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475" r:id="rId4"/>
    <p:sldId id="469" r:id="rId5"/>
    <p:sldId id="428" r:id="rId6"/>
    <p:sldId id="471" r:id="rId7"/>
    <p:sldId id="454" r:id="rId8"/>
    <p:sldId id="455" r:id="rId9"/>
    <p:sldId id="472" r:id="rId10"/>
    <p:sldId id="456" r:id="rId11"/>
    <p:sldId id="473" r:id="rId12"/>
    <p:sldId id="457" r:id="rId13"/>
    <p:sldId id="474" r:id="rId14"/>
    <p:sldId id="458" r:id="rId15"/>
    <p:sldId id="459" r:id="rId16"/>
    <p:sldId id="460" r:id="rId17"/>
    <p:sldId id="450" r:id="rId18"/>
    <p:sldId id="429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45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FF99"/>
    <a:srgbClr val="CCFFFF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90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818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420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287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426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654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8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412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6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414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889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375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0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23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396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16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88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394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6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“You Don’t Have To Go”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 great gulf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(lit., ‘a yawning’): </a:t>
            </a:r>
            <a:r>
              <a:rPr lang="en-US" sz="31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unbridge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-able space between Abraham and the place of torture 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BDAG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Showed no pity; receives no pity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Gave crumbs; denied drops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Greatest role reversals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Lazarus: unbroken joy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man: unbroken suffering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Refutes universalism  /  purgatory  / annihilation  /  soul sleep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27: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Torment includes more than “this flame”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Deep-rooted selfishness remains –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concerned only for earthly brothers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asks no salvation for anyone else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now believes warnings are good</a:t>
            </a:r>
          </a:p>
        </p:txBody>
      </p:sp>
    </p:spTree>
    <p:extLst>
      <p:ext uri="{BB962C8B-B14F-4D97-AF65-F5344CB8AC3E}">
        <p14:creationId xmlns:p14="http://schemas.microsoft.com/office/powerpoint/2010/main" val="328983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28: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Rich man plays victim card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God were not so indifferent… (even in torment, he faults God)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Jesus appeared only to His disciples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did not use light he had</a:t>
            </a:r>
          </a:p>
        </p:txBody>
      </p:sp>
    </p:spTree>
    <p:extLst>
      <p:ext uri="{BB962C8B-B14F-4D97-AF65-F5344CB8AC3E}">
        <p14:creationId xmlns:p14="http://schemas.microsoft.com/office/powerpoint/2010/main" val="31329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29: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have Moses and the prophets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DID make abundant provision for his brothers’ salvation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have Jesus and apostles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Emphasis:  power of God’s word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</a:t>
            </a:r>
            <a:r>
              <a:rPr lang="en-US" sz="3100" i="1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Let them hear them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]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“Hear” is inclusive.   Ac.13:27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Mt.17:5 . . . “this is My beloved Son… hear Him”  </a:t>
            </a:r>
          </a:p>
        </p:txBody>
      </p:sp>
    </p:spTree>
    <p:extLst>
      <p:ext uri="{BB962C8B-B14F-4D97-AF65-F5344CB8AC3E}">
        <p14:creationId xmlns:p14="http://schemas.microsoft.com/office/powerpoint/2010/main" val="511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30: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Charge: </a:t>
            </a:r>
            <a:r>
              <a:rPr lang="en-US" sz="31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God had done this for me…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contradicts Abraham; has no faith in Word of God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Fact: we’re saved by faithful hearing, NOT by seeing a ghost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Saul: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Samuel at Endor, 1 Sm.28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demanded a sign:  Mt.12:38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Jews: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Jn.12:10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“Repent”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rich man knows the word!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Readers receive what is denied his brothers</a:t>
            </a:r>
          </a:p>
        </p:txBody>
      </p:sp>
    </p:spTree>
    <p:extLst>
      <p:ext uri="{BB962C8B-B14F-4D97-AF65-F5344CB8AC3E}">
        <p14:creationId xmlns:p14="http://schemas.microsoft.com/office/powerpoint/2010/main" val="369791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31: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Stubbornness pays . . . and pays . . 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Ro.6:23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sign would not compel faith or force obedience</a:t>
            </a:r>
          </a:p>
        </p:txBody>
      </p:sp>
    </p:spTree>
    <p:extLst>
      <p:ext uri="{BB962C8B-B14F-4D97-AF65-F5344CB8AC3E}">
        <p14:creationId xmlns:p14="http://schemas.microsoft.com/office/powerpoint/2010/main" val="40942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910138" y="533400"/>
            <a:ext cx="3323725" cy="533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Luke 16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2147525" y="1295400"/>
            <a:ext cx="4866266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Rich man is not named.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name is not written in heaven – Lk.10:20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Lord’s warning continues His discussion with Pharisees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Lk.16:14-17 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Their views of wealth and life are opposed to God’s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Here 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message from the dead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</a:rPr>
              <a:t>Rich man is not charged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with some ‘extreme’ sin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simply lived for himself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 is selfishness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4000" kern="0" dirty="0" err="1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3600" kern="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elf</a:t>
            </a:r>
            <a:r>
              <a:rPr lang="en-US" sz="3600" kern="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ꞏ</a:t>
            </a:r>
            <a:r>
              <a:rPr lang="en-US" sz="4000" kern="0" dirty="0" err="1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3600" kern="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sh</a:t>
            </a:r>
            <a:r>
              <a:rPr lang="en-US" sz="3600" kern="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ꞏ</a:t>
            </a:r>
            <a:r>
              <a:rPr lang="en-US" sz="4000" kern="0" dirty="0" err="1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US" sz="3600" kern="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ess</a:t>
            </a:r>
            <a:endParaRPr lang="en-US" sz="36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3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F6C5-E416-1309-E50D-EB01D48D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Pharisees were ahead of their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57ADB-5773-E754-B17F-1FCD673C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In last days ... ‘</a:t>
            </a:r>
            <a:r>
              <a:rPr lang="en-US" sz="3100" i="1" dirty="0">
                <a:solidFill>
                  <a:schemeClr val="bg1"/>
                </a:solidFill>
              </a:rPr>
              <a:t>lovers of money</a:t>
            </a:r>
            <a:r>
              <a:rPr lang="en-US" sz="3100" dirty="0">
                <a:solidFill>
                  <a:schemeClr val="bg1"/>
                </a:solidFill>
              </a:rPr>
              <a:t>’ (2 Tim.3:2)</a:t>
            </a:r>
          </a:p>
          <a:p>
            <a:pPr>
              <a:spcAft>
                <a:spcPts val="400"/>
              </a:spcAft>
            </a:pPr>
            <a:r>
              <a:rPr lang="en-US" sz="3100" dirty="0">
                <a:solidFill>
                  <a:schemeClr val="bg1"/>
                </a:solidFill>
              </a:rPr>
              <a:t>Pharisees already held this title (Lk.16:14)</a:t>
            </a:r>
          </a:p>
          <a:p>
            <a:pPr lvl="1">
              <a:spcAft>
                <a:spcPts val="400"/>
              </a:spcAft>
            </a:pPr>
            <a:r>
              <a:rPr lang="en-US" sz="3100" dirty="0">
                <a:solidFill>
                  <a:srgbClr val="CCFFCC"/>
                </a:solidFill>
              </a:rPr>
              <a:t>They need a warning </a:t>
            </a:r>
            <a:r>
              <a:rPr lang="en-US" sz="3100" dirty="0">
                <a:solidFill>
                  <a:schemeClr val="bg1"/>
                </a:solidFill>
              </a:rPr>
              <a:t>(16:19…)</a:t>
            </a:r>
          </a:p>
          <a:p>
            <a:pPr>
              <a:spcAft>
                <a:spcPts val="400"/>
              </a:spcAft>
            </a:pPr>
            <a:r>
              <a:rPr lang="en-US" sz="3100" dirty="0">
                <a:solidFill>
                  <a:schemeClr val="bg1"/>
                </a:solidFill>
              </a:rPr>
              <a:t>Two scenes in Luke 16 – </a:t>
            </a:r>
          </a:p>
          <a:p>
            <a:pPr lvl="2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On earth  </a:t>
            </a:r>
            <a:r>
              <a:rPr lang="en-US" sz="3100" dirty="0">
                <a:solidFill>
                  <a:schemeClr val="bg1"/>
                </a:solidFill>
              </a:rPr>
              <a:t>(19-22)</a:t>
            </a:r>
          </a:p>
          <a:p>
            <a:pPr lvl="2"/>
            <a:r>
              <a:rPr lang="en-US" sz="3100" dirty="0">
                <a:solidFill>
                  <a:srgbClr val="FFFFCC"/>
                </a:solidFill>
              </a:rPr>
              <a:t>In Hades  </a:t>
            </a:r>
            <a:r>
              <a:rPr lang="en-US" sz="3100" dirty="0">
                <a:solidFill>
                  <a:schemeClr val="bg1"/>
                </a:solidFill>
              </a:rPr>
              <a:t>(23-31)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4. </a:t>
            </a:r>
            <a:r>
              <a:rPr lang="en-US" altLang="en-US" sz="3600" dirty="0">
                <a:solidFill>
                  <a:srgbClr val="FFFFCC"/>
                </a:solidFill>
              </a:rPr>
              <a:t>Extreme luxury does not last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if it did, we will not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Rich man never learned </a:t>
            </a: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deferred gratification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ability to postpone</a:t>
            </a:r>
            <a:b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immediate pleasure to work hard</a:t>
            </a:r>
            <a:b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an enhanced return at future date 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5. </a:t>
            </a:r>
            <a:r>
              <a:rPr lang="en-US" altLang="en-US" sz="3600" dirty="0">
                <a:solidFill>
                  <a:srgbClr val="FFFFCC"/>
                </a:solidFill>
              </a:rPr>
              <a:t>Nothing in life equals the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importance of our soul and eternity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world and its distractions hinder our desire for heaven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world measures people by how much they get; God, by how much they give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6. </a:t>
            </a:r>
            <a:r>
              <a:rPr lang="en-US" altLang="en-US" sz="3600" dirty="0">
                <a:solidFill>
                  <a:srgbClr val="FFFFCC"/>
                </a:solidFill>
              </a:rPr>
              <a:t>There is no cure for those who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will not hear the Word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are unmoved even as they are dying – as the rich man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7. </a:t>
            </a:r>
            <a:r>
              <a:rPr lang="en-US" altLang="en-US" sz="3600" dirty="0">
                <a:solidFill>
                  <a:srgbClr val="FFFFCC"/>
                </a:solidFill>
              </a:rPr>
              <a:t>Greatest waste on earth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is wasted opportunities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knew about repentance, but . . 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wasted time and opportunity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lived in luxury while neglecting his soul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8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8. </a:t>
            </a:r>
            <a:r>
              <a:rPr lang="en-US" altLang="en-US" sz="3600" dirty="0">
                <a:solidFill>
                  <a:srgbClr val="FFFFCC"/>
                </a:solidFill>
              </a:rPr>
              <a:t>As poor as he was, the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beggar had true riches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 Lazarus, death was a blessing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Lk.23:43, “...Today, you will be with Me in Paradise”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9. </a:t>
            </a:r>
            <a:r>
              <a:rPr lang="en-US" altLang="en-US" sz="3600" dirty="0">
                <a:solidFill>
                  <a:srgbClr val="FFFFCC"/>
                </a:solidFill>
              </a:rPr>
              <a:t>Our eternity depends on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choices we make on earth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“If a man cannot be humane with the OT in his hand and Lazarus on his doorstep, nothing – neither a visitant from the other world or a revelation of the horrors of Hell – will teach him otherwise” </a:t>
            </a:r>
            <a:r>
              <a:rPr lang="en-US" sz="2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A. M. Hunter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Summary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05800" cy="6019800"/>
          </a:xfrm>
        </p:spPr>
        <p:txBody>
          <a:bodyPr/>
          <a:lstStyle/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 rich die too, </a:t>
            </a:r>
            <a:r>
              <a:rPr lang="en-US" altLang="en-US" sz="2400" dirty="0">
                <a:solidFill>
                  <a:schemeClr val="bg1"/>
                </a:solidFill>
              </a:rPr>
              <a:t>19    </a:t>
            </a:r>
            <a:r>
              <a:rPr lang="en-US" altLang="en-US" sz="3000" dirty="0">
                <a:solidFill>
                  <a:schemeClr val="bg1"/>
                </a:solidFill>
              </a:rPr>
              <a:t>[Mt.6:19-21]</a:t>
            </a:r>
          </a:p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Few years of earthly riches cannot compensate for eternal misery, </a:t>
            </a:r>
            <a:r>
              <a:rPr lang="en-US" altLang="en-US" sz="2400" dirty="0">
                <a:solidFill>
                  <a:schemeClr val="bg1"/>
                </a:solidFill>
              </a:rPr>
              <a:t>19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Lazarus: death was great blessing, </a:t>
            </a:r>
            <a:r>
              <a:rPr lang="en-US" altLang="en-US" sz="2400" dirty="0">
                <a:solidFill>
                  <a:schemeClr val="bg1"/>
                </a:solidFill>
              </a:rPr>
              <a:t>20-22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Rich man’s concern even in torment:  for himself and his brothers, </a:t>
            </a:r>
            <a:r>
              <a:rPr lang="en-US" altLang="en-US" sz="2400" dirty="0">
                <a:solidFill>
                  <a:schemeClr val="bg1"/>
                </a:solidFill>
              </a:rPr>
              <a:t>25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In torment, rich man continues selfish ways, </a:t>
            </a:r>
            <a:r>
              <a:rPr lang="en-US" altLang="en-US" sz="2400" dirty="0">
                <a:solidFill>
                  <a:schemeClr val="bg1"/>
                </a:solidFill>
              </a:rPr>
              <a:t>27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82575" indent="-2825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Rich man now believes warnings are good, </a:t>
            </a:r>
            <a:r>
              <a:rPr lang="en-US" altLang="en-US" sz="2400" dirty="0">
                <a:solidFill>
                  <a:schemeClr val="bg1"/>
                </a:solidFill>
              </a:rPr>
              <a:t>27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282575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Our real need is scripture, not signs, </a:t>
            </a:r>
            <a:r>
              <a:rPr lang="en-US" altLang="en-US" sz="2400" dirty="0">
                <a:solidFill>
                  <a:schemeClr val="bg1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Luke 16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5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showoff.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love with himself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thought riches implied God’s favor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Fared sumptuously:  feasted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Lk.12:19, eat, drink, be merry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Lk.15:23-24, prodigal’s return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Lk.16, rich man partied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day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5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 beggar.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Lazarus (Eleazar)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Lazarus never complains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Lying at rich man’s gate</a:t>
            </a:r>
            <a:r>
              <a:rPr lang="en-US" altLang="en-US" sz="23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not miss him going in or out</a:t>
            </a:r>
          </a:p>
          <a:p>
            <a:pPr marL="744538" indent="-744538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cold indifference: his response is no response (neglect)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Outdone by dogs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5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22a: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blessed death –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Negative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 no more pain</a:t>
            </a:r>
          </a:p>
          <a:p>
            <a:pPr lvl="1"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Positive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 angels … to Abraham’s bosom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22b: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rich die too.  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Hb.9:27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death, a curse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Was Lazarus buried?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man’s wealth failed him…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Money cannot buy . . .</a:t>
            </a:r>
            <a:endParaRPr lang="en-US" altLang="en-US" sz="31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23: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“Being in torments in Hades…”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Hades is not hell.   Ac.2:27, 31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could see Abraham from afar, and Lazarus in his bosom…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Mt.8:11 . . .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I say to you that many will come from the east and west, and sit down with Abraham, Isaac, and Jacob in the kingdom of heaven.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Jn.13:23, </a:t>
            </a:r>
            <a:r>
              <a:rPr lang="en-US" sz="3100" dirty="0">
                <a:solidFill>
                  <a:srgbClr val="FFFFCC"/>
                </a:solidFill>
              </a:rPr>
              <a:t>Now there was leaning on Jesus’ bosom one of His disciples, whom Jesus loved. </a:t>
            </a: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24: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Father Abraham (?)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Physically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related to Abraham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Spiritually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unrelated</a:t>
            </a:r>
          </a:p>
          <a:p>
            <a:pPr marL="971550" lvl="2" indent="-22701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Jn.8:56, Your father Abraham rejoiced to see My day, and he saw it and was glad.</a:t>
            </a:r>
          </a:p>
          <a:p>
            <a:pPr lvl="1"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begs Abraham . . . and Lazarus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merciless desires mercy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Died, but fully conscious and aware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2F37A18-D3F7-9B7E-8150-B78343C293DE}"/>
              </a:ext>
            </a:extLst>
          </p:cNvPr>
          <p:cNvSpPr/>
          <p:nvPr/>
        </p:nvSpPr>
        <p:spPr>
          <a:xfrm>
            <a:off x="1680140" y="3857135"/>
            <a:ext cx="5793719" cy="1057373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Safe to assume he was aware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of Lazarus’ misery at his gate </a:t>
            </a:r>
          </a:p>
        </p:txBody>
      </p:sp>
    </p:spTree>
    <p:extLst>
      <p:ext uri="{BB962C8B-B14F-4D97-AF65-F5344CB8AC3E}">
        <p14:creationId xmlns:p14="http://schemas.microsoft.com/office/powerpoint/2010/main" val="48671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25: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“Son”?? 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(15:31)</a:t>
            </a:r>
          </a:p>
          <a:p>
            <a:pPr marL="631825" lvl="1" indent="-2921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Lk.3:8 Therefore bear fruits worthy of repent-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ance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and do not begin to say to yourselves, ‘We have Abraham as our father.’  For I say to you that God is able to rais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 up children to Abraham from these stones.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Remember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/ Lazarus – the great contrast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“Received your good things”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(as Abraham)</a:t>
            </a:r>
          </a:p>
          <a:p>
            <a:pPr marL="631825" lvl="1" indent="-2921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Tormented: suffer pain, distressed</a:t>
            </a:r>
          </a:p>
        </p:txBody>
      </p:sp>
    </p:spTree>
    <p:extLst>
      <p:ext uri="{BB962C8B-B14F-4D97-AF65-F5344CB8AC3E}">
        <p14:creationId xmlns:p14="http://schemas.microsoft.com/office/powerpoint/2010/main" val="235004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11142</TotalTime>
  <Words>1136</Words>
  <Application>Microsoft Office PowerPoint</Application>
  <PresentationFormat>On-screen Show (4:3)</PresentationFormat>
  <Paragraphs>141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Verdana</vt:lpstr>
      <vt:lpstr>Wingdings</vt:lpstr>
      <vt:lpstr>1_Default Design</vt:lpstr>
      <vt:lpstr>Default Design</vt:lpstr>
      <vt:lpstr>PowerPoint Presentation</vt:lpstr>
      <vt:lpstr>Pharisees were ahead of their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Rich man is not named.</vt:lpstr>
      <vt:lpstr>2. Lord’s warning continues His discussion with Pharisees</vt:lpstr>
      <vt:lpstr>3. Rich man is not charged with some ‘extreme’ sin</vt:lpstr>
      <vt:lpstr>4. Extreme luxury does not last</vt:lpstr>
      <vt:lpstr>5. Nothing in life equals the importance of our soul and eternity</vt:lpstr>
      <vt:lpstr>6. There is no cure for those who will not hear the Word</vt:lpstr>
      <vt:lpstr>7. Greatest waste on earth is wasted opportunities</vt:lpstr>
      <vt:lpstr>8. As poor as he was, the beggar had true riches</vt:lpstr>
      <vt:lpstr>9. Our eternity depends on choices we make on earth</vt:lpstr>
      <vt:lpstr>Summary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1140</cp:revision>
  <dcterms:created xsi:type="dcterms:W3CDTF">2011-08-18T15:42:19Z</dcterms:created>
  <dcterms:modified xsi:type="dcterms:W3CDTF">2022-08-21T03:24:52Z</dcterms:modified>
</cp:coreProperties>
</file>