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8"/>
  </p:notesMasterIdLst>
  <p:sldIdLst>
    <p:sldId id="305" r:id="rId3"/>
    <p:sldId id="373" r:id="rId4"/>
    <p:sldId id="447" r:id="rId5"/>
    <p:sldId id="473" r:id="rId6"/>
    <p:sldId id="489" r:id="rId7"/>
    <p:sldId id="474" r:id="rId8"/>
    <p:sldId id="475" r:id="rId9"/>
    <p:sldId id="476" r:id="rId10"/>
    <p:sldId id="477" r:id="rId11"/>
    <p:sldId id="487" r:id="rId12"/>
    <p:sldId id="478" r:id="rId13"/>
    <p:sldId id="488" r:id="rId14"/>
    <p:sldId id="479" r:id="rId15"/>
    <p:sldId id="480" r:id="rId16"/>
    <p:sldId id="481" r:id="rId17"/>
    <p:sldId id="448" r:id="rId18"/>
    <p:sldId id="482" r:id="rId19"/>
    <p:sldId id="483" r:id="rId20"/>
    <p:sldId id="464" r:id="rId21"/>
    <p:sldId id="465" r:id="rId22"/>
    <p:sldId id="484" r:id="rId23"/>
    <p:sldId id="466" r:id="rId24"/>
    <p:sldId id="485" r:id="rId25"/>
    <p:sldId id="486" r:id="rId26"/>
    <p:sldId id="46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ECFF"/>
    <a:srgbClr val="FFFF99"/>
    <a:srgbClr val="CCFFFF"/>
    <a:srgbClr val="FFFFCC"/>
    <a:srgbClr val="A50021"/>
    <a:srgbClr val="CC0066"/>
    <a:srgbClr val="800000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356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468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14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068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004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565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2172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5416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20201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217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3231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191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982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697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6803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384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554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07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44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Pr30.6&amp;off=4&amp;ctx=r+trust+in+Him.%0a6+g%EF%BB%BF~Do+not+add+to+His+w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447800"/>
            <a:ext cx="6477000" cy="1219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Lord’s Church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Their attitude contradicts revelation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Mt.28 – </a:t>
            </a:r>
            <a:r>
              <a:rPr lang="en-US" altLang="en-US" dirty="0">
                <a:solidFill>
                  <a:srgbClr val="FFFF99"/>
                </a:solidFill>
              </a:rPr>
              <a:t>if He had partial authority like a provincial governor, He might have sent them to part of the world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All authority </a:t>
            </a:r>
            <a:r>
              <a:rPr lang="en-US" altLang="en-US" sz="3200" dirty="0">
                <a:solidFill>
                  <a:schemeClr val="bg1"/>
                </a:solidFill>
              </a:rPr>
              <a:t>(1 Co.15:24) . . . nothing can escape His jurisdiction.</a:t>
            </a:r>
          </a:p>
          <a:p>
            <a:pPr lvl="1">
              <a:spcAft>
                <a:spcPts val="3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Has been given </a:t>
            </a:r>
            <a:r>
              <a:rPr lang="en-US" altLang="en-US" sz="3200" dirty="0">
                <a:solidFill>
                  <a:schemeClr val="bg1"/>
                </a:solidFill>
              </a:rPr>
              <a:t>(Dn.7:13-14)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When God speaks, we listen</a:t>
            </a:r>
          </a:p>
        </p:txBody>
      </p:sp>
    </p:spTree>
    <p:extLst>
      <p:ext uri="{BB962C8B-B14F-4D97-AF65-F5344CB8AC3E}">
        <p14:creationId xmlns:p14="http://schemas.microsoft.com/office/powerpoint/2010/main" val="346574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Their attitude contradicts revelation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Gal.</a:t>
            </a:r>
            <a:r>
              <a:rPr lang="en-US" altLang="en-US" sz="3000" dirty="0">
                <a:solidFill>
                  <a:schemeClr val="bg1"/>
                </a:solidFill>
              </a:rPr>
              <a:t>1</a:t>
            </a:r>
            <a:r>
              <a:rPr lang="en-US" sz="3000" baseline="30000" dirty="0">
                <a:solidFill>
                  <a:schemeClr val="bg1"/>
                </a:solidFill>
              </a:rPr>
              <a:t>6 </a:t>
            </a:r>
            <a:r>
              <a:rPr lang="en-US" sz="3000" dirty="0">
                <a:solidFill>
                  <a:srgbClr val="CCFFFF"/>
                </a:solidFill>
              </a:rPr>
              <a:t>I marvel that you are turning away so soon from Him who called y </a:t>
            </a:r>
            <a:r>
              <a:rPr lang="en-US" sz="3000" dirty="0" err="1">
                <a:solidFill>
                  <a:srgbClr val="CCFFFF"/>
                </a:solidFill>
              </a:rPr>
              <a:t>ou</a:t>
            </a:r>
            <a:r>
              <a:rPr lang="en-US" sz="3000" dirty="0">
                <a:solidFill>
                  <a:srgbClr val="CCFFFF"/>
                </a:solidFill>
              </a:rPr>
              <a:t> in the grace of Christ, to a different gospel, </a:t>
            </a:r>
            <a:r>
              <a:rPr lang="en-US" sz="3000" baseline="30000" dirty="0">
                <a:solidFill>
                  <a:schemeClr val="bg1"/>
                </a:solidFill>
              </a:rPr>
              <a:t>7</a:t>
            </a:r>
            <a:r>
              <a:rPr lang="en-US" sz="3000" dirty="0">
                <a:solidFill>
                  <a:srgbClr val="CCFFFF"/>
                </a:solidFill>
              </a:rPr>
              <a:t> which is not another; but there are some who trouble you and want to pervert the gospel of Christ. </a:t>
            </a:r>
            <a:r>
              <a:rPr lang="en-US" sz="3000" baseline="30000" dirty="0">
                <a:solidFill>
                  <a:schemeClr val="bg1"/>
                </a:solidFill>
              </a:rPr>
              <a:t>8</a:t>
            </a:r>
            <a:r>
              <a:rPr lang="en-US" sz="3000" dirty="0">
                <a:solidFill>
                  <a:srgbClr val="CCFFFF"/>
                </a:solidFill>
              </a:rPr>
              <a:t> But even if we, or an angel from heaven, preach any other gospel to you than what we have preached to you, let him be accursed. </a:t>
            </a:r>
            <a:r>
              <a:rPr lang="en-US" sz="3000" baseline="30000" dirty="0">
                <a:solidFill>
                  <a:schemeClr val="bg1"/>
                </a:solidFill>
              </a:rPr>
              <a:t>9</a:t>
            </a:r>
            <a:r>
              <a:rPr lang="en-US" sz="3000" dirty="0">
                <a:solidFill>
                  <a:srgbClr val="CCFFFF"/>
                </a:solidFill>
              </a:rPr>
              <a:t> As we have said before, so now I say again, if anyone preaches any other gospel to you than what you have received, let him be accursed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42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Their attitude contradicts revelation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Gal.</a:t>
            </a:r>
            <a:r>
              <a:rPr lang="en-US" altLang="en-US" sz="3000" dirty="0">
                <a:solidFill>
                  <a:schemeClr val="bg1"/>
                </a:solidFill>
              </a:rPr>
              <a:t>1</a:t>
            </a:r>
            <a:r>
              <a:rPr lang="en-US" altLang="en-US" sz="3000" baseline="30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– </a:t>
            </a:r>
            <a:r>
              <a:rPr lang="en-US" altLang="en-US" dirty="0">
                <a:solidFill>
                  <a:srgbClr val="FFFF99"/>
                </a:solidFill>
              </a:rPr>
              <a:t>where angels fear to tread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Turning away: in process of deserting or transferring from one thing to another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1 K.21:25</a:t>
            </a:r>
          </a:p>
        </p:txBody>
      </p:sp>
    </p:spTree>
    <p:extLst>
      <p:ext uri="{BB962C8B-B14F-4D97-AF65-F5344CB8AC3E}">
        <p14:creationId xmlns:p14="http://schemas.microsoft.com/office/powerpoint/2010/main" val="355554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Their attitude contradicts revelation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Ph.3</a:t>
            </a:r>
            <a:r>
              <a:rPr lang="en-US" altLang="en-US" baseline="30000" dirty="0">
                <a:solidFill>
                  <a:schemeClr val="bg1"/>
                </a:solidFill>
              </a:rPr>
              <a:t>16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Nevertheless, to the degree that we have already attained, let us walk by the same rule, let us be of the same mind</a:t>
            </a:r>
            <a:endParaRPr lang="en-US" altLang="en-US" dirty="0">
              <a:solidFill>
                <a:srgbClr val="CCFFFF"/>
              </a:solidFill>
            </a:endParaRP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Learning how to walk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Use the light we have; will give us more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Jn.3:21, do truth, come to light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3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Their attitude contradicts revelation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Col.3</a:t>
            </a:r>
            <a:r>
              <a:rPr lang="en-US" altLang="en-US" baseline="30000" dirty="0">
                <a:solidFill>
                  <a:schemeClr val="bg1"/>
                </a:solidFill>
              </a:rPr>
              <a:t>17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And whatever you do in word or deed, do all in the name of the Lord Jesus, giving thanks to God the Father through Him</a:t>
            </a:r>
            <a:endParaRPr lang="en-US" altLang="en-US" dirty="0">
              <a:solidFill>
                <a:srgbClr val="CCFFFF"/>
              </a:solidFill>
            </a:endParaRP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You are citizen of </a:t>
            </a:r>
            <a:r>
              <a:rPr lang="en-US" altLang="en-US" sz="3100" dirty="0" err="1">
                <a:solidFill>
                  <a:srgbClr val="FFFF99"/>
                </a:solidFill>
              </a:rPr>
              <a:t>Colosse</a:t>
            </a:r>
            <a:r>
              <a:rPr lang="en-US" altLang="en-US" sz="3100" dirty="0">
                <a:solidFill>
                  <a:srgbClr val="FFFF99"/>
                </a:solidFill>
              </a:rPr>
              <a:t>: what does verse 17 mean?</a:t>
            </a:r>
          </a:p>
          <a:p>
            <a:pPr lvl="1">
              <a:spcAft>
                <a:spcPts val="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“Comprehensive”: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personal conduct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public assemblies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private thoughts and deeds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2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0263" y="609600"/>
            <a:ext cx="4866266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Attitude Toward Authority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109F868C-E6BB-42FC-E5EB-8FF703F0CE7C}"/>
              </a:ext>
            </a:extLst>
          </p:cNvPr>
          <p:cNvSpPr/>
          <p:nvPr/>
        </p:nvSpPr>
        <p:spPr bwMode="auto">
          <a:xfrm>
            <a:off x="1010238" y="12192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Does “Church” Mean?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95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English “church” &lt; Gk. word,</a:t>
            </a:r>
            <a:br>
              <a:rPr lang="en-US" altLang="en-US" sz="3400" dirty="0">
                <a:solidFill>
                  <a:srgbClr val="FFFF99"/>
                </a:solidFill>
              </a:rPr>
            </a:br>
            <a:r>
              <a:rPr lang="en-US" altLang="en-US" sz="3400" i="1" dirty="0">
                <a:solidFill>
                  <a:srgbClr val="FFFF99"/>
                </a:solidFill>
              </a:rPr>
              <a:t>belonging to the Lord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u="sng" dirty="0">
                <a:solidFill>
                  <a:srgbClr val="CCFFCC"/>
                </a:solidFill>
              </a:rPr>
              <a:t>Universal</a:t>
            </a:r>
            <a:r>
              <a:rPr lang="en-US" altLang="en-US" sz="3100" dirty="0">
                <a:solidFill>
                  <a:srgbClr val="CCFFCC"/>
                </a:solidFill>
              </a:rPr>
              <a:t>:</a:t>
            </a:r>
            <a:r>
              <a:rPr lang="en-US" altLang="en-US" sz="3100" dirty="0">
                <a:solidFill>
                  <a:schemeClr val="bg1"/>
                </a:solidFill>
              </a:rPr>
              <a:t>  the one body of Christ.  Ep.4:4</a:t>
            </a:r>
          </a:p>
          <a:p>
            <a:pPr>
              <a:spcAft>
                <a:spcPts val="0"/>
              </a:spcAft>
            </a:pPr>
            <a:r>
              <a:rPr lang="en-US" altLang="en-US" sz="3100" u="sng" dirty="0">
                <a:solidFill>
                  <a:srgbClr val="CCFFCC"/>
                </a:solidFill>
              </a:rPr>
              <a:t>Local</a:t>
            </a:r>
            <a:r>
              <a:rPr lang="en-US" altLang="en-US" sz="3100" dirty="0">
                <a:solidFill>
                  <a:srgbClr val="CCFFCC"/>
                </a:solidFill>
              </a:rPr>
              <a:t>:</a:t>
            </a:r>
            <a:r>
              <a:rPr lang="en-US" altLang="en-US" sz="3100" dirty="0">
                <a:solidFill>
                  <a:schemeClr val="bg1"/>
                </a:solidFill>
              </a:rPr>
              <a:t>  seven churches of Asia; one Lord examined / corrected each by one standard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Rev.2:2, </a:t>
            </a:r>
            <a:r>
              <a:rPr lang="en-US" altLang="en-US" sz="3100" dirty="0">
                <a:solidFill>
                  <a:srgbClr val="FFFFCC"/>
                </a:solidFill>
              </a:rPr>
              <a:t>tested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Rev.2:10, </a:t>
            </a:r>
            <a:r>
              <a:rPr lang="en-US" altLang="en-US" sz="3100" dirty="0">
                <a:solidFill>
                  <a:srgbClr val="FFFFCC"/>
                </a:solidFill>
              </a:rPr>
              <a:t>faithful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Rev.2:13, </a:t>
            </a:r>
            <a:r>
              <a:rPr lang="en-US" altLang="en-US" sz="3100" dirty="0">
                <a:solidFill>
                  <a:srgbClr val="FFFFCC"/>
                </a:solidFill>
              </a:rPr>
              <a:t>killed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Rev.2:20, </a:t>
            </a:r>
            <a:r>
              <a:rPr lang="en-US" altLang="en-US" sz="3100" dirty="0">
                <a:solidFill>
                  <a:srgbClr val="FFFFCC"/>
                </a:solidFill>
              </a:rPr>
              <a:t>allow Jezebel… 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English “church” &lt; Gk. word,</a:t>
            </a:r>
            <a:br>
              <a:rPr lang="en-US" altLang="en-US" sz="3400" dirty="0">
                <a:solidFill>
                  <a:srgbClr val="FFFF99"/>
                </a:solidFill>
              </a:rPr>
            </a:br>
            <a:r>
              <a:rPr lang="en-US" altLang="en-US" sz="3400" i="1" dirty="0">
                <a:solidFill>
                  <a:srgbClr val="FFFF99"/>
                </a:solidFill>
              </a:rPr>
              <a:t>belonging to the Lord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u="sng" dirty="0">
                <a:solidFill>
                  <a:srgbClr val="CCFFCC"/>
                </a:solidFill>
              </a:rPr>
              <a:t>Universal</a:t>
            </a:r>
            <a:r>
              <a:rPr lang="en-US" altLang="en-US" sz="3100" dirty="0">
                <a:solidFill>
                  <a:srgbClr val="CCFFCC"/>
                </a:solidFill>
              </a:rPr>
              <a:t>:</a:t>
            </a:r>
            <a:r>
              <a:rPr lang="en-US" altLang="en-US" sz="3100" dirty="0">
                <a:solidFill>
                  <a:schemeClr val="bg1"/>
                </a:solidFill>
              </a:rPr>
              <a:t>  the one body of Christ.  Ep.4:4</a:t>
            </a:r>
          </a:p>
          <a:p>
            <a:pPr>
              <a:spcAft>
                <a:spcPts val="600"/>
              </a:spcAft>
            </a:pPr>
            <a:r>
              <a:rPr lang="en-US" altLang="en-US" sz="3100" u="sng" dirty="0">
                <a:solidFill>
                  <a:srgbClr val="CCFFCC"/>
                </a:solidFill>
              </a:rPr>
              <a:t>Local</a:t>
            </a:r>
            <a:r>
              <a:rPr lang="en-US" altLang="en-US" sz="3100" dirty="0">
                <a:solidFill>
                  <a:srgbClr val="CCFFCC"/>
                </a:solidFill>
              </a:rPr>
              <a:t>:  </a:t>
            </a:r>
            <a:r>
              <a:rPr lang="en-US" altLang="en-US" sz="3100" dirty="0">
                <a:solidFill>
                  <a:schemeClr val="bg1"/>
                </a:solidFill>
              </a:rPr>
              <a:t>seven churches of Asia; one Lord examined / corrected each by one standard</a:t>
            </a:r>
          </a:p>
          <a:p>
            <a:pPr>
              <a:spcAft>
                <a:spcPts val="600"/>
              </a:spcAft>
            </a:pPr>
            <a:r>
              <a:rPr lang="en-US" altLang="en-US" sz="3100" u="sng" dirty="0">
                <a:solidFill>
                  <a:srgbClr val="CCFFCC"/>
                </a:solidFill>
              </a:rPr>
              <a:t>Assembly</a:t>
            </a:r>
            <a:r>
              <a:rPr lang="en-US" altLang="en-US" sz="3100" dirty="0">
                <a:solidFill>
                  <a:srgbClr val="CCFFCC"/>
                </a:solidFill>
              </a:rPr>
              <a:t>:  </a:t>
            </a:r>
            <a:r>
              <a:rPr lang="en-US" altLang="en-US" sz="3100" dirty="0">
                <a:solidFill>
                  <a:schemeClr val="bg1"/>
                </a:solidFill>
              </a:rPr>
              <a:t>1 Co.11:18</a:t>
            </a:r>
          </a:p>
          <a:p>
            <a:pPr>
              <a:spcAft>
                <a:spcPts val="0"/>
              </a:spcAft>
            </a:pPr>
            <a:r>
              <a:rPr lang="en-US" altLang="en-US" sz="3000" i="1" u="sng" dirty="0">
                <a:solidFill>
                  <a:srgbClr val="CCFFCC"/>
                </a:solidFill>
              </a:rPr>
              <a:t>Denomination</a:t>
            </a:r>
            <a:r>
              <a:rPr lang="en-US" altLang="en-US" sz="3000" dirty="0">
                <a:solidFill>
                  <a:srgbClr val="CCFFCC"/>
                </a:solidFill>
              </a:rPr>
              <a:t> ? ?   </a:t>
            </a:r>
            <a:r>
              <a:rPr lang="en-US" altLang="en-US" sz="3100" dirty="0">
                <a:solidFill>
                  <a:schemeClr val="bg1"/>
                </a:solidFill>
              </a:rPr>
              <a:t>Jn.17:20-21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7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0263" y="609600"/>
            <a:ext cx="4866266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Attitude Toward Authority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109F868C-E6BB-42FC-E5EB-8FF703F0CE7C}"/>
              </a:ext>
            </a:extLst>
          </p:cNvPr>
          <p:cNvSpPr/>
          <p:nvPr/>
        </p:nvSpPr>
        <p:spPr bwMode="auto">
          <a:xfrm>
            <a:off x="1010238" y="18288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Is A “Local Church”?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8BEA4A4-1F50-97F4-C6ED-91F63B232115}"/>
              </a:ext>
            </a:extLst>
          </p:cNvPr>
          <p:cNvSpPr/>
          <p:nvPr/>
        </p:nvSpPr>
        <p:spPr bwMode="auto">
          <a:xfrm>
            <a:off x="2143027" y="1219200"/>
            <a:ext cx="4866266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Does “Church” Mean?</a:t>
            </a:r>
          </a:p>
        </p:txBody>
      </p:sp>
    </p:spTree>
    <p:extLst>
      <p:ext uri="{BB962C8B-B14F-4D97-AF65-F5344CB8AC3E}">
        <p14:creationId xmlns:p14="http://schemas.microsoft.com/office/powerpoint/2010/main" val="4260257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Everyone has an opinion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World Book: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World community of Christians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Any denomination professing same Christian creed, as Methodist Church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National religious body, as Church of England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In early Christianity, often means the worship of God by a group of Christians, as church in Antioch, Syria</a:t>
            </a:r>
          </a:p>
        </p:txBody>
      </p:sp>
    </p:spTree>
    <p:extLst>
      <p:ext uri="{BB962C8B-B14F-4D97-AF65-F5344CB8AC3E}">
        <p14:creationId xmlns:p14="http://schemas.microsoft.com/office/powerpoint/2010/main" val="289478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Attitude Toward Authority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Church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562600"/>
          </a:xfrm>
        </p:spPr>
        <p:txBody>
          <a:bodyPr/>
          <a:lstStyle/>
          <a:p>
            <a:pPr marL="227013" indent="-227013"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“In common usage for several hundred years before the Christian era and was used to refer to an assembly of persons </a:t>
            </a:r>
            <a:r>
              <a:rPr lang="en-US" altLang="en-US" sz="3100" dirty="0" err="1">
                <a:solidFill>
                  <a:srgbClr val="CCFFFF"/>
                </a:solidFill>
              </a:rPr>
              <a:t>consti-tuted</a:t>
            </a:r>
            <a:r>
              <a:rPr lang="en-US" altLang="en-US" sz="3100" dirty="0">
                <a:solidFill>
                  <a:srgbClr val="CCFFFF"/>
                </a:solidFill>
              </a:rPr>
              <a:t> by well-defined membership” </a:t>
            </a:r>
            <a:r>
              <a:rPr lang="en-US" altLang="en-US" sz="2000" dirty="0">
                <a:solidFill>
                  <a:schemeClr val="bg1"/>
                </a:solidFill>
              </a:rPr>
              <a:t>– L-N 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marL="227013" indent="-2270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Acts 19:32, 39, 40, secular use</a:t>
            </a:r>
          </a:p>
          <a:p>
            <a:pPr marL="227013" indent="-2270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OT (LXX):  Dt.31:30</a:t>
            </a:r>
          </a:p>
          <a:p>
            <a:pPr marL="227013" indent="-227013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Congregation of Christians, implying inter-acting membership </a:t>
            </a:r>
            <a:r>
              <a:rPr lang="en-US" altLang="en-US" sz="2400" dirty="0">
                <a:solidFill>
                  <a:schemeClr val="bg1"/>
                </a:solidFill>
              </a:rPr>
              <a:t>– L-N</a:t>
            </a:r>
          </a:p>
          <a:p>
            <a:pPr marL="627063" lvl="1" indent="-2270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Mt.-Jn.: church: </a:t>
            </a:r>
            <a:r>
              <a:rPr lang="en-US" altLang="en-US" sz="3100" dirty="0">
                <a:solidFill>
                  <a:srgbClr val="FFFF99"/>
                </a:solidFill>
              </a:rPr>
              <a:t>2 times.   </a:t>
            </a:r>
            <a:r>
              <a:rPr lang="en-US" altLang="en-US" sz="3100" dirty="0">
                <a:solidFill>
                  <a:schemeClr val="bg1"/>
                </a:solidFill>
              </a:rPr>
              <a:t>Acts: </a:t>
            </a:r>
            <a:r>
              <a:rPr lang="en-US" altLang="en-US" sz="3100" dirty="0">
                <a:solidFill>
                  <a:srgbClr val="FFFF99"/>
                </a:solidFill>
              </a:rPr>
              <a:t>19 times. </a:t>
            </a:r>
          </a:p>
          <a:p>
            <a:pPr marL="627063" lvl="1" indent="-2270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NT:  </a:t>
            </a:r>
            <a:r>
              <a:rPr lang="en-US" altLang="en-US" sz="3100" dirty="0">
                <a:solidFill>
                  <a:srgbClr val="FFFF99"/>
                </a:solidFill>
              </a:rPr>
              <a:t>115 times</a:t>
            </a:r>
          </a:p>
        </p:txBody>
      </p:sp>
    </p:spTree>
    <p:extLst>
      <p:ext uri="{BB962C8B-B14F-4D97-AF65-F5344CB8AC3E}">
        <p14:creationId xmlns:p14="http://schemas.microsoft.com/office/powerpoint/2010/main" val="253969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400" u="sng" dirty="0">
                <a:solidFill>
                  <a:srgbClr val="CCFFFF"/>
                </a:solidFill>
              </a:rPr>
              <a:t>Corinth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Acts 18:8</a:t>
            </a:r>
          </a:p>
          <a:p>
            <a:pPr marL="227013" indent="-2270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Co.1:2   …   1 Co.5:2-5   …   1 Co.11</a:t>
            </a:r>
          </a:p>
          <a:p>
            <a:pPr marL="227013" indent="-2270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Co.14:23</a:t>
            </a:r>
            <a:endParaRPr lang="en-US" altLang="en-US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374A54-156B-CA99-B3A9-C80FB6A84538}"/>
              </a:ext>
            </a:extLst>
          </p:cNvPr>
          <p:cNvSpPr/>
          <p:nvPr/>
        </p:nvSpPr>
        <p:spPr>
          <a:xfrm>
            <a:off x="1470660" y="2895600"/>
            <a:ext cx="6202680" cy="2895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100" dirty="0"/>
              <a:t>- “I am a church of Christ”</a:t>
            </a:r>
          </a:p>
          <a:p>
            <a:pPr>
              <a:spcAft>
                <a:spcPts val="600"/>
              </a:spcAft>
            </a:pPr>
            <a:r>
              <a:rPr lang="en-US" sz="3100" dirty="0"/>
              <a:t>- “I am an assembly at Athens”</a:t>
            </a:r>
            <a:r>
              <a:rPr lang="en-US" sz="2800" dirty="0"/>
              <a:t>?</a:t>
            </a:r>
          </a:p>
          <a:p>
            <a:pPr>
              <a:spcAft>
                <a:spcPts val="600"/>
              </a:spcAft>
            </a:pPr>
            <a:r>
              <a:rPr lang="en-US" sz="3100" dirty="0"/>
              <a:t>- “I am a denominational church”</a:t>
            </a:r>
            <a:r>
              <a:rPr lang="en-US" sz="2800" dirty="0"/>
              <a:t>?</a:t>
            </a:r>
          </a:p>
          <a:p>
            <a:pPr algn="ctr"/>
            <a:r>
              <a:rPr lang="en-US" sz="3100" dirty="0">
                <a:solidFill>
                  <a:srgbClr val="FFFFCC"/>
                </a:solidFill>
              </a:rPr>
              <a:t> *1 Co.12:14, for the body is </a:t>
            </a:r>
            <a:r>
              <a:rPr lang="en-US" sz="3100" b="1" u="sng" dirty="0">
                <a:solidFill>
                  <a:srgbClr val="FFFFCC"/>
                </a:solidFill>
              </a:rPr>
              <a:t>not</a:t>
            </a:r>
            <a:r>
              <a:rPr lang="en-US" sz="3100" dirty="0">
                <a:solidFill>
                  <a:srgbClr val="FFFFCC"/>
                </a:solidFill>
              </a:rPr>
              <a:t> </a:t>
            </a:r>
            <a:r>
              <a:rPr lang="en-US" sz="3100" b="1" u="sng" dirty="0">
                <a:solidFill>
                  <a:srgbClr val="FFFFCC"/>
                </a:solidFill>
              </a:rPr>
              <a:t>one</a:t>
            </a:r>
            <a:r>
              <a:rPr lang="en-US" sz="3100" dirty="0">
                <a:solidFill>
                  <a:srgbClr val="FFFFCC"/>
                </a:solidFill>
              </a:rPr>
              <a:t> member but many</a:t>
            </a:r>
          </a:p>
        </p:txBody>
      </p:sp>
    </p:spTree>
    <p:extLst>
      <p:ext uri="{BB962C8B-B14F-4D97-AF65-F5344CB8AC3E}">
        <p14:creationId xmlns:p14="http://schemas.microsoft.com/office/powerpoint/2010/main" val="397240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28454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How does NT refer to the church?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48092"/>
            <a:ext cx="8229600" cy="5553173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Ro.16:4, churches of the Gentiles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</a:rPr>
              <a:t>Ro.16:16, churches of Christ…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</a:rPr>
              <a:t>1 Co.11:16, churches of God…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</a:rPr>
              <a:t>1 Co.14:33, churches of the saints…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</a:rPr>
              <a:t>1 Co.16:1, churches of Galatia –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– v.19, churches of Asia)</a:t>
            </a:r>
          </a:p>
          <a:p>
            <a:r>
              <a:rPr lang="en-US" dirty="0">
                <a:solidFill>
                  <a:schemeClr val="bg1"/>
                </a:solidFill>
              </a:rPr>
              <a:t>1 Th.1:1, church of the Thessalonians</a:t>
            </a:r>
            <a:endParaRPr lang="en-US" sz="2800" dirty="0">
              <a:solidFill>
                <a:schemeClr val="bg1"/>
              </a:solidFill>
            </a:endParaRPr>
          </a:p>
          <a:p>
            <a:pPr marL="339725" indent="-339725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0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How does NT refer to the church?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37881"/>
            <a:ext cx="8229600" cy="58674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Ro.16:4, churches of the Gentiles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</a:rPr>
              <a:t>Ro.16:16, churches of Christ…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</a:rPr>
              <a:t>1 Co.11:16, churches of God…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</a:rPr>
              <a:t>1 Co.14:33, churches of the saints…</a:t>
            </a: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</a:rPr>
              <a:t>1 Co.16:1, churches of Galatia –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– v.19, churches of Asia)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1 Th.1:1, church of the Thessalonians</a:t>
            </a:r>
          </a:p>
          <a:p>
            <a:pPr algn="ctr">
              <a:spcBef>
                <a:spcPts val="600"/>
              </a:spcBef>
            </a:pPr>
            <a:r>
              <a:rPr lang="en-US" sz="3100" dirty="0">
                <a:solidFill>
                  <a:srgbClr val="CCFFFF"/>
                </a:solidFill>
              </a:rPr>
              <a:t>Terms describe either . . . </a:t>
            </a:r>
          </a:p>
          <a:p>
            <a:pPr marL="457200" lvl="1" indent="0">
              <a:buNone/>
            </a:pPr>
            <a:r>
              <a:rPr lang="en-US" sz="3000" baseline="30000" dirty="0">
                <a:solidFill>
                  <a:srgbClr val="CCFFFF"/>
                </a:solidFill>
              </a:rPr>
              <a:t>1</a:t>
            </a:r>
            <a:r>
              <a:rPr lang="en-US" sz="3100" baseline="300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99"/>
                </a:solidFill>
              </a:rPr>
              <a:t>composition,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000" baseline="30000" dirty="0">
                <a:solidFill>
                  <a:srgbClr val="CCFFFF"/>
                </a:solidFill>
              </a:rPr>
              <a:t>2</a:t>
            </a:r>
            <a:r>
              <a:rPr lang="en-US" sz="3100" baseline="300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99"/>
                </a:solidFill>
              </a:rPr>
              <a:t>ownership,</a:t>
            </a:r>
            <a:r>
              <a:rPr lang="en-US" sz="3100" dirty="0">
                <a:solidFill>
                  <a:schemeClr val="bg1"/>
                </a:solidFill>
              </a:rPr>
              <a:t> or </a:t>
            </a:r>
            <a:r>
              <a:rPr lang="en-US" sz="3000" baseline="30000" dirty="0">
                <a:solidFill>
                  <a:srgbClr val="CCFFFF"/>
                </a:solidFill>
              </a:rPr>
              <a:t>3</a:t>
            </a:r>
            <a:r>
              <a:rPr lang="en-US" sz="3100" baseline="300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99"/>
                </a:solidFill>
              </a:rPr>
              <a:t>location</a:t>
            </a:r>
          </a:p>
          <a:p>
            <a:pPr marL="339725" indent="-339725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037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0263" y="609600"/>
            <a:ext cx="4866266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Attitude Toward Authority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109F868C-E6BB-42FC-E5EB-8FF703F0CE7C}"/>
              </a:ext>
            </a:extLst>
          </p:cNvPr>
          <p:cNvSpPr/>
          <p:nvPr/>
        </p:nvSpPr>
        <p:spPr bwMode="auto">
          <a:xfrm>
            <a:off x="1010238" y="2447827"/>
            <a:ext cx="7124700" cy="1295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This Is A Test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8BEA4A4-1F50-97F4-C6ED-91F63B232115}"/>
              </a:ext>
            </a:extLst>
          </p:cNvPr>
          <p:cNvSpPr/>
          <p:nvPr/>
        </p:nvSpPr>
        <p:spPr bwMode="auto">
          <a:xfrm>
            <a:off x="2143027" y="1219200"/>
            <a:ext cx="4866266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Does “Church” Mean?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57DF79A6-1156-099C-E0D5-00773B479516}"/>
              </a:ext>
            </a:extLst>
          </p:cNvPr>
          <p:cNvSpPr/>
          <p:nvPr/>
        </p:nvSpPr>
        <p:spPr bwMode="auto">
          <a:xfrm>
            <a:off x="2143027" y="1828800"/>
            <a:ext cx="4866266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Is A Local “Church”?</a:t>
            </a:r>
          </a:p>
        </p:txBody>
      </p:sp>
    </p:spTree>
    <p:extLst>
      <p:ext uri="{BB962C8B-B14F-4D97-AF65-F5344CB8AC3E}">
        <p14:creationId xmlns:p14="http://schemas.microsoft.com/office/powerpoint/2010/main" val="2995424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Where is Authority for...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07BC4E3-23A5-3D39-7491-1C1730D6A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72663"/>
              </p:ext>
            </p:extLst>
          </p:nvPr>
        </p:nvGraphicFramePr>
        <p:xfrm>
          <a:off x="114300" y="685802"/>
          <a:ext cx="8915400" cy="60959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52308">
                  <a:extLst>
                    <a:ext uri="{9D8B030D-6E8A-4147-A177-3AD203B41FA5}">
                      <a16:colId xmlns:a16="http://schemas.microsoft.com/office/drawing/2014/main" val="243212053"/>
                    </a:ext>
                  </a:extLst>
                </a:gridCol>
                <a:gridCol w="2072849">
                  <a:extLst>
                    <a:ext uri="{9D8B030D-6E8A-4147-A177-3AD203B41FA5}">
                      <a16:colId xmlns:a16="http://schemas.microsoft.com/office/drawing/2014/main" val="1694377069"/>
                    </a:ext>
                  </a:extLst>
                </a:gridCol>
                <a:gridCol w="2200660">
                  <a:extLst>
                    <a:ext uri="{9D8B030D-6E8A-4147-A177-3AD203B41FA5}">
                      <a16:colId xmlns:a16="http://schemas.microsoft.com/office/drawing/2014/main" val="119027000"/>
                    </a:ext>
                  </a:extLst>
                </a:gridCol>
                <a:gridCol w="2089583">
                  <a:extLst>
                    <a:ext uri="{9D8B030D-6E8A-4147-A177-3AD203B41FA5}">
                      <a16:colId xmlns:a16="http://schemas.microsoft.com/office/drawing/2014/main" val="1295319821"/>
                    </a:ext>
                  </a:extLst>
                </a:gridCol>
              </a:tblGrid>
              <a:tr h="1039148">
                <a:tc>
                  <a:txBody>
                    <a:bodyPr/>
                    <a:lstStyle/>
                    <a:p>
                      <a:pPr algn="ctr"/>
                      <a:r>
                        <a:rPr lang="en-US" sz="2900" b="0" dirty="0">
                          <a:solidFill>
                            <a:srgbClr val="CCECFF"/>
                          </a:solidFill>
                        </a:rPr>
                        <a:t>Subject</a:t>
                      </a:r>
                    </a:p>
                  </a:txBody>
                  <a:tcPr marL="121706" marR="121706" marT="73632" marB="73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b="0" dirty="0"/>
                        <a:t>Statement/Command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b="0" dirty="0"/>
                        <a:t>Approved Example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b="0" dirty="0"/>
                        <a:t>Forced conclusion</a:t>
                      </a:r>
                    </a:p>
                  </a:txBody>
                  <a:tcPr marL="121706" marR="121706" marT="73632" marB="73632"/>
                </a:tc>
                <a:extLst>
                  <a:ext uri="{0D108BD9-81ED-4DB2-BD59-A6C34878D82A}">
                    <a16:rowId xmlns:a16="http://schemas.microsoft.com/office/drawing/2014/main" val="900458648"/>
                  </a:ext>
                </a:extLst>
              </a:tr>
              <a:tr h="1008432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Elders: one congregation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Ac.20;</a:t>
                      </a:r>
                      <a:br>
                        <a:rPr lang="en-US" sz="2800" dirty="0"/>
                      </a:br>
                      <a:r>
                        <a:rPr lang="en-US" sz="2800" dirty="0"/>
                        <a:t>1 Pt.5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Ac.14:23</a:t>
                      </a:r>
                    </a:p>
                  </a:txBody>
                  <a:tcPr marL="121706" marR="121706" marT="73632" marB="73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 Tim.3:5</a:t>
                      </a:r>
                    </a:p>
                  </a:txBody>
                  <a:tcPr marL="121706" marR="121706" marT="73632" marB="73632" anchor="ctr"/>
                </a:tc>
                <a:extLst>
                  <a:ext uri="{0D108BD9-81ED-4DB2-BD59-A6C34878D82A}">
                    <a16:rowId xmlns:a16="http://schemas.microsoft.com/office/drawing/2014/main" val="3277019325"/>
                  </a:ext>
                </a:extLst>
              </a:tr>
              <a:tr h="601854">
                <a:tc>
                  <a:txBody>
                    <a:bodyPr/>
                    <a:lstStyle/>
                    <a:p>
                      <a:r>
                        <a:rPr lang="en-US" sz="2900" dirty="0"/>
                        <a:t> </a:t>
                      </a:r>
                      <a:r>
                        <a:rPr lang="en-US" sz="2700" dirty="0"/>
                        <a:t>Church: relief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 Tim.5:16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Ac.2; 4; 6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X</a:t>
                      </a:r>
                    </a:p>
                  </a:txBody>
                  <a:tcPr marL="121706" marR="121706" marT="73632" marB="73632"/>
                </a:tc>
                <a:extLst>
                  <a:ext uri="{0D108BD9-81ED-4DB2-BD59-A6C34878D82A}">
                    <a16:rowId xmlns:a16="http://schemas.microsoft.com/office/drawing/2014/main" val="2904005455"/>
                  </a:ext>
                </a:extLst>
              </a:tr>
              <a:tr h="1039148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Church relieve churches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1 Co.16</a:t>
                      </a:r>
                    </a:p>
                  </a:txBody>
                  <a:tcPr marL="121706" marR="121706" marT="73632" marB="736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2 Co.8-9; Ro.15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X</a:t>
                      </a:r>
                    </a:p>
                  </a:txBody>
                  <a:tcPr marL="121706" marR="121706" marT="73632" marB="73632" anchor="ctr"/>
                </a:tc>
                <a:extLst>
                  <a:ext uri="{0D108BD9-81ED-4DB2-BD59-A6C34878D82A}">
                    <a16:rowId xmlns:a16="http://schemas.microsoft.com/office/drawing/2014/main" val="3126384656"/>
                  </a:ext>
                </a:extLst>
              </a:tr>
              <a:tr h="601854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Elders – </a:t>
                      </a:r>
                      <a:r>
                        <a:rPr lang="en-US" sz="2700" dirty="0" err="1"/>
                        <a:t>ch’s</a:t>
                      </a:r>
                      <a:r>
                        <a:rPr lang="en-US" sz="2700" dirty="0"/>
                        <a:t>.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extLst>
                  <a:ext uri="{0D108BD9-81ED-4DB2-BD59-A6C34878D82A}">
                    <a16:rowId xmlns:a16="http://schemas.microsoft.com/office/drawing/2014/main" val="740801682"/>
                  </a:ext>
                </a:extLst>
              </a:tr>
              <a:tr h="601854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M. Society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extLst>
                  <a:ext uri="{0D108BD9-81ED-4DB2-BD59-A6C34878D82A}">
                    <a16:rowId xmlns:a16="http://schemas.microsoft.com/office/drawing/2014/main" val="1835946134"/>
                  </a:ext>
                </a:extLst>
              </a:tr>
              <a:tr h="601854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Ch. – Ch.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extLst>
                  <a:ext uri="{0D108BD9-81ED-4DB2-BD59-A6C34878D82A}">
                    <a16:rowId xmlns:a16="http://schemas.microsoft.com/office/drawing/2014/main" val="3283736580"/>
                  </a:ext>
                </a:extLst>
              </a:tr>
              <a:tr h="601854">
                <a:tc>
                  <a:txBody>
                    <a:bodyPr/>
                    <a:lstStyle/>
                    <a:p>
                      <a:r>
                        <a:rPr lang="en-US" sz="2700" dirty="0"/>
                        <a:t>Ch. recreation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</a:t>
                      </a:r>
                    </a:p>
                  </a:txBody>
                  <a:tcPr marL="121706" marR="121706" marT="73632" marB="73632"/>
                </a:tc>
                <a:extLst>
                  <a:ext uri="{0D108BD9-81ED-4DB2-BD59-A6C34878D82A}">
                    <a16:rowId xmlns:a16="http://schemas.microsoft.com/office/drawing/2014/main" val="2082104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07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Mark 1:21-22:</a:t>
            </a:r>
            <a:r>
              <a:rPr lang="en-US" altLang="en-US" sz="3200" dirty="0">
                <a:solidFill>
                  <a:schemeClr val="bg1"/>
                </a:solidFill>
              </a:rPr>
              <a:t> Jesus taught with authority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Jesus displayed authority, </a:t>
            </a:r>
            <a:r>
              <a:rPr lang="en-US" altLang="en-US" dirty="0">
                <a:solidFill>
                  <a:srgbClr val="CCFFFF"/>
                </a:solidFill>
              </a:rPr>
              <a:t>23-27</a:t>
            </a:r>
            <a:endParaRPr lang="en-US" altLang="en-US" dirty="0">
              <a:solidFill>
                <a:schemeClr val="bg1"/>
              </a:solidFill>
            </a:endParaRPr>
          </a:p>
          <a:p>
            <a:pPr marL="457200" lvl="1" indent="-457200" algn="ctr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Three years later, </a:t>
            </a:r>
            <a:r>
              <a:rPr lang="en-US" altLang="en-US" sz="3200" dirty="0">
                <a:solidFill>
                  <a:srgbClr val="CCFFFF"/>
                </a:solidFill>
              </a:rPr>
              <a:t>11:27-33</a:t>
            </a:r>
          </a:p>
          <a:p>
            <a:pPr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27-28: </a:t>
            </a:r>
            <a:r>
              <a:rPr lang="en-US" altLang="en-US" dirty="0">
                <a:solidFill>
                  <a:srgbClr val="FFFF99"/>
                </a:solidFill>
              </a:rPr>
              <a:t>these things?</a:t>
            </a:r>
          </a:p>
          <a:p>
            <a:pPr marL="631825" lvl="1" indent="-292100">
              <a:spcAft>
                <a:spcPts val="4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1-11: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FFFF99"/>
                </a:solidFill>
              </a:rPr>
              <a:t>grand entrance</a:t>
            </a:r>
          </a:p>
          <a:p>
            <a:pPr marL="631825" lvl="1" indent="-292100">
              <a:spcAft>
                <a:spcPts val="4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15-17: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FFFF99"/>
                </a:solidFill>
              </a:rPr>
              <a:t>cleansing</a:t>
            </a:r>
          </a:p>
          <a:p>
            <a:pPr marL="631825" lvl="1" indent="-292100">
              <a:spcAft>
                <a:spcPts val="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18: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FFFF99"/>
                </a:solidFill>
              </a:rPr>
              <a:t>authoritative teaching</a:t>
            </a:r>
            <a:r>
              <a:rPr lang="en-US" altLang="en-US" sz="32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Mark 1:21-22:</a:t>
            </a:r>
            <a:r>
              <a:rPr lang="en-US" altLang="en-US" sz="3200" dirty="0">
                <a:solidFill>
                  <a:schemeClr val="bg1"/>
                </a:solidFill>
              </a:rPr>
              <a:t> Jesus taught with authority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Jesus displayed authority, </a:t>
            </a:r>
            <a:r>
              <a:rPr lang="en-US" altLang="en-US" dirty="0">
                <a:solidFill>
                  <a:srgbClr val="CCFFFF"/>
                </a:solidFill>
              </a:rPr>
              <a:t>23-27</a:t>
            </a:r>
            <a:endParaRPr lang="en-US" altLang="en-US" dirty="0">
              <a:solidFill>
                <a:schemeClr val="bg1"/>
              </a:solidFill>
            </a:endParaRPr>
          </a:p>
          <a:p>
            <a:pPr marL="457200" lvl="1" indent="-457200" algn="ctr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Three years later, </a:t>
            </a:r>
            <a:r>
              <a:rPr lang="en-US" altLang="en-US" sz="3200" dirty="0">
                <a:solidFill>
                  <a:srgbClr val="CCFFFF"/>
                </a:solidFill>
              </a:rPr>
              <a:t>11:27-33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27-28: </a:t>
            </a:r>
            <a:r>
              <a:rPr lang="en-US" altLang="en-US" dirty="0">
                <a:solidFill>
                  <a:srgbClr val="FFFF99"/>
                </a:solidFill>
              </a:rPr>
              <a:t>these things?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By what authority </a:t>
            </a:r>
            <a:r>
              <a:rPr lang="en-US" altLang="en-US" sz="3200" dirty="0">
                <a:solidFill>
                  <a:schemeClr val="bg1"/>
                </a:solidFill>
              </a:rPr>
              <a:t>(28)</a:t>
            </a:r>
          </a:p>
          <a:p>
            <a:pPr lvl="1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If He merely asserted for three years without proof, it would be a draw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Recognized need for authority </a:t>
            </a:r>
            <a:r>
              <a:rPr lang="en-US" altLang="en-US" sz="3100" dirty="0">
                <a:solidFill>
                  <a:schemeClr val="bg1"/>
                </a:solidFill>
              </a:rPr>
              <a:t>(29)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Realized authority comes from one who has rightful power to grant it</a:t>
            </a:r>
          </a:p>
        </p:txBody>
      </p:sp>
    </p:spTree>
    <p:extLst>
      <p:ext uri="{BB962C8B-B14F-4D97-AF65-F5344CB8AC3E}">
        <p14:creationId xmlns:p14="http://schemas.microsoft.com/office/powerpoint/2010/main" val="272478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Mark 1:21-22:</a:t>
            </a:r>
            <a:r>
              <a:rPr lang="en-US" altLang="en-US" sz="3200" dirty="0">
                <a:solidFill>
                  <a:schemeClr val="bg1"/>
                </a:solidFill>
              </a:rPr>
              <a:t> Jesus taught with authority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Jesus displayed authority, </a:t>
            </a:r>
            <a:r>
              <a:rPr lang="en-US" altLang="en-US" dirty="0">
                <a:solidFill>
                  <a:srgbClr val="CCFFFF"/>
                </a:solidFill>
              </a:rPr>
              <a:t>23-27</a:t>
            </a:r>
            <a:endParaRPr lang="en-US" altLang="en-US" dirty="0">
              <a:solidFill>
                <a:schemeClr val="bg1"/>
              </a:solidFill>
            </a:endParaRPr>
          </a:p>
          <a:p>
            <a:pPr marL="457200" lvl="1" indent="-457200" algn="ctr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Three years later, </a:t>
            </a:r>
            <a:r>
              <a:rPr lang="en-US" altLang="en-US" sz="3200" dirty="0">
                <a:solidFill>
                  <a:srgbClr val="CCFFFF"/>
                </a:solidFill>
              </a:rPr>
              <a:t>11:27-33</a:t>
            </a:r>
          </a:p>
          <a:p>
            <a:pPr>
              <a:spcAft>
                <a:spcPts val="600"/>
              </a:spcAft>
            </a:pPr>
            <a:r>
              <a:rPr lang="en-US" altLang="en-US" sz="2800" dirty="0">
                <a:solidFill>
                  <a:schemeClr val="bg1"/>
                </a:solidFill>
              </a:rPr>
              <a:t>27-28: </a:t>
            </a:r>
            <a:r>
              <a:rPr lang="en-US" altLang="en-US" sz="2800" dirty="0">
                <a:solidFill>
                  <a:srgbClr val="FFFF99"/>
                </a:solidFill>
              </a:rPr>
              <a:t>these things?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29-30:</a:t>
            </a:r>
            <a:r>
              <a:rPr lang="en-US" altLang="en-US" dirty="0">
                <a:solidFill>
                  <a:srgbClr val="FFFF99"/>
                </a:solidFill>
              </a:rPr>
              <a:t> only two sources of authority…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31-32:</a:t>
            </a:r>
            <a:r>
              <a:rPr lang="en-US" altLang="en-US" dirty="0">
                <a:solidFill>
                  <a:srgbClr val="FFFF99"/>
                </a:solidFill>
              </a:rPr>
              <a:t> more concerned about what they say than what God said, and for </a:t>
            </a:r>
            <a:r>
              <a:rPr lang="en-US" altLang="en-US" dirty="0" err="1">
                <a:solidFill>
                  <a:srgbClr val="FFFF99"/>
                </a:solidFill>
              </a:rPr>
              <a:t>conse-quences</a:t>
            </a:r>
            <a:r>
              <a:rPr lang="en-US" altLang="en-US" dirty="0">
                <a:solidFill>
                  <a:srgbClr val="FFFF99"/>
                </a:solidFill>
              </a:rPr>
              <a:t>, not truth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33:</a:t>
            </a:r>
            <a:r>
              <a:rPr lang="en-US" altLang="en-US" dirty="0">
                <a:solidFill>
                  <a:srgbClr val="FFFF99"/>
                </a:solidFill>
              </a:rPr>
              <a:t> plead ignorance – </a:t>
            </a:r>
            <a:r>
              <a:rPr lang="en-US" altLang="en-US" i="1" dirty="0">
                <a:solidFill>
                  <a:srgbClr val="FFFF99"/>
                </a:solidFill>
              </a:rPr>
              <a:t>we do not know</a:t>
            </a:r>
          </a:p>
        </p:txBody>
      </p:sp>
    </p:spTree>
    <p:extLst>
      <p:ext uri="{BB962C8B-B14F-4D97-AF65-F5344CB8AC3E}">
        <p14:creationId xmlns:p14="http://schemas.microsoft.com/office/powerpoint/2010/main" val="306070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Their attitude contradicts revelation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Deut.4</a:t>
            </a:r>
            <a:r>
              <a:rPr lang="en-US" altLang="en-US" baseline="30000" dirty="0">
                <a:solidFill>
                  <a:schemeClr val="bg1"/>
                </a:solidFill>
              </a:rPr>
              <a:t>2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You shall not add to the word which I command you, nor take from it, that you may keep the commandments of the L</a:t>
            </a:r>
            <a:r>
              <a:rPr lang="en-US" altLang="en-US" sz="2600" dirty="0">
                <a:solidFill>
                  <a:srgbClr val="CCFFFF"/>
                </a:solidFill>
              </a:rPr>
              <a:t>ORD</a:t>
            </a:r>
            <a:r>
              <a:rPr lang="en-US" altLang="en-US" sz="3000" dirty="0">
                <a:solidFill>
                  <a:srgbClr val="CCFFFF"/>
                </a:solidFill>
              </a:rPr>
              <a:t> your God which I command you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Changing the word prevents doing His will</a:t>
            </a:r>
          </a:p>
          <a:p>
            <a:pPr lvl="1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Acts 2:38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Rom.3:28</a:t>
            </a:r>
          </a:p>
          <a:p>
            <a:pPr marL="227013" indent="-282575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Attitude paved way for denominationalism</a:t>
            </a:r>
          </a:p>
          <a:p>
            <a:pPr marL="627063" lvl="1" indent="-282575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“I believe in a kind God…”</a:t>
            </a:r>
            <a:endParaRPr lang="en-US" alt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6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Their attitude contradicts revelation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Prov.30</a:t>
            </a:r>
            <a:r>
              <a:rPr lang="en-US" altLang="en-US" baseline="30000" dirty="0">
                <a:solidFill>
                  <a:schemeClr val="bg1"/>
                </a:solidFill>
              </a:rPr>
              <a:t>6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CCFFFF"/>
                </a:solidFill>
              </a:rPr>
              <a:t>Do not add to His words, Lest He rebuke you, and you be found a liar.</a:t>
            </a:r>
            <a:endParaRPr lang="en-US" sz="3000" dirty="0">
              <a:solidFill>
                <a:srgbClr val="CCFF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Adding makes liars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Do not mix human dross with His gold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Mt.15:2 . . . 4 . . . 6 . . . 7 . . . 9 . . .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Jesus exposed them as liars who do not keep His word.</a:t>
            </a:r>
            <a:endParaRPr lang="en-US" alt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7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Their attitude contradicts revelation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Jer.10</a:t>
            </a:r>
            <a:r>
              <a:rPr lang="en-US" altLang="en-US" baseline="30000" dirty="0">
                <a:solidFill>
                  <a:schemeClr val="bg1"/>
                </a:solidFill>
              </a:rPr>
              <a:t>23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CCFFFF"/>
                </a:solidFill>
              </a:rPr>
              <a:t>O Lord, I know the way of man is not in himself; It is not in man who walks to direct his own steps.</a:t>
            </a:r>
          </a:p>
          <a:p>
            <a:r>
              <a:rPr lang="en-US" altLang="en-US" dirty="0">
                <a:solidFill>
                  <a:srgbClr val="FFFF99"/>
                </a:solidFill>
              </a:rPr>
              <a:t>We don’t know what God wants unless He tells us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Not by stars, signs, omens, opinions, etc.</a:t>
            </a:r>
          </a:p>
        </p:txBody>
      </p:sp>
    </p:spTree>
    <p:extLst>
      <p:ext uri="{BB962C8B-B14F-4D97-AF65-F5344CB8AC3E}">
        <p14:creationId xmlns:p14="http://schemas.microsoft.com/office/powerpoint/2010/main" val="84143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Their attitude contradicts revelation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Mt.28</a:t>
            </a:r>
            <a:r>
              <a:rPr lang="en-US" altLang="en-US" baseline="30000" dirty="0">
                <a:solidFill>
                  <a:schemeClr val="bg1"/>
                </a:solidFill>
              </a:rPr>
              <a:t>18</a:t>
            </a:r>
            <a:r>
              <a:rPr lang="en-US" altLang="en-US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CCFFFF"/>
                </a:solidFill>
              </a:rPr>
              <a:t>And Jesus came and spoke to them, saying, All authority has been given to Me in heaven and on earth.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19</a:t>
            </a:r>
            <a:r>
              <a:rPr lang="en-US" altLang="en-US" sz="30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CCFFFF"/>
                </a:solidFill>
              </a:rPr>
              <a:t>Go therefore and make disciples of all the nations, baptizing them in the name of the Father and of the Son and of the Holy Spirit,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20</a:t>
            </a:r>
            <a:r>
              <a:rPr lang="en-US" altLang="en-US" sz="30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CCFFFF"/>
                </a:solidFill>
              </a:rPr>
              <a:t>teaching them to observe all things that I have commanded you; and lo, I am with you always, even to the end of the age.</a:t>
            </a:r>
          </a:p>
        </p:txBody>
      </p:sp>
    </p:spTree>
    <p:extLst>
      <p:ext uri="{BB962C8B-B14F-4D97-AF65-F5344CB8AC3E}">
        <p14:creationId xmlns:p14="http://schemas.microsoft.com/office/powerpoint/2010/main" val="426299144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11509</TotalTime>
  <Words>1420</Words>
  <Application>Microsoft Office PowerPoint</Application>
  <PresentationFormat>On-screen Show (4:3)</PresentationFormat>
  <Paragraphs>178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Verdana</vt:lpstr>
      <vt:lpstr>1_Default Design</vt:lpstr>
      <vt:lpstr>Default Design</vt:lpstr>
      <vt:lpstr>PowerPoint Presentation</vt:lpstr>
      <vt:lpstr>PowerPoint Presentation</vt:lpstr>
      <vt:lpstr>Mark 1:21-22: Jesus taught with authority</vt:lpstr>
      <vt:lpstr>Mark 1:21-22: Jesus taught with authority</vt:lpstr>
      <vt:lpstr>Mark 1:21-22: Jesus taught with authority</vt:lpstr>
      <vt:lpstr>Their attitude contradicts revelation of God</vt:lpstr>
      <vt:lpstr>Their attitude contradicts revelation of God</vt:lpstr>
      <vt:lpstr>Their attitude contradicts revelation of God</vt:lpstr>
      <vt:lpstr>Their attitude contradicts revelation of God</vt:lpstr>
      <vt:lpstr>Their attitude contradicts revelation of God</vt:lpstr>
      <vt:lpstr>Their attitude contradicts revelation of God</vt:lpstr>
      <vt:lpstr>Their attitude contradicts revelation of God</vt:lpstr>
      <vt:lpstr>Their attitude contradicts revelation of God</vt:lpstr>
      <vt:lpstr>Their attitude contradicts revelation of God</vt:lpstr>
      <vt:lpstr>PowerPoint Presentation</vt:lpstr>
      <vt:lpstr>English “church” &lt; Gk. word, belonging to the Lord</vt:lpstr>
      <vt:lpstr>English “church” &lt; Gk. word, belonging to the Lord</vt:lpstr>
      <vt:lpstr>PowerPoint Presentation</vt:lpstr>
      <vt:lpstr>Everyone has an opinion</vt:lpstr>
      <vt:lpstr>Church</vt:lpstr>
      <vt:lpstr>Corinth</vt:lpstr>
      <vt:lpstr>How does NT refer to the church? </vt:lpstr>
      <vt:lpstr>How does NT refer to the church? </vt:lpstr>
      <vt:lpstr>PowerPoint Presentation</vt:lpstr>
      <vt:lpstr>Where is Authority for...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1140</cp:revision>
  <dcterms:created xsi:type="dcterms:W3CDTF">2011-08-18T15:42:19Z</dcterms:created>
  <dcterms:modified xsi:type="dcterms:W3CDTF">2022-11-20T04:48:00Z</dcterms:modified>
</cp:coreProperties>
</file>