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24"/>
  </p:notesMasterIdLst>
  <p:sldIdLst>
    <p:sldId id="610" r:id="rId2"/>
    <p:sldId id="609" r:id="rId3"/>
    <p:sldId id="622" r:id="rId4"/>
    <p:sldId id="647" r:id="rId5"/>
    <p:sldId id="665" r:id="rId6"/>
    <p:sldId id="666" r:id="rId7"/>
    <p:sldId id="667" r:id="rId8"/>
    <p:sldId id="668" r:id="rId9"/>
    <p:sldId id="669" r:id="rId10"/>
    <p:sldId id="670" r:id="rId11"/>
    <p:sldId id="671" r:id="rId12"/>
    <p:sldId id="672" r:id="rId13"/>
    <p:sldId id="678" r:id="rId14"/>
    <p:sldId id="632" r:id="rId15"/>
    <p:sldId id="611" r:id="rId16"/>
    <p:sldId id="673" r:id="rId17"/>
    <p:sldId id="674" r:id="rId18"/>
    <p:sldId id="675" r:id="rId19"/>
    <p:sldId id="650" r:id="rId20"/>
    <p:sldId id="633" r:id="rId21"/>
    <p:sldId id="677" r:id="rId22"/>
    <p:sldId id="676"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FFCC"/>
    <a:srgbClr val="CCFFFF"/>
    <a:srgbClr val="FFFF99"/>
    <a:srgbClr val="66FFFF"/>
    <a:srgbClr val="FFFF66"/>
    <a:srgbClr val="FFFF00"/>
    <a:srgbClr val="8000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72"/>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62D5F5-615E-4696-8E4C-BD233E9663DC}" type="datetimeFigureOut">
              <a:rPr lang="en-US" smtClean="0"/>
              <a:t>12/3/2022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F081AC-E897-4BA2-AEAD-F1C0A64DC01A}" type="slidenum">
              <a:rPr lang="en-US" smtClean="0"/>
              <a:t>‹#›</a:t>
            </a:fld>
            <a:endParaRPr lang="en-US"/>
          </a:p>
        </p:txBody>
      </p:sp>
    </p:spTree>
    <p:extLst>
      <p:ext uri="{BB962C8B-B14F-4D97-AF65-F5344CB8AC3E}">
        <p14:creationId xmlns:p14="http://schemas.microsoft.com/office/powerpoint/2010/main" val="1961207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91292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899996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827581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37621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570721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305154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982944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8413985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080190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946482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72231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096063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758813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776300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12771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48908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6565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7386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6157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809328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295583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19239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3187289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804298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4150720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1372098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1846352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2074413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3020752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231756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1388285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2441225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2587897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extLst>
      <p:ext uri="{BB962C8B-B14F-4D97-AF65-F5344CB8AC3E}">
        <p14:creationId xmlns:p14="http://schemas.microsoft.com/office/powerpoint/2010/main" val="3946500689"/>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37EF4DA-82F0-4753-9D9E-8B7A288AAFFB}"/>
              </a:ext>
            </a:extLst>
          </p:cNvPr>
          <p:cNvSpPr/>
          <p:nvPr/>
        </p:nvSpPr>
        <p:spPr>
          <a:xfrm>
            <a:off x="1761536" y="685800"/>
            <a:ext cx="5620929" cy="12192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defTabSz="914400" rtl="0" eaLnBrk="1" fontAlgn="base" latinLnBrk="0" hangingPunct="1">
              <a:lnSpc>
                <a:spcPct val="100000"/>
              </a:lnSpc>
              <a:spcBef>
                <a:spcPct val="0"/>
              </a:spcBef>
              <a:spcAft>
                <a:spcPct val="0"/>
              </a:spcAft>
              <a:buClrTx/>
              <a:buSzTx/>
              <a:tabLst/>
              <a:defRPr/>
            </a:pPr>
            <a:r>
              <a:rPr kumimoji="0" lang="en-US" sz="3600" b="0" i="0" u="none" strike="noStrike" kern="1200" cap="none" spc="0" normalizeH="0" baseline="0" noProof="0" dirty="0">
                <a:ln>
                  <a:noFill/>
                </a:ln>
                <a:solidFill>
                  <a:srgbClr val="FFFFCC"/>
                </a:solidFill>
                <a:effectLst/>
                <a:uLnTx/>
                <a:uFillTx/>
                <a:latin typeface="Arial"/>
                <a:ea typeface="+mn-ea"/>
                <a:cs typeface="+mn-cs"/>
              </a:rPr>
              <a:t>Attitudes and Actions</a:t>
            </a:r>
          </a:p>
          <a:p>
            <a:pPr marR="0" lvl="0" algn="ctr" defTabSz="914400" rtl="0" eaLnBrk="1" fontAlgn="base" latinLnBrk="0" hangingPunct="1">
              <a:lnSpc>
                <a:spcPct val="100000"/>
              </a:lnSpc>
              <a:spcBef>
                <a:spcPct val="0"/>
              </a:spcBef>
              <a:spcAft>
                <a:spcPct val="0"/>
              </a:spcAft>
              <a:buClrTx/>
              <a:buSzTx/>
              <a:tabLst/>
              <a:defRPr/>
            </a:pPr>
            <a:r>
              <a:rPr lang="en-US" sz="2700" dirty="0">
                <a:solidFill>
                  <a:schemeClr val="bg1"/>
                </a:solidFill>
                <a:latin typeface="Arial"/>
              </a:rPr>
              <a:t>[1 Thes.4:9-12]</a:t>
            </a:r>
            <a:endParaRPr kumimoji="0" lang="en-US" sz="2700" b="0" i="0" u="none" strike="noStrike" kern="1200" cap="none" spc="0" normalizeH="0" baseline="0" noProof="0" dirty="0">
              <a:ln>
                <a:noFill/>
              </a:ln>
              <a:solidFill>
                <a:schemeClr val="bg1"/>
              </a:solidFill>
              <a:effectLst/>
              <a:uLnTx/>
              <a:uFillTx/>
              <a:latin typeface="Arial"/>
              <a:ea typeface="+mn-ea"/>
              <a:cs typeface="+mn-cs"/>
            </a:endParaRPr>
          </a:p>
        </p:txBody>
      </p:sp>
    </p:spTree>
    <p:extLst>
      <p:ext uri="{BB962C8B-B14F-4D97-AF65-F5344CB8AC3E}">
        <p14:creationId xmlns:p14="http://schemas.microsoft.com/office/powerpoint/2010/main" val="35227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 y="76200"/>
            <a:ext cx="9052560" cy="685800"/>
          </a:xfrm>
        </p:spPr>
        <p:txBody>
          <a:bodyPr/>
          <a:lstStyle/>
          <a:p>
            <a:r>
              <a:rPr lang="en-US" altLang="en-US" sz="3500" dirty="0">
                <a:solidFill>
                  <a:schemeClr val="bg1"/>
                </a:solidFill>
              </a:rPr>
              <a:t>John 13:35, </a:t>
            </a:r>
            <a:r>
              <a:rPr lang="en-US" altLang="en-US" sz="3500" i="1" dirty="0">
                <a:solidFill>
                  <a:srgbClr val="FFFF00"/>
                </a:solidFill>
              </a:rPr>
              <a:t>by this all will know…</a:t>
            </a:r>
            <a:endParaRPr lang="en-US" altLang="en-US" sz="3500" dirty="0">
              <a:solidFill>
                <a:schemeClr val="bg1"/>
              </a:solidFill>
            </a:endParaRPr>
          </a:p>
        </p:txBody>
      </p:sp>
      <p:sp>
        <p:nvSpPr>
          <p:cNvPr id="3075" name="Rectangle 3"/>
          <p:cNvSpPr>
            <a:spLocks noGrp="1" noChangeArrowheads="1"/>
          </p:cNvSpPr>
          <p:nvPr>
            <p:ph type="body" idx="1"/>
          </p:nvPr>
        </p:nvSpPr>
        <p:spPr>
          <a:xfrm>
            <a:off x="363694" y="914399"/>
            <a:ext cx="8418944" cy="5476973"/>
          </a:xfrm>
        </p:spPr>
        <p:txBody>
          <a:bodyPr/>
          <a:lstStyle/>
          <a:p>
            <a:pPr>
              <a:spcAft>
                <a:spcPts val="600"/>
              </a:spcAft>
              <a:buFont typeface="Arial" panose="020B0604020202020204" pitchFamily="34" charset="0"/>
              <a:buChar char="•"/>
            </a:pPr>
            <a:r>
              <a:rPr lang="en-US" altLang="en-US" dirty="0">
                <a:solidFill>
                  <a:schemeClr val="bg1"/>
                </a:solidFill>
              </a:rPr>
              <a:t>Do we pass the love test?</a:t>
            </a:r>
            <a:endParaRPr lang="en-US" altLang="en-US" sz="3100" dirty="0">
              <a:solidFill>
                <a:srgbClr val="CCFFFF"/>
              </a:solidFill>
            </a:endParaRPr>
          </a:p>
          <a:p>
            <a:pPr>
              <a:spcAft>
                <a:spcPts val="600"/>
              </a:spcAft>
              <a:buFont typeface="Arial" panose="020B0604020202020204" pitchFamily="34" charset="0"/>
              <a:buChar char="•"/>
            </a:pPr>
            <a:r>
              <a:rPr lang="en-US" altLang="en-US" dirty="0">
                <a:solidFill>
                  <a:srgbClr val="FFFF99"/>
                </a:solidFill>
              </a:rPr>
              <a:t>“Not all of us can do great things.  But we can do small things with great love”</a:t>
            </a:r>
          </a:p>
          <a:p>
            <a:pPr>
              <a:spcAft>
                <a:spcPts val="600"/>
              </a:spcAft>
              <a:buFont typeface="Arial" panose="020B0604020202020204" pitchFamily="34" charset="0"/>
              <a:buChar char="•"/>
            </a:pPr>
            <a:r>
              <a:rPr lang="en-US" altLang="en-US" dirty="0">
                <a:solidFill>
                  <a:schemeClr val="bg1"/>
                </a:solidFill>
              </a:rPr>
              <a:t>Without love, all is vain.  1 Jn.4:20-21</a:t>
            </a:r>
          </a:p>
        </p:txBody>
      </p:sp>
    </p:spTree>
    <p:extLst>
      <p:ext uri="{BB962C8B-B14F-4D97-AF65-F5344CB8AC3E}">
        <p14:creationId xmlns:p14="http://schemas.microsoft.com/office/powerpoint/2010/main" val="37685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Attitudes and actions toward brethren</a:t>
            </a:r>
            <a:endParaRPr lang="en-US" altLang="en-US" sz="3500" dirty="0">
              <a:solidFill>
                <a:schemeClr val="bg1"/>
              </a:solidFill>
            </a:endParaRPr>
          </a:p>
        </p:txBody>
      </p:sp>
      <p:sp>
        <p:nvSpPr>
          <p:cNvPr id="3075" name="Rectangle 3"/>
          <p:cNvSpPr>
            <a:spLocks noGrp="1" noChangeArrowheads="1"/>
          </p:cNvSpPr>
          <p:nvPr>
            <p:ph type="body" idx="1"/>
          </p:nvPr>
        </p:nvSpPr>
        <p:spPr>
          <a:xfrm>
            <a:off x="363694" y="752573"/>
            <a:ext cx="8418944" cy="5638800"/>
          </a:xfrm>
        </p:spPr>
        <p:txBody>
          <a:bodyPr/>
          <a:lstStyle/>
          <a:p>
            <a:pPr>
              <a:spcAft>
                <a:spcPts val="300"/>
              </a:spcAft>
              <a:buFont typeface="Arial" panose="020B0604020202020204" pitchFamily="34" charset="0"/>
              <a:buChar char="•"/>
            </a:pPr>
            <a:r>
              <a:rPr lang="en-US" altLang="en-US" sz="2800" dirty="0">
                <a:solidFill>
                  <a:srgbClr val="CCFFFF"/>
                </a:solidFill>
              </a:rPr>
              <a:t>Brotherly love </a:t>
            </a:r>
            <a:r>
              <a:rPr lang="en-US" altLang="en-US" sz="2800" dirty="0">
                <a:solidFill>
                  <a:schemeClr val="bg1"/>
                </a:solidFill>
              </a:rPr>
              <a:t>(contrast 3-8)</a:t>
            </a:r>
          </a:p>
          <a:p>
            <a:pPr>
              <a:spcAft>
                <a:spcPts val="600"/>
              </a:spcAft>
              <a:buFont typeface="Arial" panose="020B0604020202020204" pitchFamily="34" charset="0"/>
              <a:buChar char="•"/>
            </a:pPr>
            <a:r>
              <a:rPr lang="en-US" altLang="en-US" sz="2800" dirty="0">
                <a:solidFill>
                  <a:srgbClr val="CCFFFF"/>
                </a:solidFill>
              </a:rPr>
              <a:t>No need to write.  </a:t>
            </a:r>
          </a:p>
          <a:p>
            <a:pPr>
              <a:spcAft>
                <a:spcPts val="600"/>
              </a:spcAft>
              <a:buFont typeface="Arial" panose="020B0604020202020204" pitchFamily="34" charset="0"/>
              <a:buChar char="•"/>
            </a:pPr>
            <a:r>
              <a:rPr lang="en-US" altLang="en-US" sz="2800" dirty="0">
                <a:solidFill>
                  <a:srgbClr val="CCFFFF"/>
                </a:solidFill>
              </a:rPr>
              <a:t>Taught by God.  </a:t>
            </a:r>
          </a:p>
          <a:p>
            <a:pPr>
              <a:spcAft>
                <a:spcPts val="600"/>
              </a:spcAft>
              <a:buFont typeface="Arial" panose="020B0604020202020204" pitchFamily="34" charset="0"/>
              <a:buChar char="•"/>
            </a:pPr>
            <a:r>
              <a:rPr lang="en-US" altLang="en-US" sz="2800" dirty="0">
                <a:solidFill>
                  <a:srgbClr val="CCFFFF"/>
                </a:solidFill>
              </a:rPr>
              <a:t>Love one another.</a:t>
            </a:r>
          </a:p>
          <a:p>
            <a:pPr>
              <a:spcAft>
                <a:spcPts val="300"/>
              </a:spcAft>
              <a:buFont typeface="Arial" panose="020B0604020202020204" pitchFamily="34" charset="0"/>
              <a:buChar char="•"/>
            </a:pPr>
            <a:r>
              <a:rPr lang="en-US" altLang="en-US" dirty="0">
                <a:solidFill>
                  <a:srgbClr val="CCFFFF"/>
                </a:solidFill>
              </a:rPr>
              <a:t>Already love others, </a:t>
            </a:r>
            <a:r>
              <a:rPr lang="en-US" altLang="en-US" dirty="0">
                <a:solidFill>
                  <a:schemeClr val="bg1"/>
                </a:solidFill>
              </a:rPr>
              <a:t>10   (1:3)</a:t>
            </a:r>
          </a:p>
          <a:p>
            <a:pPr lvl="1">
              <a:spcAft>
                <a:spcPts val="600"/>
              </a:spcAft>
              <a:buFont typeface="Arial" panose="020B0604020202020204" pitchFamily="34" charset="0"/>
              <a:buChar char="•"/>
            </a:pPr>
            <a:r>
              <a:rPr lang="en-US" altLang="en-US" sz="3200" dirty="0">
                <a:solidFill>
                  <a:schemeClr val="bg1"/>
                </a:solidFill>
              </a:rPr>
              <a:t>What now?   </a:t>
            </a:r>
            <a:r>
              <a:rPr lang="en-US" altLang="en-US" sz="3200" dirty="0">
                <a:solidFill>
                  <a:srgbClr val="FFFF99"/>
                </a:solidFill>
              </a:rPr>
              <a:t>Abound more and more </a:t>
            </a:r>
            <a:br>
              <a:rPr lang="en-US" altLang="en-US" sz="3200" dirty="0">
                <a:solidFill>
                  <a:schemeClr val="bg1"/>
                </a:solidFill>
              </a:rPr>
            </a:br>
            <a:r>
              <a:rPr lang="en-US" altLang="en-US" sz="3200" dirty="0">
                <a:solidFill>
                  <a:schemeClr val="bg1"/>
                </a:solidFill>
              </a:rPr>
              <a:t>(2 Th.1:3)</a:t>
            </a:r>
          </a:p>
        </p:txBody>
      </p:sp>
    </p:spTree>
    <p:extLst>
      <p:ext uri="{BB962C8B-B14F-4D97-AF65-F5344CB8AC3E}">
        <p14:creationId xmlns:p14="http://schemas.microsoft.com/office/powerpoint/2010/main" val="4189709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99"/>
                </a:solidFill>
              </a:rPr>
              <a:t>Abounding in love</a:t>
            </a:r>
          </a:p>
        </p:txBody>
      </p:sp>
      <p:sp>
        <p:nvSpPr>
          <p:cNvPr id="3075" name="Rectangle 3"/>
          <p:cNvSpPr>
            <a:spLocks noGrp="1" noChangeArrowheads="1"/>
          </p:cNvSpPr>
          <p:nvPr>
            <p:ph type="body" idx="1"/>
          </p:nvPr>
        </p:nvSpPr>
        <p:spPr>
          <a:xfrm>
            <a:off x="363694" y="838200"/>
            <a:ext cx="8418944" cy="5638800"/>
          </a:xfrm>
        </p:spPr>
        <p:txBody>
          <a:bodyPr/>
          <a:lstStyle/>
          <a:p>
            <a:pPr>
              <a:spcAft>
                <a:spcPts val="900"/>
              </a:spcAft>
              <a:buFont typeface="Arial" panose="020B0604020202020204" pitchFamily="34" charset="0"/>
              <a:buChar char="•"/>
            </a:pPr>
            <a:r>
              <a:rPr lang="en-US" altLang="en-US" dirty="0">
                <a:solidFill>
                  <a:srgbClr val="CCFFCC"/>
                </a:solidFill>
              </a:rPr>
              <a:t>They are babies, yet think of others…</a:t>
            </a:r>
          </a:p>
          <a:p>
            <a:pPr>
              <a:spcAft>
                <a:spcPts val="900"/>
              </a:spcAft>
              <a:buFont typeface="Arial" panose="020B0604020202020204" pitchFamily="34" charset="0"/>
              <a:buChar char="•"/>
            </a:pPr>
            <a:r>
              <a:rPr lang="en-US" altLang="en-US" sz="3200" dirty="0">
                <a:solidFill>
                  <a:srgbClr val="CCFFCC"/>
                </a:solidFill>
              </a:rPr>
              <a:t>Persecuted, hurting, yet no evidence of self-pity</a:t>
            </a:r>
          </a:p>
          <a:p>
            <a:pPr>
              <a:spcAft>
                <a:spcPts val="900"/>
              </a:spcAft>
              <a:buFont typeface="Arial" panose="020B0604020202020204" pitchFamily="34" charset="0"/>
              <a:buChar char="•"/>
            </a:pPr>
            <a:r>
              <a:rPr lang="en-US" altLang="en-US" dirty="0">
                <a:solidFill>
                  <a:srgbClr val="CCFFCC"/>
                </a:solidFill>
              </a:rPr>
              <a:t>Show love to all brothers, in Macedonia, </a:t>
            </a:r>
            <a:r>
              <a:rPr lang="en-US" altLang="en-US" dirty="0">
                <a:solidFill>
                  <a:schemeClr val="bg1"/>
                </a:solidFill>
              </a:rPr>
              <a:t>10.   </a:t>
            </a:r>
          </a:p>
          <a:p>
            <a:pPr>
              <a:spcAft>
                <a:spcPts val="0"/>
              </a:spcAft>
              <a:buFont typeface="Arial" panose="020B0604020202020204" pitchFamily="34" charset="0"/>
              <a:buChar char="•"/>
            </a:pPr>
            <a:r>
              <a:rPr lang="en-US" altLang="en-US" sz="3200" dirty="0">
                <a:solidFill>
                  <a:srgbClr val="CCFFCC"/>
                </a:solidFill>
              </a:rPr>
              <a:t>Increase more and more, </a:t>
            </a:r>
            <a:r>
              <a:rPr lang="en-US" altLang="en-US" sz="3200" dirty="0">
                <a:solidFill>
                  <a:schemeClr val="bg1"/>
                </a:solidFill>
              </a:rPr>
              <a:t>10</a:t>
            </a:r>
          </a:p>
          <a:p>
            <a:pPr lvl="1">
              <a:spcAft>
                <a:spcPts val="300"/>
              </a:spcAft>
              <a:buFont typeface="Arial" panose="020B0604020202020204" pitchFamily="34" charset="0"/>
              <a:buChar char="•"/>
            </a:pPr>
            <a:r>
              <a:rPr lang="en-US" altLang="en-US" sz="3200" dirty="0">
                <a:solidFill>
                  <a:schemeClr val="bg1"/>
                </a:solidFill>
              </a:rPr>
              <a:t>A debt we always owe.   Ro.13:8</a:t>
            </a:r>
          </a:p>
          <a:p>
            <a:pPr lvl="1">
              <a:spcAft>
                <a:spcPts val="300"/>
              </a:spcAft>
              <a:buFont typeface="Arial" panose="020B0604020202020204" pitchFamily="34" charset="0"/>
              <a:buChar char="•"/>
            </a:pPr>
            <a:r>
              <a:rPr lang="en-US" altLang="en-US" sz="3200" dirty="0">
                <a:solidFill>
                  <a:schemeClr val="bg1"/>
                </a:solidFill>
              </a:rPr>
              <a:t>“I’ve done enough”?  Jesus, our example.  </a:t>
            </a:r>
          </a:p>
        </p:txBody>
      </p:sp>
    </p:spTree>
    <p:extLst>
      <p:ext uri="{BB962C8B-B14F-4D97-AF65-F5344CB8AC3E}">
        <p14:creationId xmlns:p14="http://schemas.microsoft.com/office/powerpoint/2010/main" val="330069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99"/>
                </a:solidFill>
              </a:rPr>
              <a:t>The Christian’s emphasis: brother-love</a:t>
            </a:r>
          </a:p>
        </p:txBody>
      </p:sp>
      <p:sp>
        <p:nvSpPr>
          <p:cNvPr id="3075" name="Rectangle 3"/>
          <p:cNvSpPr>
            <a:spLocks noGrp="1" noChangeArrowheads="1"/>
          </p:cNvSpPr>
          <p:nvPr>
            <p:ph type="body" idx="1"/>
          </p:nvPr>
        </p:nvSpPr>
        <p:spPr>
          <a:xfrm>
            <a:off x="363694" y="752573"/>
            <a:ext cx="8418944" cy="5638800"/>
          </a:xfrm>
        </p:spPr>
        <p:txBody>
          <a:bodyPr/>
          <a:lstStyle/>
          <a:p>
            <a:pPr>
              <a:spcAft>
                <a:spcPts val="300"/>
              </a:spcAft>
              <a:buFont typeface="Arial" panose="020B0604020202020204" pitchFamily="34" charset="0"/>
              <a:buChar char="•"/>
            </a:pPr>
            <a:r>
              <a:rPr lang="en-US" altLang="en-US" dirty="0">
                <a:solidFill>
                  <a:schemeClr val="bg1"/>
                </a:solidFill>
              </a:rPr>
              <a:t>Tertullian:</a:t>
            </a:r>
            <a:r>
              <a:rPr lang="en-US" altLang="en-US" dirty="0">
                <a:solidFill>
                  <a:srgbClr val="CCFFFF"/>
                </a:solidFill>
              </a:rPr>
              <a:t>  “It is our care for the helpless, our practice of lovingkindness, that brands us in the eyes of many of our opponents.’  'Look!’ they say, ‘How they love one another!’  Look how they are prepared to die for one another.”    </a:t>
            </a:r>
          </a:p>
          <a:p>
            <a:pPr>
              <a:spcAft>
                <a:spcPts val="300"/>
              </a:spcAft>
              <a:buFont typeface="Arial" panose="020B0604020202020204" pitchFamily="34" charset="0"/>
              <a:buChar char="•"/>
            </a:pPr>
            <a:r>
              <a:rPr lang="en-US" altLang="en-US" dirty="0">
                <a:solidFill>
                  <a:schemeClr val="bg1"/>
                </a:solidFill>
              </a:rPr>
              <a:t>They conquered the world, not with fancy buildings or entertaining speakers, but by loving one another. </a:t>
            </a:r>
            <a:endParaRPr lang="en-US" altLang="en-US" sz="3200" dirty="0">
              <a:solidFill>
                <a:schemeClr val="bg1"/>
              </a:solidFill>
            </a:endParaRPr>
          </a:p>
        </p:txBody>
      </p:sp>
    </p:spTree>
    <p:extLst>
      <p:ext uri="{BB962C8B-B14F-4D97-AF65-F5344CB8AC3E}">
        <p14:creationId xmlns:p14="http://schemas.microsoft.com/office/powerpoint/2010/main" val="1606455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37EF4DA-82F0-4753-9D9E-8B7A288AAFFB}"/>
              </a:ext>
            </a:extLst>
          </p:cNvPr>
          <p:cNvSpPr/>
          <p:nvPr/>
        </p:nvSpPr>
        <p:spPr>
          <a:xfrm>
            <a:off x="2249303" y="914400"/>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 </a:t>
            </a:r>
            <a:r>
              <a:rPr kumimoji="0" lang="en-US" sz="2400" b="0" i="0" u="none" strike="noStrike" kern="1200" cap="none" spc="0" normalizeH="0" baseline="0" noProof="0" dirty="0">
                <a:ln>
                  <a:noFill/>
                </a:ln>
                <a:solidFill>
                  <a:schemeClr val="bg1"/>
                </a:solidFill>
                <a:effectLst/>
                <a:uLnTx/>
                <a:uFillTx/>
                <a:latin typeface="Arial"/>
              </a:rPr>
              <a:t>Warm Christians, 9-10</a:t>
            </a:r>
          </a:p>
        </p:txBody>
      </p:sp>
      <p:sp>
        <p:nvSpPr>
          <p:cNvPr id="3" name="Rectangle 2">
            <a:extLst>
              <a:ext uri="{FF2B5EF4-FFF2-40B4-BE49-F238E27FC236}">
                <a16:creationId xmlns:a16="http://schemas.microsoft.com/office/drawing/2014/main" id="{59F4BA06-605E-4573-BBA1-1C443AC404C8}"/>
              </a:ext>
            </a:extLst>
          </p:cNvPr>
          <p:cNvSpPr/>
          <p:nvPr/>
        </p:nvSpPr>
        <p:spPr>
          <a:xfrm>
            <a:off x="1489478" y="1600200"/>
            <a:ext cx="6183022" cy="12192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II. </a:t>
            </a:r>
            <a:r>
              <a:rPr kumimoji="0" lang="en-US" sz="3600" b="0" i="0" u="none" strike="noStrike" kern="1200" cap="none" spc="0" normalizeH="0" baseline="0" noProof="0" dirty="0">
                <a:ln>
                  <a:noFill/>
                </a:ln>
                <a:solidFill>
                  <a:srgbClr val="FFC000"/>
                </a:solidFill>
                <a:effectLst/>
                <a:uLnTx/>
                <a:uFillTx/>
                <a:latin typeface="Arial"/>
                <a:ea typeface="+mn-ea"/>
                <a:cs typeface="+mn-cs"/>
              </a:rPr>
              <a:t>Working Christians, </a:t>
            </a:r>
            <a:r>
              <a:rPr lang="en-US" sz="3600" dirty="0">
                <a:solidFill>
                  <a:srgbClr val="FFFF00"/>
                </a:solidFill>
                <a:latin typeface="Arial"/>
              </a:rPr>
              <a:t>11</a:t>
            </a:r>
            <a:endParaRPr kumimoji="0" lang="en-US" sz="3600" b="0" i="0" u="none" strike="noStrike" kern="1200" cap="none" spc="0" normalizeH="0" baseline="0" noProof="0" dirty="0">
              <a:ln>
                <a:noFill/>
              </a:ln>
              <a:solidFill>
                <a:srgbClr val="FFFF00"/>
              </a:solidFill>
              <a:effectLst/>
              <a:uLnTx/>
              <a:uFillTx/>
              <a:latin typeface="Arial"/>
              <a:ea typeface="+mn-ea"/>
              <a:cs typeface="+mn-cs"/>
            </a:endParaRPr>
          </a:p>
        </p:txBody>
      </p:sp>
    </p:spTree>
    <p:extLst>
      <p:ext uri="{BB962C8B-B14F-4D97-AF65-F5344CB8AC3E}">
        <p14:creationId xmlns:p14="http://schemas.microsoft.com/office/powerpoint/2010/main" val="1549083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838200"/>
          </a:xfrm>
        </p:spPr>
        <p:txBody>
          <a:bodyPr/>
          <a:lstStyle/>
          <a:p>
            <a:r>
              <a:rPr lang="en-US" altLang="en-US" sz="3400" dirty="0">
                <a:solidFill>
                  <a:srgbClr val="FFFF00"/>
                </a:solidFill>
              </a:rPr>
              <a:t>Attitudes and actions toward self</a:t>
            </a:r>
            <a:endParaRPr lang="en-US" altLang="en-US" sz="3400" dirty="0">
              <a:solidFill>
                <a:schemeClr val="bg1"/>
              </a:solidFill>
            </a:endParaRPr>
          </a:p>
        </p:txBody>
      </p:sp>
      <p:sp>
        <p:nvSpPr>
          <p:cNvPr id="3075" name="Rectangle 3"/>
          <p:cNvSpPr>
            <a:spLocks noGrp="1" noChangeArrowheads="1"/>
          </p:cNvSpPr>
          <p:nvPr>
            <p:ph type="body" idx="1"/>
          </p:nvPr>
        </p:nvSpPr>
        <p:spPr>
          <a:xfrm>
            <a:off x="420256" y="838200"/>
            <a:ext cx="8305800" cy="5410200"/>
          </a:xfrm>
        </p:spPr>
        <p:txBody>
          <a:bodyPr/>
          <a:lstStyle/>
          <a:p>
            <a:pPr>
              <a:spcAft>
                <a:spcPts val="600"/>
              </a:spcAft>
              <a:buFont typeface="Wingdings" panose="05000000000000000000" pitchFamily="2" charset="2"/>
              <a:buChar char="§"/>
            </a:pPr>
            <a:r>
              <a:rPr lang="en-US" altLang="en-US" dirty="0">
                <a:solidFill>
                  <a:srgbClr val="CCFFCC"/>
                </a:solidFill>
              </a:rPr>
              <a:t>Aim: </a:t>
            </a:r>
            <a:r>
              <a:rPr lang="en-US" altLang="en-US" dirty="0">
                <a:solidFill>
                  <a:schemeClr val="bg1"/>
                </a:solidFill>
              </a:rPr>
              <a:t>aspire.  Strive eagerly; make it your ambition to lead a quiet life</a:t>
            </a:r>
          </a:p>
          <a:p>
            <a:pPr lvl="1">
              <a:spcAft>
                <a:spcPts val="600"/>
              </a:spcAft>
              <a:buFont typeface="Wingdings" panose="05000000000000000000" pitchFamily="2" charset="2"/>
              <a:buChar char="§"/>
            </a:pPr>
            <a:r>
              <a:rPr lang="en-US" altLang="en-US" sz="3200" dirty="0">
                <a:solidFill>
                  <a:schemeClr val="bg1"/>
                </a:solidFill>
              </a:rPr>
              <a:t>Paradox: </a:t>
            </a:r>
            <a:r>
              <a:rPr lang="en-US" altLang="en-US" sz="3200" i="1" dirty="0">
                <a:solidFill>
                  <a:srgbClr val="CCFFFF"/>
                </a:solidFill>
              </a:rPr>
              <a:t>ambitious to be unambitious</a:t>
            </a:r>
          </a:p>
          <a:p>
            <a:pPr lvl="1">
              <a:spcAft>
                <a:spcPts val="600"/>
              </a:spcAft>
              <a:buFont typeface="Wingdings" panose="05000000000000000000" pitchFamily="2" charset="2"/>
              <a:buChar char="§"/>
            </a:pPr>
            <a:r>
              <a:rPr lang="en-US" altLang="en-US" sz="3200" dirty="0">
                <a:solidFill>
                  <a:schemeClr val="bg1"/>
                </a:solidFill>
              </a:rPr>
              <a:t>First hint of problem: some were not earning their living.      (Ep.4:28)</a:t>
            </a:r>
          </a:p>
          <a:p>
            <a:pPr lvl="2">
              <a:spcAft>
                <a:spcPts val="600"/>
              </a:spcAft>
              <a:buFont typeface="Wingdings" panose="05000000000000000000" pitchFamily="2" charset="2"/>
              <a:buChar char="§"/>
            </a:pPr>
            <a:r>
              <a:rPr lang="en-US" altLang="en-US" sz="3100" dirty="0">
                <a:solidFill>
                  <a:schemeClr val="bg1"/>
                </a:solidFill>
              </a:rPr>
              <a:t>Due to speculations about Lord’s coming.   </a:t>
            </a:r>
            <a:r>
              <a:rPr lang="en-US" altLang="en-US" sz="3100" dirty="0">
                <a:solidFill>
                  <a:srgbClr val="FFFFCC"/>
                </a:solidFill>
              </a:rPr>
              <a:t>(Why work?)</a:t>
            </a:r>
          </a:p>
          <a:p>
            <a:pPr lvl="2">
              <a:spcAft>
                <a:spcPts val="600"/>
              </a:spcAft>
              <a:buFont typeface="Wingdings" panose="05000000000000000000" pitchFamily="2" charset="2"/>
              <a:buChar char="§"/>
            </a:pPr>
            <a:r>
              <a:rPr lang="en-US" altLang="en-US" sz="3100" dirty="0">
                <a:solidFill>
                  <a:schemeClr val="bg1"/>
                </a:solidFill>
              </a:rPr>
              <a:t>In meantime, they mooch off brethren</a:t>
            </a:r>
          </a:p>
          <a:p>
            <a:pPr marL="457200" lvl="1" indent="0">
              <a:spcAft>
                <a:spcPts val="600"/>
              </a:spcAft>
              <a:buNone/>
            </a:pPr>
            <a:endParaRPr lang="en-US" altLang="en-US" sz="3200" dirty="0">
              <a:solidFill>
                <a:schemeClr val="bg1"/>
              </a:solidFill>
            </a:endParaRPr>
          </a:p>
          <a:p>
            <a:pPr lvl="1">
              <a:spcAft>
                <a:spcPts val="600"/>
              </a:spcAft>
              <a:buFont typeface="Wingdings" panose="05000000000000000000" pitchFamily="2" charset="2"/>
              <a:buChar char="§"/>
            </a:pPr>
            <a:endParaRPr lang="en-US" altLang="en-US" sz="3200" dirty="0">
              <a:solidFill>
                <a:schemeClr val="bg1"/>
              </a:solidFill>
            </a:endParaRPr>
          </a:p>
          <a:p>
            <a:pPr marL="0" indent="0">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336405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838200"/>
          </a:xfrm>
        </p:spPr>
        <p:txBody>
          <a:bodyPr/>
          <a:lstStyle/>
          <a:p>
            <a:r>
              <a:rPr lang="en-US" altLang="en-US" sz="3400" dirty="0">
                <a:solidFill>
                  <a:srgbClr val="FFFF00"/>
                </a:solidFill>
              </a:rPr>
              <a:t>Attitudes and actions toward self</a:t>
            </a:r>
            <a:endParaRPr lang="en-US" altLang="en-US" sz="3400" dirty="0">
              <a:solidFill>
                <a:schemeClr val="bg1"/>
              </a:solidFill>
            </a:endParaRPr>
          </a:p>
        </p:txBody>
      </p:sp>
      <p:sp>
        <p:nvSpPr>
          <p:cNvPr id="3075" name="Rectangle 3"/>
          <p:cNvSpPr>
            <a:spLocks noGrp="1" noChangeArrowheads="1"/>
          </p:cNvSpPr>
          <p:nvPr>
            <p:ph type="body" idx="1"/>
          </p:nvPr>
        </p:nvSpPr>
        <p:spPr>
          <a:xfrm>
            <a:off x="420256" y="838200"/>
            <a:ext cx="8305800" cy="5410200"/>
          </a:xfrm>
        </p:spPr>
        <p:txBody>
          <a:bodyPr/>
          <a:lstStyle/>
          <a:p>
            <a:pPr>
              <a:spcAft>
                <a:spcPts val="600"/>
              </a:spcAft>
              <a:buFont typeface="Wingdings" panose="05000000000000000000" pitchFamily="2" charset="2"/>
              <a:buChar char="§"/>
            </a:pPr>
            <a:r>
              <a:rPr lang="en-US" altLang="en-US" sz="2400" dirty="0">
                <a:solidFill>
                  <a:srgbClr val="CCFFCC"/>
                </a:solidFill>
              </a:rPr>
              <a:t>Aim: </a:t>
            </a:r>
            <a:r>
              <a:rPr lang="en-US" altLang="en-US" sz="2400" dirty="0">
                <a:solidFill>
                  <a:schemeClr val="bg1"/>
                </a:solidFill>
              </a:rPr>
              <a:t>aspire.  </a:t>
            </a:r>
          </a:p>
          <a:p>
            <a:pPr>
              <a:spcAft>
                <a:spcPts val="600"/>
              </a:spcAft>
              <a:buFont typeface="Wingdings" panose="05000000000000000000" pitchFamily="2" charset="2"/>
              <a:buChar char="§"/>
            </a:pPr>
            <a:r>
              <a:rPr lang="en-US" altLang="en-US" dirty="0">
                <a:solidFill>
                  <a:srgbClr val="CCFFCC"/>
                </a:solidFill>
              </a:rPr>
              <a:t>Avoid: </a:t>
            </a:r>
            <a:r>
              <a:rPr lang="en-US" altLang="en-US" dirty="0">
                <a:solidFill>
                  <a:schemeClr val="bg1"/>
                </a:solidFill>
              </a:rPr>
              <a:t>mind your own business . . . do not meddle</a:t>
            </a:r>
          </a:p>
          <a:p>
            <a:pPr marL="0" indent="0">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1211471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838200"/>
          </a:xfrm>
        </p:spPr>
        <p:txBody>
          <a:bodyPr/>
          <a:lstStyle/>
          <a:p>
            <a:r>
              <a:rPr lang="en-US" altLang="en-US" sz="3400" dirty="0">
                <a:solidFill>
                  <a:srgbClr val="FFFF00"/>
                </a:solidFill>
              </a:rPr>
              <a:t>Attitudes and actions toward self</a:t>
            </a:r>
            <a:endParaRPr lang="en-US" altLang="en-US" sz="3400" dirty="0">
              <a:solidFill>
                <a:schemeClr val="bg1"/>
              </a:solidFill>
            </a:endParaRPr>
          </a:p>
        </p:txBody>
      </p:sp>
      <p:sp>
        <p:nvSpPr>
          <p:cNvPr id="3075" name="Rectangle 3"/>
          <p:cNvSpPr>
            <a:spLocks noGrp="1" noChangeArrowheads="1"/>
          </p:cNvSpPr>
          <p:nvPr>
            <p:ph type="body" idx="1"/>
          </p:nvPr>
        </p:nvSpPr>
        <p:spPr>
          <a:xfrm>
            <a:off x="420256" y="838200"/>
            <a:ext cx="8305800" cy="5715000"/>
          </a:xfrm>
        </p:spPr>
        <p:txBody>
          <a:bodyPr/>
          <a:lstStyle/>
          <a:p>
            <a:pPr>
              <a:spcAft>
                <a:spcPts val="600"/>
              </a:spcAft>
              <a:buFont typeface="Wingdings" panose="05000000000000000000" pitchFamily="2" charset="2"/>
              <a:buChar char="§"/>
            </a:pPr>
            <a:r>
              <a:rPr lang="en-US" altLang="en-US" sz="2400" dirty="0">
                <a:solidFill>
                  <a:srgbClr val="CCFFCC"/>
                </a:solidFill>
              </a:rPr>
              <a:t>Aim: </a:t>
            </a:r>
            <a:r>
              <a:rPr lang="en-US" altLang="en-US" sz="2400" dirty="0">
                <a:solidFill>
                  <a:schemeClr val="bg1"/>
                </a:solidFill>
              </a:rPr>
              <a:t>aspire.  </a:t>
            </a:r>
          </a:p>
          <a:p>
            <a:pPr>
              <a:spcAft>
                <a:spcPts val="600"/>
              </a:spcAft>
              <a:buFont typeface="Wingdings" panose="05000000000000000000" pitchFamily="2" charset="2"/>
              <a:buChar char="§"/>
            </a:pPr>
            <a:r>
              <a:rPr lang="en-US" altLang="en-US" sz="2400" dirty="0">
                <a:solidFill>
                  <a:srgbClr val="CCFFCC"/>
                </a:solidFill>
              </a:rPr>
              <a:t>Avoid: </a:t>
            </a:r>
            <a:r>
              <a:rPr lang="en-US" altLang="en-US" sz="2400" dirty="0">
                <a:solidFill>
                  <a:schemeClr val="bg1"/>
                </a:solidFill>
              </a:rPr>
              <a:t>mind your own business … do not meddle</a:t>
            </a:r>
          </a:p>
          <a:p>
            <a:pPr>
              <a:spcAft>
                <a:spcPts val="0"/>
              </a:spcAft>
              <a:buFont typeface="Wingdings" panose="05000000000000000000" pitchFamily="2" charset="2"/>
              <a:buChar char="§"/>
            </a:pPr>
            <a:r>
              <a:rPr lang="en-US" altLang="en-US" dirty="0">
                <a:solidFill>
                  <a:srgbClr val="CCFFCC"/>
                </a:solidFill>
              </a:rPr>
              <a:t>Activate:</a:t>
            </a:r>
            <a:r>
              <a:rPr lang="en-US" altLang="en-US" dirty="0">
                <a:solidFill>
                  <a:schemeClr val="bg1"/>
                </a:solidFill>
              </a:rPr>
              <a:t> work with own hands.   2 Th.3:11</a:t>
            </a:r>
          </a:p>
          <a:p>
            <a:pPr lvl="1">
              <a:spcAft>
                <a:spcPts val="300"/>
              </a:spcAft>
              <a:buFont typeface="Wingdings" panose="05000000000000000000" pitchFamily="2" charset="2"/>
              <a:buChar char="§"/>
            </a:pPr>
            <a:r>
              <a:rPr lang="en-US" altLang="en-US" sz="3200" dirty="0">
                <a:solidFill>
                  <a:schemeClr val="bg1"/>
                </a:solidFill>
              </a:rPr>
              <a:t>Non-workers had time to meddle.  Some have talent to boss others . . .</a:t>
            </a:r>
          </a:p>
          <a:p>
            <a:pPr lvl="1">
              <a:spcBef>
                <a:spcPts val="600"/>
              </a:spcBef>
              <a:spcAft>
                <a:spcPts val="0"/>
              </a:spcAft>
              <a:buFont typeface="Wingdings" panose="05000000000000000000" pitchFamily="2" charset="2"/>
              <a:buChar char="§"/>
            </a:pPr>
            <a:r>
              <a:rPr lang="en-US" altLang="en-US" sz="3200" dirty="0">
                <a:solidFill>
                  <a:schemeClr val="bg1"/>
                </a:solidFill>
              </a:rPr>
              <a:t>1 Tim.5:13</a:t>
            </a:r>
          </a:p>
          <a:p>
            <a:pPr lvl="1">
              <a:spcAft>
                <a:spcPts val="600"/>
              </a:spcAft>
              <a:buFont typeface="Wingdings" panose="05000000000000000000" pitchFamily="2" charset="2"/>
              <a:buChar char="§"/>
            </a:pPr>
            <a:endParaRPr lang="en-US" altLang="en-US" sz="3200" dirty="0">
              <a:solidFill>
                <a:schemeClr val="bg1"/>
              </a:solidFill>
            </a:endParaRPr>
          </a:p>
          <a:p>
            <a:pPr lvl="1">
              <a:spcAft>
                <a:spcPts val="600"/>
              </a:spcAft>
              <a:buFont typeface="Wingdings" panose="05000000000000000000" pitchFamily="2" charset="2"/>
              <a:buChar char="§"/>
            </a:pPr>
            <a:endParaRPr lang="en-US" altLang="en-US" sz="3200" dirty="0">
              <a:solidFill>
                <a:schemeClr val="bg1"/>
              </a:solidFill>
            </a:endParaRPr>
          </a:p>
          <a:p>
            <a:pPr lvl="1">
              <a:spcBef>
                <a:spcPts val="0"/>
              </a:spcBef>
              <a:spcAft>
                <a:spcPts val="600"/>
              </a:spcAft>
              <a:buFont typeface="Wingdings" panose="05000000000000000000" pitchFamily="2" charset="2"/>
              <a:buChar char="§"/>
            </a:pPr>
            <a:r>
              <a:rPr lang="en-US" altLang="en-US" sz="3200" dirty="0">
                <a:solidFill>
                  <a:schemeClr val="bg1"/>
                </a:solidFill>
              </a:rPr>
              <a:t>If Christ is coming soon, why work?</a:t>
            </a:r>
          </a:p>
          <a:p>
            <a:pPr lvl="1">
              <a:spcBef>
                <a:spcPts val="0"/>
              </a:spcBef>
              <a:spcAft>
                <a:spcPts val="600"/>
              </a:spcAft>
              <a:buFont typeface="Wingdings" panose="05000000000000000000" pitchFamily="2" charset="2"/>
              <a:buChar char="§"/>
            </a:pPr>
            <a:r>
              <a:rPr lang="en-US" altLang="en-US" sz="3200" dirty="0">
                <a:solidFill>
                  <a:schemeClr val="bg1"/>
                </a:solidFill>
              </a:rPr>
              <a:t>“Own hands” – Ro.16:23</a:t>
            </a:r>
            <a:endParaRPr lang="en-US" altLang="en-US" dirty="0">
              <a:solidFill>
                <a:schemeClr val="bg1"/>
              </a:solidFill>
            </a:endParaRPr>
          </a:p>
        </p:txBody>
      </p:sp>
      <p:sp>
        <p:nvSpPr>
          <p:cNvPr id="2" name="Rectangle: Rounded Corners 1">
            <a:extLst>
              <a:ext uri="{FF2B5EF4-FFF2-40B4-BE49-F238E27FC236}">
                <a16:creationId xmlns:a16="http://schemas.microsoft.com/office/drawing/2014/main" id="{5DE42CE8-B573-104B-0B22-DF8043FD11EB}"/>
              </a:ext>
            </a:extLst>
          </p:cNvPr>
          <p:cNvSpPr/>
          <p:nvPr/>
        </p:nvSpPr>
        <p:spPr>
          <a:xfrm>
            <a:off x="1246909" y="4228708"/>
            <a:ext cx="6650182" cy="1066800"/>
          </a:xfrm>
          <a:prstGeom prst="round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FFFF99"/>
                </a:solidFill>
              </a:rPr>
              <a:t>“If idle hands are </a:t>
            </a:r>
            <a:r>
              <a:rPr lang="en-US" sz="3100" u="sng" dirty="0">
                <a:solidFill>
                  <a:srgbClr val="FFFF99"/>
                </a:solidFill>
              </a:rPr>
              <a:t>devil’s</a:t>
            </a:r>
            <a:r>
              <a:rPr lang="en-US" sz="3100" dirty="0">
                <a:solidFill>
                  <a:srgbClr val="FFFF99"/>
                </a:solidFill>
              </a:rPr>
              <a:t> workshop,</a:t>
            </a:r>
            <a:br>
              <a:rPr lang="en-US" sz="3100" dirty="0">
                <a:solidFill>
                  <a:srgbClr val="FFFF99"/>
                </a:solidFill>
              </a:rPr>
            </a:br>
            <a:r>
              <a:rPr lang="en-US" sz="3100" dirty="0">
                <a:solidFill>
                  <a:srgbClr val="FFFF99"/>
                </a:solidFill>
              </a:rPr>
              <a:t>busy hands are </a:t>
            </a:r>
            <a:r>
              <a:rPr lang="en-US" sz="3100" u="sng" dirty="0">
                <a:solidFill>
                  <a:srgbClr val="FFFF99"/>
                </a:solidFill>
              </a:rPr>
              <a:t>His</a:t>
            </a:r>
            <a:r>
              <a:rPr lang="en-US" sz="3100" dirty="0">
                <a:solidFill>
                  <a:srgbClr val="FFFF99"/>
                </a:solidFill>
              </a:rPr>
              <a:t> toolkit.”</a:t>
            </a:r>
          </a:p>
        </p:txBody>
      </p:sp>
    </p:spTree>
    <p:extLst>
      <p:ext uri="{BB962C8B-B14F-4D97-AF65-F5344CB8AC3E}">
        <p14:creationId xmlns:p14="http://schemas.microsoft.com/office/powerpoint/2010/main" val="134511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838200"/>
          </a:xfrm>
        </p:spPr>
        <p:txBody>
          <a:bodyPr/>
          <a:lstStyle/>
          <a:p>
            <a:r>
              <a:rPr lang="en-US" altLang="en-US" sz="3400" dirty="0">
                <a:solidFill>
                  <a:srgbClr val="FFFF00"/>
                </a:solidFill>
              </a:rPr>
              <a:t>Attitudes and actions toward self</a:t>
            </a:r>
            <a:endParaRPr lang="en-US" altLang="en-US" sz="3400" dirty="0">
              <a:solidFill>
                <a:schemeClr val="bg1"/>
              </a:solidFill>
            </a:endParaRPr>
          </a:p>
        </p:txBody>
      </p:sp>
      <p:sp>
        <p:nvSpPr>
          <p:cNvPr id="3075" name="Rectangle 3"/>
          <p:cNvSpPr>
            <a:spLocks noGrp="1" noChangeArrowheads="1"/>
          </p:cNvSpPr>
          <p:nvPr>
            <p:ph type="body" idx="1"/>
          </p:nvPr>
        </p:nvSpPr>
        <p:spPr>
          <a:xfrm>
            <a:off x="420256" y="838200"/>
            <a:ext cx="8305800" cy="5715000"/>
          </a:xfrm>
        </p:spPr>
        <p:txBody>
          <a:bodyPr/>
          <a:lstStyle/>
          <a:p>
            <a:pPr>
              <a:spcAft>
                <a:spcPts val="600"/>
              </a:spcAft>
              <a:buFont typeface="Wingdings" panose="05000000000000000000" pitchFamily="2" charset="2"/>
              <a:buChar char="§"/>
            </a:pPr>
            <a:r>
              <a:rPr lang="en-US" altLang="en-US" sz="2400" dirty="0">
                <a:solidFill>
                  <a:srgbClr val="CCFFCC"/>
                </a:solidFill>
              </a:rPr>
              <a:t>Aim: </a:t>
            </a:r>
            <a:r>
              <a:rPr lang="en-US" altLang="en-US" sz="2400" dirty="0">
                <a:solidFill>
                  <a:schemeClr val="bg1"/>
                </a:solidFill>
              </a:rPr>
              <a:t>aspire.  </a:t>
            </a:r>
          </a:p>
          <a:p>
            <a:pPr>
              <a:spcAft>
                <a:spcPts val="600"/>
              </a:spcAft>
              <a:buFont typeface="Wingdings" panose="05000000000000000000" pitchFamily="2" charset="2"/>
              <a:buChar char="§"/>
            </a:pPr>
            <a:r>
              <a:rPr lang="en-US" altLang="en-US" sz="2400" dirty="0">
                <a:solidFill>
                  <a:srgbClr val="CCFFCC"/>
                </a:solidFill>
              </a:rPr>
              <a:t>Avoid: </a:t>
            </a:r>
            <a:r>
              <a:rPr lang="en-US" altLang="en-US" sz="2400" dirty="0">
                <a:solidFill>
                  <a:schemeClr val="bg1"/>
                </a:solidFill>
              </a:rPr>
              <a:t>mind your own business … do not meddle </a:t>
            </a:r>
          </a:p>
          <a:p>
            <a:pPr>
              <a:spcAft>
                <a:spcPts val="0"/>
              </a:spcAft>
              <a:buFont typeface="Wingdings" panose="05000000000000000000" pitchFamily="2" charset="2"/>
              <a:buChar char="§"/>
            </a:pPr>
            <a:r>
              <a:rPr lang="en-US" altLang="en-US" sz="2400" dirty="0">
                <a:solidFill>
                  <a:srgbClr val="CCFFCC"/>
                </a:solidFill>
              </a:rPr>
              <a:t>Activate: </a:t>
            </a:r>
            <a:r>
              <a:rPr lang="en-US" altLang="en-US" sz="2400" dirty="0">
                <a:solidFill>
                  <a:schemeClr val="bg1"/>
                </a:solidFill>
              </a:rPr>
              <a:t>work with own hands</a:t>
            </a:r>
          </a:p>
          <a:p>
            <a:pPr>
              <a:spcAft>
                <a:spcPts val="0"/>
              </a:spcAft>
              <a:buFont typeface="Wingdings" panose="05000000000000000000" pitchFamily="2" charset="2"/>
              <a:buChar char="§"/>
            </a:pPr>
            <a:r>
              <a:rPr lang="en-US" altLang="en-US" dirty="0">
                <a:solidFill>
                  <a:srgbClr val="CCFFCC"/>
                </a:solidFill>
              </a:rPr>
              <a:t>Authority:</a:t>
            </a:r>
            <a:r>
              <a:rPr lang="en-US" altLang="en-US" dirty="0">
                <a:solidFill>
                  <a:schemeClr val="bg1"/>
                </a:solidFill>
              </a:rPr>
              <a:t> as we commanded you</a:t>
            </a:r>
          </a:p>
          <a:p>
            <a:pPr lvl="1">
              <a:spcAft>
                <a:spcPts val="0"/>
              </a:spcAft>
              <a:buFont typeface="Wingdings" panose="05000000000000000000" pitchFamily="2" charset="2"/>
              <a:buChar char="§"/>
            </a:pPr>
            <a:r>
              <a:rPr lang="en-US" altLang="en-US" sz="3200" dirty="0">
                <a:solidFill>
                  <a:schemeClr val="bg1"/>
                </a:solidFill>
              </a:rPr>
              <a:t>Jn.21:20-22</a:t>
            </a:r>
          </a:p>
          <a:p>
            <a:pPr lvl="1">
              <a:spcAft>
                <a:spcPts val="0"/>
              </a:spcAft>
              <a:buFont typeface="Wingdings" panose="05000000000000000000" pitchFamily="2" charset="2"/>
              <a:buChar char="§"/>
            </a:pPr>
            <a:r>
              <a:rPr lang="en-US" altLang="en-US" sz="3200" dirty="0">
                <a:solidFill>
                  <a:schemeClr val="bg1"/>
                </a:solidFill>
              </a:rPr>
              <a:t>Reminder</a:t>
            </a:r>
          </a:p>
        </p:txBody>
      </p:sp>
    </p:spTree>
    <p:extLst>
      <p:ext uri="{BB962C8B-B14F-4D97-AF65-F5344CB8AC3E}">
        <p14:creationId xmlns:p14="http://schemas.microsoft.com/office/powerpoint/2010/main" val="1449585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37EF4DA-82F0-4753-9D9E-8B7A288AAFFB}"/>
              </a:ext>
            </a:extLst>
          </p:cNvPr>
          <p:cNvSpPr/>
          <p:nvPr/>
        </p:nvSpPr>
        <p:spPr>
          <a:xfrm>
            <a:off x="2249303" y="914400"/>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 </a:t>
            </a:r>
            <a:r>
              <a:rPr kumimoji="0" lang="en-US" sz="2400" b="0" i="0" u="none" strike="noStrike" kern="1200" cap="none" spc="0" normalizeH="0" baseline="0" noProof="0" dirty="0">
                <a:ln>
                  <a:noFill/>
                </a:ln>
                <a:solidFill>
                  <a:schemeClr val="bg1"/>
                </a:solidFill>
                <a:effectLst/>
                <a:uLnTx/>
                <a:uFillTx/>
                <a:latin typeface="Arial"/>
              </a:rPr>
              <a:t>Warm Christians, 9-10</a:t>
            </a:r>
          </a:p>
        </p:txBody>
      </p:sp>
      <p:sp>
        <p:nvSpPr>
          <p:cNvPr id="3" name="Rectangle 2">
            <a:extLst>
              <a:ext uri="{FF2B5EF4-FFF2-40B4-BE49-F238E27FC236}">
                <a16:creationId xmlns:a16="http://schemas.microsoft.com/office/drawing/2014/main" id="{59F4BA06-605E-4573-BBA1-1C443AC404C8}"/>
              </a:ext>
            </a:extLst>
          </p:cNvPr>
          <p:cNvSpPr/>
          <p:nvPr/>
        </p:nvSpPr>
        <p:spPr>
          <a:xfrm>
            <a:off x="1489478" y="2286000"/>
            <a:ext cx="6183022" cy="12192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III. </a:t>
            </a:r>
            <a:r>
              <a:rPr lang="en-US" sz="3600" dirty="0">
                <a:solidFill>
                  <a:srgbClr val="FFC000"/>
                </a:solidFill>
                <a:latin typeface="Arial"/>
              </a:rPr>
              <a:t>Walking Christians</a:t>
            </a:r>
            <a:r>
              <a:rPr kumimoji="0" lang="en-US" sz="3600" b="0" i="0" u="none" strike="noStrike" kern="1200" cap="none" spc="0" normalizeH="0" baseline="0" noProof="0" dirty="0">
                <a:ln>
                  <a:noFill/>
                </a:ln>
                <a:solidFill>
                  <a:srgbClr val="FFC000"/>
                </a:solidFill>
                <a:effectLst/>
                <a:uLnTx/>
                <a:uFillTx/>
                <a:latin typeface="Arial"/>
                <a:ea typeface="+mn-ea"/>
                <a:cs typeface="+mn-cs"/>
              </a:rPr>
              <a:t>, </a:t>
            </a:r>
            <a:r>
              <a:rPr kumimoji="0" lang="en-US" sz="3600" b="0" i="0" u="none" strike="noStrike" kern="1200" cap="none" spc="0" normalizeH="0" baseline="0" noProof="0" dirty="0">
                <a:ln>
                  <a:noFill/>
                </a:ln>
                <a:solidFill>
                  <a:srgbClr val="FFFF00"/>
                </a:solidFill>
                <a:effectLst/>
                <a:uLnTx/>
                <a:uFillTx/>
                <a:latin typeface="Arial"/>
                <a:ea typeface="+mn-ea"/>
                <a:cs typeface="+mn-cs"/>
              </a:rPr>
              <a:t>12</a:t>
            </a:r>
          </a:p>
        </p:txBody>
      </p:sp>
      <p:sp>
        <p:nvSpPr>
          <p:cNvPr id="4" name="Rectangle 3">
            <a:extLst>
              <a:ext uri="{FF2B5EF4-FFF2-40B4-BE49-F238E27FC236}">
                <a16:creationId xmlns:a16="http://schemas.microsoft.com/office/drawing/2014/main" id="{518A71D8-7B99-0F87-DB49-6B8AA5C616F8}"/>
              </a:ext>
            </a:extLst>
          </p:cNvPr>
          <p:cNvSpPr/>
          <p:nvPr/>
        </p:nvSpPr>
        <p:spPr>
          <a:xfrm>
            <a:off x="2257719" y="1600200"/>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II. </a:t>
            </a:r>
            <a:r>
              <a:rPr kumimoji="0" lang="en-US" sz="2400" b="0" i="0" u="none" strike="noStrike" kern="1200" cap="none" spc="0" normalizeH="0" baseline="0" noProof="0" dirty="0">
                <a:ln>
                  <a:noFill/>
                </a:ln>
                <a:solidFill>
                  <a:schemeClr val="bg1"/>
                </a:solidFill>
                <a:effectLst/>
                <a:uLnTx/>
                <a:uFillTx/>
                <a:latin typeface="Arial"/>
              </a:rPr>
              <a:t>Working Christians, 11</a:t>
            </a:r>
          </a:p>
        </p:txBody>
      </p:sp>
    </p:spTree>
    <p:extLst>
      <p:ext uri="{BB962C8B-B14F-4D97-AF65-F5344CB8AC3E}">
        <p14:creationId xmlns:p14="http://schemas.microsoft.com/office/powerpoint/2010/main" val="3302292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Sanctified common sense</a:t>
            </a:r>
            <a:endParaRPr lang="en-US" altLang="en-US" sz="3500" dirty="0">
              <a:solidFill>
                <a:schemeClr val="bg1"/>
              </a:solidFill>
            </a:endParaRPr>
          </a:p>
        </p:txBody>
      </p:sp>
      <p:sp>
        <p:nvSpPr>
          <p:cNvPr id="3075" name="Rectangle 3"/>
          <p:cNvSpPr>
            <a:spLocks noGrp="1" noChangeArrowheads="1"/>
          </p:cNvSpPr>
          <p:nvPr>
            <p:ph type="body" idx="1"/>
          </p:nvPr>
        </p:nvSpPr>
        <p:spPr>
          <a:xfrm>
            <a:off x="420256" y="761999"/>
            <a:ext cx="8305800" cy="5629373"/>
          </a:xfrm>
        </p:spPr>
        <p:txBody>
          <a:bodyPr/>
          <a:lstStyle/>
          <a:p>
            <a:pPr marL="0" indent="0">
              <a:spcAft>
                <a:spcPts val="600"/>
              </a:spcAft>
              <a:buNone/>
            </a:pPr>
            <a:r>
              <a:rPr lang="en-US" altLang="en-US" dirty="0">
                <a:solidFill>
                  <a:schemeClr val="bg1"/>
                </a:solidFill>
              </a:rPr>
              <a:t>1 Thes.4:1-8 – obvious danger</a:t>
            </a:r>
          </a:p>
          <a:p>
            <a:pPr marL="0" indent="0">
              <a:spcAft>
                <a:spcPts val="600"/>
              </a:spcAft>
              <a:buNone/>
            </a:pPr>
            <a:r>
              <a:rPr lang="en-US" altLang="en-US" dirty="0">
                <a:solidFill>
                  <a:schemeClr val="bg1"/>
                </a:solidFill>
              </a:rPr>
              <a:t>1 Thes.4:9-12 – sneaky danger </a:t>
            </a:r>
          </a:p>
          <a:p>
            <a:pPr marL="0" indent="0">
              <a:spcAft>
                <a:spcPts val="0"/>
              </a:spcAft>
              <a:buNone/>
            </a:pPr>
            <a:endParaRPr lang="en-US" altLang="en-US" sz="3200" dirty="0">
              <a:solidFill>
                <a:srgbClr val="CCFFFF"/>
              </a:solidFill>
            </a:endParaRPr>
          </a:p>
        </p:txBody>
      </p:sp>
    </p:spTree>
    <p:extLst>
      <p:ext uri="{BB962C8B-B14F-4D97-AF65-F5344CB8AC3E}">
        <p14:creationId xmlns:p14="http://schemas.microsoft.com/office/powerpoint/2010/main" val="1435897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400" dirty="0">
                <a:solidFill>
                  <a:srgbClr val="FFFF00"/>
                </a:solidFill>
              </a:rPr>
              <a:t>Attitudes and actions toward the lost</a:t>
            </a:r>
            <a:endParaRPr lang="en-US" altLang="en-US" sz="3400" dirty="0">
              <a:solidFill>
                <a:schemeClr val="bg1"/>
              </a:solidFill>
            </a:endParaRPr>
          </a:p>
        </p:txBody>
      </p:sp>
      <p:sp>
        <p:nvSpPr>
          <p:cNvPr id="3075" name="Rectangle 3"/>
          <p:cNvSpPr>
            <a:spLocks noGrp="1" noChangeArrowheads="1"/>
          </p:cNvSpPr>
          <p:nvPr>
            <p:ph type="body" idx="1"/>
          </p:nvPr>
        </p:nvSpPr>
        <p:spPr>
          <a:xfrm>
            <a:off x="420256" y="838200"/>
            <a:ext cx="8305800" cy="5638800"/>
          </a:xfrm>
        </p:spPr>
        <p:txBody>
          <a:bodyPr/>
          <a:lstStyle/>
          <a:p>
            <a:pPr>
              <a:spcAft>
                <a:spcPts val="0"/>
              </a:spcAft>
              <a:buFont typeface="Arial" panose="020B0604020202020204" pitchFamily="34" charset="0"/>
              <a:buChar char="•"/>
            </a:pPr>
            <a:r>
              <a:rPr lang="en-US" altLang="en-US" dirty="0">
                <a:solidFill>
                  <a:srgbClr val="CCFFFF"/>
                </a:solidFill>
              </a:rPr>
              <a:t>Properly: </a:t>
            </a:r>
            <a:r>
              <a:rPr lang="en-US" altLang="en-US" dirty="0">
                <a:solidFill>
                  <a:schemeClr val="bg1"/>
                </a:solidFill>
              </a:rPr>
              <a:t>decently, becomingly</a:t>
            </a:r>
          </a:p>
          <a:p>
            <a:pPr lvl="1">
              <a:spcAft>
                <a:spcPts val="600"/>
              </a:spcAft>
              <a:buFont typeface="Arial" panose="020B0604020202020204" pitchFamily="34" charset="0"/>
              <a:buChar char="•"/>
            </a:pPr>
            <a:r>
              <a:rPr lang="en-US" altLang="en-US" sz="3200" dirty="0">
                <a:solidFill>
                  <a:schemeClr val="bg1"/>
                </a:solidFill>
              </a:rPr>
              <a:t>Opposite of disorderly, 2 Th.3:6</a:t>
            </a:r>
          </a:p>
          <a:p>
            <a:pPr marL="0" indent="0">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1990183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400" dirty="0">
                <a:solidFill>
                  <a:srgbClr val="FFFF00"/>
                </a:solidFill>
              </a:rPr>
              <a:t>Attitudes and actions toward the lost</a:t>
            </a:r>
            <a:endParaRPr lang="en-US" altLang="en-US" sz="3400" dirty="0">
              <a:solidFill>
                <a:schemeClr val="bg1"/>
              </a:solidFill>
            </a:endParaRPr>
          </a:p>
        </p:txBody>
      </p:sp>
      <p:sp>
        <p:nvSpPr>
          <p:cNvPr id="3075" name="Rectangle 3"/>
          <p:cNvSpPr>
            <a:spLocks noGrp="1" noChangeArrowheads="1"/>
          </p:cNvSpPr>
          <p:nvPr>
            <p:ph type="body" idx="1"/>
          </p:nvPr>
        </p:nvSpPr>
        <p:spPr>
          <a:xfrm>
            <a:off x="420256" y="858625"/>
            <a:ext cx="8305800" cy="5618375"/>
          </a:xfrm>
        </p:spPr>
        <p:txBody>
          <a:bodyPr/>
          <a:lstStyle/>
          <a:p>
            <a:pPr>
              <a:spcAft>
                <a:spcPts val="0"/>
              </a:spcAft>
              <a:buFont typeface="Arial" panose="020B0604020202020204" pitchFamily="34" charset="0"/>
              <a:buChar char="•"/>
            </a:pPr>
            <a:r>
              <a:rPr lang="en-US" altLang="en-US" sz="2600" dirty="0">
                <a:solidFill>
                  <a:srgbClr val="CCFFFF"/>
                </a:solidFill>
              </a:rPr>
              <a:t>Properly: </a:t>
            </a:r>
            <a:r>
              <a:rPr lang="en-US" altLang="en-US" sz="2600" dirty="0">
                <a:solidFill>
                  <a:schemeClr val="bg1"/>
                </a:solidFill>
              </a:rPr>
              <a:t>decently, becomingly</a:t>
            </a:r>
          </a:p>
          <a:p>
            <a:pPr>
              <a:spcAft>
                <a:spcPts val="0"/>
              </a:spcAft>
              <a:buFont typeface="Arial" panose="020B0604020202020204" pitchFamily="34" charset="0"/>
              <a:buChar char="•"/>
            </a:pPr>
            <a:r>
              <a:rPr lang="en-US" altLang="en-US" dirty="0">
                <a:solidFill>
                  <a:srgbClr val="CCFFFF"/>
                </a:solidFill>
              </a:rPr>
              <a:t>Toward those who are outside:   </a:t>
            </a:r>
          </a:p>
          <a:p>
            <a:pPr lvl="1">
              <a:spcAft>
                <a:spcPts val="0"/>
              </a:spcAft>
              <a:buFont typeface="Arial" panose="020B0604020202020204" pitchFamily="34" charset="0"/>
              <a:buChar char="•"/>
            </a:pPr>
            <a:r>
              <a:rPr lang="en-US" altLang="en-US" sz="3200" dirty="0">
                <a:solidFill>
                  <a:schemeClr val="bg1"/>
                </a:solidFill>
              </a:rPr>
              <a:t>Col.4:5</a:t>
            </a:r>
          </a:p>
          <a:p>
            <a:pPr lvl="1">
              <a:spcBef>
                <a:spcPts val="0"/>
              </a:spcBef>
              <a:spcAft>
                <a:spcPts val="0"/>
              </a:spcAft>
              <a:buFont typeface="Arial" panose="020B0604020202020204" pitchFamily="34" charset="0"/>
              <a:buChar char="•"/>
            </a:pPr>
            <a:r>
              <a:rPr lang="en-US" altLang="en-US" sz="3100" dirty="0">
                <a:solidFill>
                  <a:srgbClr val="CCFFCC"/>
                </a:solidFill>
              </a:rPr>
              <a:t>In one sense, Christians must live without concern for world’s opinion.   </a:t>
            </a:r>
          </a:p>
          <a:p>
            <a:pPr lvl="1">
              <a:spcBef>
                <a:spcPts val="600"/>
              </a:spcBef>
              <a:spcAft>
                <a:spcPts val="600"/>
              </a:spcAft>
              <a:buFont typeface="Arial" panose="020B0604020202020204" pitchFamily="34" charset="0"/>
              <a:buChar char="•"/>
            </a:pPr>
            <a:r>
              <a:rPr lang="en-US" altLang="en-US" sz="3100" dirty="0">
                <a:solidFill>
                  <a:srgbClr val="CCFFCC"/>
                </a:solidFill>
              </a:rPr>
              <a:t>In another sense, must consider effect of our actions on other people.</a:t>
            </a:r>
          </a:p>
          <a:p>
            <a:pPr lvl="1">
              <a:spcBef>
                <a:spcPts val="600"/>
              </a:spcBef>
              <a:spcAft>
                <a:spcPts val="600"/>
              </a:spcAft>
              <a:buFont typeface="Arial" panose="020B0604020202020204" pitchFamily="34" charset="0"/>
              <a:buChar char="•"/>
            </a:pPr>
            <a:r>
              <a:rPr lang="en-US" altLang="en-US" sz="3100" dirty="0">
                <a:solidFill>
                  <a:schemeClr val="bg1"/>
                </a:solidFill>
              </a:rPr>
              <a:t>Tit.2:10   .  .  .   Mt.5:16</a:t>
            </a:r>
          </a:p>
          <a:p>
            <a:pPr lvl="1">
              <a:spcBef>
                <a:spcPts val="600"/>
              </a:spcBef>
              <a:spcAft>
                <a:spcPts val="600"/>
              </a:spcAft>
              <a:buFont typeface="Arial" panose="020B0604020202020204" pitchFamily="34" charset="0"/>
              <a:buChar char="•"/>
            </a:pPr>
            <a:r>
              <a:rPr lang="en-US" altLang="en-US" sz="3100" dirty="0">
                <a:solidFill>
                  <a:schemeClr val="bg1"/>
                </a:solidFill>
              </a:rPr>
              <a:t>2 Sm.13:1,4, 15, ‘of carnal desire’</a:t>
            </a:r>
          </a:p>
          <a:p>
            <a:pPr lvl="1">
              <a:spcBef>
                <a:spcPts val="600"/>
              </a:spcBef>
              <a:spcAft>
                <a:spcPts val="600"/>
              </a:spcAft>
              <a:buFont typeface="Arial" panose="020B0604020202020204" pitchFamily="34" charset="0"/>
              <a:buChar char="•"/>
            </a:pPr>
            <a:r>
              <a:rPr lang="en-US" altLang="en-US" sz="3100" dirty="0">
                <a:solidFill>
                  <a:schemeClr val="bg1"/>
                </a:solidFill>
              </a:rPr>
              <a:t>1 K.11:1, Solomon </a:t>
            </a:r>
          </a:p>
          <a:p>
            <a:pPr marL="0" indent="0">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2334984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400" dirty="0">
                <a:solidFill>
                  <a:srgbClr val="FFFF00"/>
                </a:solidFill>
              </a:rPr>
              <a:t>Attitudes and actions toward the lost</a:t>
            </a:r>
            <a:endParaRPr lang="en-US" altLang="en-US" sz="3400" dirty="0">
              <a:solidFill>
                <a:schemeClr val="bg1"/>
              </a:solidFill>
            </a:endParaRPr>
          </a:p>
        </p:txBody>
      </p:sp>
      <p:sp>
        <p:nvSpPr>
          <p:cNvPr id="3075" name="Rectangle 3"/>
          <p:cNvSpPr>
            <a:spLocks noGrp="1" noChangeArrowheads="1"/>
          </p:cNvSpPr>
          <p:nvPr>
            <p:ph type="body" idx="1"/>
          </p:nvPr>
        </p:nvSpPr>
        <p:spPr>
          <a:xfrm>
            <a:off x="420256" y="762000"/>
            <a:ext cx="8305800" cy="5638800"/>
          </a:xfrm>
        </p:spPr>
        <p:txBody>
          <a:bodyPr/>
          <a:lstStyle/>
          <a:p>
            <a:pPr>
              <a:spcAft>
                <a:spcPts val="0"/>
              </a:spcAft>
              <a:buFont typeface="Arial" panose="020B0604020202020204" pitchFamily="34" charset="0"/>
              <a:buChar char="•"/>
            </a:pPr>
            <a:r>
              <a:rPr lang="en-US" altLang="en-US" sz="2400" dirty="0">
                <a:solidFill>
                  <a:srgbClr val="CCFFFF"/>
                </a:solidFill>
              </a:rPr>
              <a:t>Properly: </a:t>
            </a:r>
            <a:r>
              <a:rPr lang="en-US" altLang="en-US" sz="2400" dirty="0">
                <a:solidFill>
                  <a:schemeClr val="bg1"/>
                </a:solidFill>
              </a:rPr>
              <a:t>decently, becomingly</a:t>
            </a:r>
          </a:p>
          <a:p>
            <a:pPr>
              <a:spcBef>
                <a:spcPts val="600"/>
              </a:spcBef>
              <a:spcAft>
                <a:spcPts val="0"/>
              </a:spcAft>
              <a:buFont typeface="Arial" panose="020B0604020202020204" pitchFamily="34" charset="0"/>
              <a:buChar char="•"/>
            </a:pPr>
            <a:r>
              <a:rPr lang="en-US" altLang="en-US" sz="2400" dirty="0">
                <a:solidFill>
                  <a:srgbClr val="CCFFFF"/>
                </a:solidFill>
              </a:rPr>
              <a:t>Toward those who are outside   </a:t>
            </a:r>
          </a:p>
          <a:p>
            <a:pPr>
              <a:spcBef>
                <a:spcPts val="600"/>
              </a:spcBef>
              <a:spcAft>
                <a:spcPts val="0"/>
              </a:spcAft>
              <a:buFont typeface="Arial" panose="020B0604020202020204" pitchFamily="34" charset="0"/>
              <a:buChar char="•"/>
            </a:pPr>
            <a:r>
              <a:rPr lang="en-US" altLang="en-US" dirty="0">
                <a:solidFill>
                  <a:srgbClr val="CCFFFF"/>
                </a:solidFill>
              </a:rPr>
              <a:t>That you may lack nothing:  </a:t>
            </a:r>
          </a:p>
          <a:p>
            <a:pPr lvl="1">
              <a:spcBef>
                <a:spcPts val="600"/>
              </a:spcBef>
              <a:spcAft>
                <a:spcPts val="0"/>
              </a:spcAft>
              <a:buFont typeface="Arial" panose="020B0604020202020204" pitchFamily="34" charset="0"/>
              <a:buChar char="•"/>
            </a:pPr>
            <a:r>
              <a:rPr lang="en-US" altLang="en-US" sz="3200" dirty="0">
                <a:solidFill>
                  <a:schemeClr val="bg1"/>
                </a:solidFill>
              </a:rPr>
              <a:t>5:14 . . . 2 Th.3:6</a:t>
            </a:r>
            <a:endParaRPr lang="en-US" altLang="en-US" sz="3200" dirty="0">
              <a:solidFill>
                <a:srgbClr val="CCFFFF"/>
              </a:solidFill>
            </a:endParaRPr>
          </a:p>
          <a:p>
            <a:pPr marL="0" indent="0">
              <a:spcAft>
                <a:spcPts val="600"/>
              </a:spcAft>
              <a:buNone/>
            </a:pPr>
            <a:endParaRPr lang="en-US" altLang="en-US" dirty="0">
              <a:solidFill>
                <a:schemeClr val="bg1"/>
              </a:solidFill>
            </a:endParaRPr>
          </a:p>
        </p:txBody>
      </p:sp>
      <p:sp>
        <p:nvSpPr>
          <p:cNvPr id="2" name="Rectangle 1">
            <a:extLst>
              <a:ext uri="{FF2B5EF4-FFF2-40B4-BE49-F238E27FC236}">
                <a16:creationId xmlns:a16="http://schemas.microsoft.com/office/drawing/2014/main" id="{6181F0BB-2215-56FD-3495-99260582375C}"/>
              </a:ext>
            </a:extLst>
          </p:cNvPr>
          <p:cNvSpPr/>
          <p:nvPr/>
        </p:nvSpPr>
        <p:spPr>
          <a:xfrm>
            <a:off x="1010042" y="3019719"/>
            <a:ext cx="7124700" cy="10668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CC"/>
                </a:solidFill>
              </a:rPr>
              <a:t>Gospel makes us better workers,</a:t>
            </a:r>
            <a:br>
              <a:rPr lang="en-US" sz="3200" dirty="0">
                <a:solidFill>
                  <a:srgbClr val="FFFFCC"/>
                </a:solidFill>
              </a:rPr>
            </a:br>
            <a:r>
              <a:rPr lang="en-US" sz="3200" dirty="0">
                <a:solidFill>
                  <a:srgbClr val="FFFFCC"/>
                </a:solidFill>
              </a:rPr>
              <a:t>nicer people, more valuable friends</a:t>
            </a:r>
          </a:p>
        </p:txBody>
      </p:sp>
      <p:sp>
        <p:nvSpPr>
          <p:cNvPr id="3" name="Rectangle 2">
            <a:extLst>
              <a:ext uri="{FF2B5EF4-FFF2-40B4-BE49-F238E27FC236}">
                <a16:creationId xmlns:a16="http://schemas.microsoft.com/office/drawing/2014/main" id="{495ADA9A-7D99-4EB8-3997-64A14A4EED66}"/>
              </a:ext>
            </a:extLst>
          </p:cNvPr>
          <p:cNvSpPr/>
          <p:nvPr/>
        </p:nvSpPr>
        <p:spPr>
          <a:xfrm>
            <a:off x="1018881" y="4267200"/>
            <a:ext cx="7124700" cy="15240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CC"/>
                </a:solidFill>
              </a:rPr>
              <a:t>We may not get opportunity to study with friends, but can set an example</a:t>
            </a:r>
            <a:br>
              <a:rPr lang="en-US" sz="3200" dirty="0">
                <a:solidFill>
                  <a:srgbClr val="FFFFCC"/>
                </a:solidFill>
              </a:rPr>
            </a:br>
            <a:r>
              <a:rPr lang="en-US" sz="3200" dirty="0">
                <a:solidFill>
                  <a:srgbClr val="FFFFCC"/>
                </a:solidFill>
              </a:rPr>
              <a:t>of a quiet, industrious life.</a:t>
            </a:r>
          </a:p>
        </p:txBody>
      </p:sp>
    </p:spTree>
    <p:extLst>
      <p:ext uri="{BB962C8B-B14F-4D97-AF65-F5344CB8AC3E}">
        <p14:creationId xmlns:p14="http://schemas.microsoft.com/office/powerpoint/2010/main" val="2954676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9F4BA06-605E-4573-BBA1-1C443AC404C8}"/>
              </a:ext>
            </a:extLst>
          </p:cNvPr>
          <p:cNvSpPr/>
          <p:nvPr/>
        </p:nvSpPr>
        <p:spPr>
          <a:xfrm>
            <a:off x="1489478" y="1600200"/>
            <a:ext cx="6183022" cy="12192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 </a:t>
            </a:r>
            <a:r>
              <a:rPr kumimoji="0" lang="en-US" sz="3600" b="0" i="0" u="none" strike="noStrike" kern="1200" cap="none" spc="0" normalizeH="0" baseline="0" noProof="0" dirty="0">
                <a:ln>
                  <a:noFill/>
                </a:ln>
                <a:solidFill>
                  <a:srgbClr val="FFC000"/>
                </a:solidFill>
                <a:effectLst/>
                <a:uLnTx/>
                <a:uFillTx/>
                <a:latin typeface="Arial"/>
                <a:ea typeface="+mn-ea"/>
                <a:cs typeface="+mn-cs"/>
              </a:rPr>
              <a:t>Warm Christians, </a:t>
            </a:r>
            <a:r>
              <a:rPr lang="en-US" sz="3600" dirty="0">
                <a:solidFill>
                  <a:srgbClr val="FFFF00"/>
                </a:solidFill>
                <a:latin typeface="Arial"/>
              </a:rPr>
              <a:t>9-10</a:t>
            </a:r>
            <a:endParaRPr kumimoji="0" lang="en-US" sz="3600" b="0" i="0" u="none" strike="noStrike" kern="1200" cap="none" spc="0" normalizeH="0" baseline="0" noProof="0" dirty="0">
              <a:ln>
                <a:noFill/>
              </a:ln>
              <a:solidFill>
                <a:schemeClr val="bg1"/>
              </a:solidFill>
              <a:effectLst/>
              <a:uLnTx/>
              <a:uFillTx/>
              <a:latin typeface="Arial"/>
              <a:ea typeface="+mn-ea"/>
              <a:cs typeface="+mn-cs"/>
            </a:endParaRPr>
          </a:p>
        </p:txBody>
      </p:sp>
    </p:spTree>
    <p:extLst>
      <p:ext uri="{BB962C8B-B14F-4D97-AF65-F5344CB8AC3E}">
        <p14:creationId xmlns:p14="http://schemas.microsoft.com/office/powerpoint/2010/main" val="2999407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Attitudes and actions toward brethren</a:t>
            </a:r>
            <a:endParaRPr lang="en-US" altLang="en-US" sz="3500" dirty="0">
              <a:solidFill>
                <a:schemeClr val="bg1"/>
              </a:solidFill>
            </a:endParaRPr>
          </a:p>
        </p:txBody>
      </p:sp>
      <p:sp>
        <p:nvSpPr>
          <p:cNvPr id="3075" name="Rectangle 3"/>
          <p:cNvSpPr>
            <a:spLocks noGrp="1" noChangeArrowheads="1"/>
          </p:cNvSpPr>
          <p:nvPr>
            <p:ph type="body" idx="1"/>
          </p:nvPr>
        </p:nvSpPr>
        <p:spPr>
          <a:xfrm>
            <a:off x="363694" y="752573"/>
            <a:ext cx="8418944" cy="5638800"/>
          </a:xfrm>
        </p:spPr>
        <p:txBody>
          <a:bodyPr/>
          <a:lstStyle/>
          <a:p>
            <a:pPr>
              <a:spcAft>
                <a:spcPts val="300"/>
              </a:spcAft>
              <a:buFont typeface="Arial" panose="020B0604020202020204" pitchFamily="34" charset="0"/>
              <a:buChar char="•"/>
            </a:pPr>
            <a:r>
              <a:rPr lang="en-US" altLang="en-US" dirty="0">
                <a:solidFill>
                  <a:srgbClr val="CCFFFF"/>
                </a:solidFill>
              </a:rPr>
              <a:t>Brotherly love </a:t>
            </a:r>
            <a:r>
              <a:rPr lang="en-US" altLang="en-US" dirty="0">
                <a:solidFill>
                  <a:schemeClr val="bg1"/>
                </a:solidFill>
              </a:rPr>
              <a:t>(contrast 3-8)</a:t>
            </a:r>
          </a:p>
          <a:p>
            <a:pPr lvl="1">
              <a:spcAft>
                <a:spcPts val="600"/>
              </a:spcAft>
              <a:buFont typeface="Arial" panose="020B0604020202020204" pitchFamily="34" charset="0"/>
              <a:buChar char="•"/>
            </a:pPr>
            <a:r>
              <a:rPr lang="en-US" altLang="en-US" sz="3200" dirty="0">
                <a:solidFill>
                  <a:schemeClr val="bg1"/>
                </a:solidFill>
              </a:rPr>
              <a:t>Clan love: Scottish Highlands</a:t>
            </a:r>
          </a:p>
          <a:p>
            <a:pPr lvl="1">
              <a:spcAft>
                <a:spcPts val="600"/>
              </a:spcAft>
              <a:buFont typeface="Arial" panose="020B0604020202020204" pitchFamily="34" charset="0"/>
              <a:buChar char="•"/>
            </a:pPr>
            <a:r>
              <a:rPr lang="en-US" altLang="en-US" sz="3200" dirty="0">
                <a:solidFill>
                  <a:schemeClr val="bg1"/>
                </a:solidFill>
              </a:rPr>
              <a:t>Paul discusses closer relationship: brothers in the </a:t>
            </a:r>
            <a:r>
              <a:rPr lang="en-US" altLang="en-US" sz="3200" dirty="0">
                <a:solidFill>
                  <a:srgbClr val="CCFFFF"/>
                </a:solidFill>
              </a:rPr>
              <a:t>‘household of faith’</a:t>
            </a:r>
          </a:p>
          <a:p>
            <a:pPr>
              <a:spcAft>
                <a:spcPts val="600"/>
              </a:spcAft>
              <a:buFont typeface="Arial" panose="020B0604020202020204" pitchFamily="34" charset="0"/>
              <a:buChar char="•"/>
            </a:pPr>
            <a:r>
              <a:rPr lang="en-US" altLang="en-US" dirty="0">
                <a:solidFill>
                  <a:schemeClr val="bg1"/>
                </a:solidFill>
              </a:rPr>
              <a:t>1 Pt.1:22, </a:t>
            </a:r>
            <a:r>
              <a:rPr lang="en-US" altLang="en-US" i="1" dirty="0">
                <a:solidFill>
                  <a:schemeClr val="bg1"/>
                </a:solidFill>
              </a:rPr>
              <a:t>sincere love of brethren</a:t>
            </a:r>
          </a:p>
          <a:p>
            <a:pPr>
              <a:spcAft>
                <a:spcPts val="600"/>
              </a:spcAft>
              <a:buFont typeface="Arial" panose="020B0604020202020204" pitchFamily="34" charset="0"/>
              <a:buChar char="•"/>
            </a:pPr>
            <a:r>
              <a:rPr lang="en-US" altLang="en-US" dirty="0">
                <a:solidFill>
                  <a:schemeClr val="bg1"/>
                </a:solidFill>
              </a:rPr>
              <a:t>1 Pt.4:8, </a:t>
            </a:r>
            <a:r>
              <a:rPr lang="en-US" altLang="en-US" i="1" dirty="0">
                <a:solidFill>
                  <a:schemeClr val="bg1"/>
                </a:solidFill>
              </a:rPr>
              <a:t>fervent love; intense…</a:t>
            </a:r>
          </a:p>
          <a:p>
            <a:pPr>
              <a:spcAft>
                <a:spcPts val="900"/>
              </a:spcAft>
              <a:buFont typeface="Arial" panose="020B0604020202020204" pitchFamily="34" charset="0"/>
              <a:buChar char="•"/>
            </a:pPr>
            <a:r>
              <a:rPr lang="en-US" altLang="en-US" dirty="0">
                <a:solidFill>
                  <a:schemeClr val="bg1"/>
                </a:solidFill>
              </a:rPr>
              <a:t>Ro.12:9, </a:t>
            </a:r>
            <a:r>
              <a:rPr lang="en-US" altLang="en-US" i="1" dirty="0">
                <a:solidFill>
                  <a:schemeClr val="bg1"/>
                </a:solidFill>
              </a:rPr>
              <a:t>tender devotion to each other</a:t>
            </a:r>
          </a:p>
          <a:p>
            <a:pPr marL="0" indent="0">
              <a:spcAft>
                <a:spcPts val="600"/>
              </a:spcAft>
              <a:buNone/>
            </a:pPr>
            <a:endParaRPr lang="en-US" altLang="en-US" dirty="0">
              <a:solidFill>
                <a:schemeClr val="bg1"/>
              </a:solidFill>
            </a:endParaRPr>
          </a:p>
        </p:txBody>
      </p:sp>
      <p:sp>
        <p:nvSpPr>
          <p:cNvPr id="2" name="Rectangle: Rounded Corners 1">
            <a:extLst>
              <a:ext uri="{FF2B5EF4-FFF2-40B4-BE49-F238E27FC236}">
                <a16:creationId xmlns:a16="http://schemas.microsoft.com/office/drawing/2014/main" id="{792F31A4-4975-0F29-6813-568884CFF0AB}"/>
              </a:ext>
            </a:extLst>
          </p:cNvPr>
          <p:cNvSpPr/>
          <p:nvPr/>
        </p:nvSpPr>
        <p:spPr>
          <a:xfrm>
            <a:off x="1177637" y="5257800"/>
            <a:ext cx="6788727" cy="1057373"/>
          </a:xfrm>
          <a:prstGeom prst="round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99"/>
                </a:solidFill>
              </a:rPr>
              <a:t>“Truth without love is brutality, and</a:t>
            </a:r>
            <a:br>
              <a:rPr lang="en-US" sz="3200" dirty="0">
                <a:solidFill>
                  <a:srgbClr val="FFFF99"/>
                </a:solidFill>
              </a:rPr>
            </a:br>
            <a:r>
              <a:rPr lang="en-US" sz="3200" dirty="0">
                <a:solidFill>
                  <a:srgbClr val="FFFF99"/>
                </a:solidFill>
              </a:rPr>
              <a:t>love without truth is hypocrisy.”</a:t>
            </a:r>
          </a:p>
        </p:txBody>
      </p:sp>
    </p:spTree>
    <p:extLst>
      <p:ext uri="{BB962C8B-B14F-4D97-AF65-F5344CB8AC3E}">
        <p14:creationId xmlns:p14="http://schemas.microsoft.com/office/powerpoint/2010/main" val="1967177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Attitudes and actions toward brethren</a:t>
            </a:r>
            <a:endParaRPr lang="en-US" altLang="en-US" sz="3500" dirty="0">
              <a:solidFill>
                <a:schemeClr val="bg1"/>
              </a:solidFill>
            </a:endParaRPr>
          </a:p>
        </p:txBody>
      </p:sp>
      <p:sp>
        <p:nvSpPr>
          <p:cNvPr id="3075" name="Rectangle 3"/>
          <p:cNvSpPr>
            <a:spLocks noGrp="1" noChangeArrowheads="1"/>
          </p:cNvSpPr>
          <p:nvPr>
            <p:ph type="body" idx="1"/>
          </p:nvPr>
        </p:nvSpPr>
        <p:spPr>
          <a:xfrm>
            <a:off x="363694" y="752573"/>
            <a:ext cx="8418944" cy="5638800"/>
          </a:xfrm>
        </p:spPr>
        <p:txBody>
          <a:bodyPr/>
          <a:lstStyle/>
          <a:p>
            <a:pPr>
              <a:spcAft>
                <a:spcPts val="300"/>
              </a:spcAft>
              <a:buFont typeface="Arial" panose="020B0604020202020204" pitchFamily="34" charset="0"/>
              <a:buChar char="•"/>
            </a:pPr>
            <a:r>
              <a:rPr lang="en-US" altLang="en-US" sz="2800" dirty="0">
                <a:solidFill>
                  <a:schemeClr val="bg1"/>
                </a:solidFill>
              </a:rPr>
              <a:t>Brotherly love (contrast 3-8)</a:t>
            </a:r>
          </a:p>
          <a:p>
            <a:pPr>
              <a:spcAft>
                <a:spcPts val="600"/>
              </a:spcAft>
              <a:buFont typeface="Arial" panose="020B0604020202020204" pitchFamily="34" charset="0"/>
              <a:buChar char="•"/>
            </a:pPr>
            <a:r>
              <a:rPr lang="en-US" altLang="en-US" dirty="0">
                <a:solidFill>
                  <a:srgbClr val="CCFFFF"/>
                </a:solidFill>
              </a:rPr>
              <a:t>No need to write.  </a:t>
            </a:r>
          </a:p>
          <a:p>
            <a:pPr lvl="1">
              <a:spcAft>
                <a:spcPts val="600"/>
              </a:spcAft>
              <a:buFont typeface="Arial" panose="020B0604020202020204" pitchFamily="34" charset="0"/>
              <a:buChar char="•"/>
            </a:pPr>
            <a:r>
              <a:rPr lang="en-US" altLang="en-US" sz="3200" dirty="0">
                <a:solidFill>
                  <a:schemeClr val="bg1"/>
                </a:solidFill>
              </a:rPr>
              <a:t>We may think 1-8 unnecessary</a:t>
            </a:r>
          </a:p>
          <a:p>
            <a:pPr>
              <a:spcAft>
                <a:spcPts val="600"/>
              </a:spcAft>
              <a:buFont typeface="Arial" panose="020B0604020202020204" pitchFamily="34" charset="0"/>
              <a:buChar char="•"/>
            </a:pPr>
            <a:r>
              <a:rPr lang="en-US" altLang="en-US" dirty="0">
                <a:solidFill>
                  <a:schemeClr val="bg1"/>
                </a:solidFill>
              </a:rPr>
              <a:t>Hb.5:12, </a:t>
            </a:r>
            <a:r>
              <a:rPr lang="en-US" altLang="en-US" dirty="0">
                <a:solidFill>
                  <a:srgbClr val="FFFFCC"/>
                </a:solidFill>
              </a:rPr>
              <a:t>For though by this time you ought to be teachers, you need someone to teach you again the first principles of the oracles of God; and you have come to need milk and not solid food</a:t>
            </a:r>
          </a:p>
          <a:p>
            <a:pPr lvl="1">
              <a:spcAft>
                <a:spcPts val="600"/>
              </a:spcAft>
              <a:buFont typeface="Arial" panose="020B0604020202020204" pitchFamily="34" charset="0"/>
              <a:buChar char="•"/>
            </a:pPr>
            <a:r>
              <a:rPr lang="en-US" altLang="en-US" sz="3200" dirty="0">
                <a:solidFill>
                  <a:schemeClr val="bg1"/>
                </a:solidFill>
              </a:rPr>
              <a:t>Children do not learn love automatically</a:t>
            </a:r>
          </a:p>
          <a:p>
            <a:pPr marL="0" indent="0">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1253068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Attitudes and actions toward brethren</a:t>
            </a:r>
            <a:endParaRPr lang="en-US" altLang="en-US" sz="3500" dirty="0">
              <a:solidFill>
                <a:schemeClr val="bg1"/>
              </a:solidFill>
            </a:endParaRPr>
          </a:p>
        </p:txBody>
      </p:sp>
      <p:sp>
        <p:nvSpPr>
          <p:cNvPr id="3075" name="Rectangle 3"/>
          <p:cNvSpPr>
            <a:spLocks noGrp="1" noChangeArrowheads="1"/>
          </p:cNvSpPr>
          <p:nvPr>
            <p:ph type="body" idx="1"/>
          </p:nvPr>
        </p:nvSpPr>
        <p:spPr>
          <a:xfrm>
            <a:off x="363694" y="752573"/>
            <a:ext cx="8418944" cy="5638800"/>
          </a:xfrm>
        </p:spPr>
        <p:txBody>
          <a:bodyPr/>
          <a:lstStyle/>
          <a:p>
            <a:pPr>
              <a:spcAft>
                <a:spcPts val="300"/>
              </a:spcAft>
              <a:buFont typeface="Arial" panose="020B0604020202020204" pitchFamily="34" charset="0"/>
              <a:buChar char="•"/>
            </a:pPr>
            <a:r>
              <a:rPr lang="en-US" altLang="en-US" sz="2800" dirty="0">
                <a:solidFill>
                  <a:schemeClr val="bg1"/>
                </a:solidFill>
              </a:rPr>
              <a:t>Brotherly love (contrast 3-8)</a:t>
            </a:r>
          </a:p>
          <a:p>
            <a:pPr>
              <a:spcAft>
                <a:spcPts val="600"/>
              </a:spcAft>
              <a:buFont typeface="Arial" panose="020B0604020202020204" pitchFamily="34" charset="0"/>
              <a:buChar char="•"/>
            </a:pPr>
            <a:r>
              <a:rPr lang="en-US" altLang="en-US" sz="2800" dirty="0">
                <a:solidFill>
                  <a:schemeClr val="bg1"/>
                </a:solidFill>
              </a:rPr>
              <a:t>No need to write.  </a:t>
            </a:r>
          </a:p>
          <a:p>
            <a:pPr>
              <a:spcAft>
                <a:spcPts val="600"/>
              </a:spcAft>
              <a:buFont typeface="Arial" panose="020B0604020202020204" pitchFamily="34" charset="0"/>
              <a:buChar char="•"/>
            </a:pPr>
            <a:r>
              <a:rPr lang="en-US" altLang="en-US" dirty="0">
                <a:solidFill>
                  <a:srgbClr val="CCFFFF"/>
                </a:solidFill>
              </a:rPr>
              <a:t>Taught by God.    </a:t>
            </a:r>
            <a:r>
              <a:rPr lang="en-US" altLang="en-US" dirty="0">
                <a:solidFill>
                  <a:schemeClr val="bg1"/>
                </a:solidFill>
              </a:rPr>
              <a:t>Jn.6:45</a:t>
            </a:r>
          </a:p>
          <a:p>
            <a:pPr lvl="1">
              <a:spcAft>
                <a:spcPts val="300"/>
              </a:spcAft>
              <a:buFont typeface="Arial" panose="020B0604020202020204" pitchFamily="34" charset="0"/>
              <a:buChar char="•"/>
            </a:pPr>
            <a:r>
              <a:rPr lang="en-US" altLang="en-US" sz="3200" dirty="0">
                <a:solidFill>
                  <a:srgbClr val="CCFFCC"/>
                </a:solidFill>
              </a:rPr>
              <a:t>God teaches us to love one another</a:t>
            </a:r>
          </a:p>
          <a:p>
            <a:pPr lvl="2">
              <a:spcAft>
                <a:spcPts val="600"/>
              </a:spcAft>
              <a:buFont typeface="Arial" panose="020B0604020202020204" pitchFamily="34" charset="0"/>
              <a:buChar char="•"/>
            </a:pPr>
            <a:r>
              <a:rPr lang="en-US" altLang="en-US" sz="3200" dirty="0">
                <a:solidFill>
                  <a:srgbClr val="FFFF00"/>
                </a:solidFill>
              </a:rPr>
              <a:t>Aim:  </a:t>
            </a:r>
            <a:r>
              <a:rPr lang="en-US" altLang="en-US" sz="3200" dirty="0">
                <a:solidFill>
                  <a:schemeClr val="bg1"/>
                </a:solidFill>
              </a:rPr>
              <a:t>fellow Christians</a:t>
            </a:r>
          </a:p>
          <a:p>
            <a:pPr lvl="2">
              <a:spcAft>
                <a:spcPts val="600"/>
              </a:spcAft>
              <a:buFont typeface="Arial" panose="020B0604020202020204" pitchFamily="34" charset="0"/>
              <a:buChar char="•"/>
            </a:pPr>
            <a:r>
              <a:rPr lang="en-US" altLang="en-US" sz="3200" dirty="0">
                <a:solidFill>
                  <a:srgbClr val="FFFF00"/>
                </a:solidFill>
              </a:rPr>
              <a:t>Active:</a:t>
            </a:r>
            <a:r>
              <a:rPr lang="en-US" altLang="en-US" sz="3200" dirty="0">
                <a:solidFill>
                  <a:schemeClr val="bg1"/>
                </a:solidFill>
              </a:rPr>
              <a:t>  can’t merely ‘feel’ it or ‘talk’ it  </a:t>
            </a:r>
            <a:br>
              <a:rPr lang="en-US" altLang="en-US" sz="3200" dirty="0">
                <a:solidFill>
                  <a:schemeClr val="bg1"/>
                </a:solidFill>
              </a:rPr>
            </a:br>
            <a:r>
              <a:rPr lang="en-US" altLang="en-US" sz="3200" dirty="0">
                <a:solidFill>
                  <a:schemeClr val="bg1"/>
                </a:solidFill>
              </a:rPr>
              <a:t>(</a:t>
            </a:r>
            <a:r>
              <a:rPr lang="en-US" altLang="en-US" sz="3200" dirty="0">
                <a:solidFill>
                  <a:srgbClr val="CCFFCC"/>
                </a:solidFill>
              </a:rPr>
              <a:t>opposite of self-love, </a:t>
            </a:r>
            <a:r>
              <a:rPr lang="en-US" altLang="en-US" sz="3200" dirty="0">
                <a:solidFill>
                  <a:schemeClr val="bg1"/>
                </a:solidFill>
              </a:rPr>
              <a:t>2 Tim.3:2)</a:t>
            </a:r>
          </a:p>
          <a:p>
            <a:pPr lvl="2">
              <a:spcAft>
                <a:spcPts val="600"/>
              </a:spcAft>
              <a:buFont typeface="Arial" panose="020B0604020202020204" pitchFamily="34" charset="0"/>
              <a:buChar char="•"/>
            </a:pPr>
            <a:r>
              <a:rPr lang="en-US" altLang="en-US" sz="3200" dirty="0">
                <a:solidFill>
                  <a:srgbClr val="FFFF00"/>
                </a:solidFill>
              </a:rPr>
              <a:t>Advance:</a:t>
            </a:r>
            <a:r>
              <a:rPr lang="en-US" altLang="en-US" sz="3200" dirty="0">
                <a:solidFill>
                  <a:schemeClr val="bg1"/>
                </a:solidFill>
              </a:rPr>
              <a:t>  ‘</a:t>
            </a:r>
            <a:r>
              <a:rPr lang="en-US" altLang="en-US" sz="3200" i="1" dirty="0">
                <a:solidFill>
                  <a:schemeClr val="bg1"/>
                </a:solidFill>
              </a:rPr>
              <a:t>more and more</a:t>
            </a:r>
            <a:r>
              <a:rPr lang="en-US" altLang="en-US" sz="3200" dirty="0">
                <a:solidFill>
                  <a:schemeClr val="bg1"/>
                </a:solidFill>
              </a:rPr>
              <a:t>…’</a:t>
            </a:r>
          </a:p>
        </p:txBody>
      </p:sp>
    </p:spTree>
    <p:extLst>
      <p:ext uri="{BB962C8B-B14F-4D97-AF65-F5344CB8AC3E}">
        <p14:creationId xmlns:p14="http://schemas.microsoft.com/office/powerpoint/2010/main" val="803191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Attitudes and actions toward brethren</a:t>
            </a:r>
            <a:endParaRPr lang="en-US" altLang="en-US" sz="3500" dirty="0">
              <a:solidFill>
                <a:schemeClr val="bg1"/>
              </a:solidFill>
            </a:endParaRPr>
          </a:p>
        </p:txBody>
      </p:sp>
      <p:sp>
        <p:nvSpPr>
          <p:cNvPr id="3075" name="Rectangle 3"/>
          <p:cNvSpPr>
            <a:spLocks noGrp="1" noChangeArrowheads="1"/>
          </p:cNvSpPr>
          <p:nvPr>
            <p:ph type="body" idx="1"/>
          </p:nvPr>
        </p:nvSpPr>
        <p:spPr>
          <a:xfrm>
            <a:off x="363694" y="752573"/>
            <a:ext cx="8418944" cy="5638800"/>
          </a:xfrm>
        </p:spPr>
        <p:txBody>
          <a:bodyPr/>
          <a:lstStyle/>
          <a:p>
            <a:pPr>
              <a:spcAft>
                <a:spcPts val="300"/>
              </a:spcAft>
              <a:buFont typeface="Arial" panose="020B0604020202020204" pitchFamily="34" charset="0"/>
              <a:buChar char="•"/>
            </a:pPr>
            <a:r>
              <a:rPr lang="en-US" altLang="en-US" sz="2800" dirty="0">
                <a:solidFill>
                  <a:schemeClr val="bg1"/>
                </a:solidFill>
              </a:rPr>
              <a:t>Brotherly love (contrast 3-8)</a:t>
            </a:r>
          </a:p>
          <a:p>
            <a:pPr>
              <a:spcAft>
                <a:spcPts val="600"/>
              </a:spcAft>
              <a:buFont typeface="Arial" panose="020B0604020202020204" pitchFamily="34" charset="0"/>
              <a:buChar char="•"/>
            </a:pPr>
            <a:r>
              <a:rPr lang="en-US" altLang="en-US" sz="2800" dirty="0">
                <a:solidFill>
                  <a:schemeClr val="bg1"/>
                </a:solidFill>
              </a:rPr>
              <a:t>No need to write.  </a:t>
            </a:r>
          </a:p>
          <a:p>
            <a:pPr>
              <a:spcAft>
                <a:spcPts val="600"/>
              </a:spcAft>
              <a:buFont typeface="Arial" panose="020B0604020202020204" pitchFamily="34" charset="0"/>
              <a:buChar char="•"/>
            </a:pPr>
            <a:r>
              <a:rPr lang="en-US" altLang="en-US" sz="2800" dirty="0">
                <a:solidFill>
                  <a:schemeClr val="bg1"/>
                </a:solidFill>
              </a:rPr>
              <a:t>Taught by God.  </a:t>
            </a:r>
          </a:p>
          <a:p>
            <a:pPr>
              <a:spcAft>
                <a:spcPts val="600"/>
              </a:spcAft>
              <a:buFont typeface="Arial" panose="020B0604020202020204" pitchFamily="34" charset="0"/>
              <a:buChar char="•"/>
            </a:pPr>
            <a:r>
              <a:rPr lang="en-US" altLang="en-US" dirty="0">
                <a:solidFill>
                  <a:srgbClr val="CCFFFF"/>
                </a:solidFill>
              </a:rPr>
              <a:t>Love one another.</a:t>
            </a:r>
          </a:p>
          <a:p>
            <a:pPr lvl="1">
              <a:spcAft>
                <a:spcPts val="300"/>
              </a:spcAft>
              <a:buFont typeface="Arial" panose="020B0604020202020204" pitchFamily="34" charset="0"/>
              <a:buChar char="•"/>
            </a:pPr>
            <a:r>
              <a:rPr lang="en-US" altLang="en-US" sz="3200" dirty="0">
                <a:solidFill>
                  <a:srgbClr val="CCFFCC"/>
                </a:solidFill>
              </a:rPr>
              <a:t>Affection is commanded?</a:t>
            </a:r>
          </a:p>
          <a:p>
            <a:pPr lvl="2">
              <a:spcAft>
                <a:spcPts val="300"/>
              </a:spcAft>
              <a:buFont typeface="Arial" panose="020B0604020202020204" pitchFamily="34" charset="0"/>
              <a:buChar char="•"/>
            </a:pPr>
            <a:r>
              <a:rPr lang="en-US" altLang="en-US" sz="3200" dirty="0">
                <a:solidFill>
                  <a:schemeClr val="bg1"/>
                </a:solidFill>
              </a:rPr>
              <a:t>Ro.12:10</a:t>
            </a:r>
          </a:p>
          <a:p>
            <a:pPr lvl="3">
              <a:spcAft>
                <a:spcPts val="600"/>
              </a:spcAft>
              <a:buFont typeface="Arial" panose="020B0604020202020204" pitchFamily="34" charset="0"/>
              <a:buChar char="•"/>
            </a:pPr>
            <a:r>
              <a:rPr lang="en-US" altLang="en-US" sz="3200" dirty="0">
                <a:solidFill>
                  <a:srgbClr val="CCFFCC"/>
                </a:solidFill>
              </a:rPr>
              <a:t>Reciprocal</a:t>
            </a:r>
            <a:r>
              <a:rPr lang="en-US" altLang="en-US" sz="3200" dirty="0">
                <a:solidFill>
                  <a:schemeClr val="bg1"/>
                </a:solidFill>
              </a:rPr>
              <a:t> … </a:t>
            </a:r>
            <a:r>
              <a:rPr lang="en-US" altLang="en-US" sz="3200" dirty="0">
                <a:solidFill>
                  <a:srgbClr val="CCFFCC"/>
                </a:solidFill>
              </a:rPr>
              <a:t>fervent</a:t>
            </a:r>
            <a:r>
              <a:rPr lang="en-US" altLang="en-US" sz="3200" dirty="0">
                <a:solidFill>
                  <a:schemeClr val="bg1"/>
                </a:solidFill>
              </a:rPr>
              <a:t> … </a:t>
            </a:r>
            <a:r>
              <a:rPr lang="en-US" altLang="en-US" sz="3200" dirty="0">
                <a:solidFill>
                  <a:srgbClr val="CCFFCC"/>
                </a:solidFill>
              </a:rPr>
              <a:t>mutual</a:t>
            </a:r>
          </a:p>
          <a:p>
            <a:pPr lvl="1">
              <a:spcAft>
                <a:spcPts val="600"/>
              </a:spcAft>
              <a:buFont typeface="Arial" panose="020B0604020202020204" pitchFamily="34" charset="0"/>
              <a:buChar char="•"/>
            </a:pPr>
            <a:r>
              <a:rPr lang="en-US" altLang="en-US" sz="3200" dirty="0">
                <a:solidFill>
                  <a:schemeClr val="bg1"/>
                </a:solidFill>
              </a:rPr>
              <a:t>Jn.13:34</a:t>
            </a:r>
          </a:p>
        </p:txBody>
      </p:sp>
    </p:spTree>
    <p:extLst>
      <p:ext uri="{BB962C8B-B14F-4D97-AF65-F5344CB8AC3E}">
        <p14:creationId xmlns:p14="http://schemas.microsoft.com/office/powerpoint/2010/main" val="1509679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 y="76200"/>
            <a:ext cx="9052560" cy="685800"/>
          </a:xfrm>
        </p:spPr>
        <p:txBody>
          <a:bodyPr/>
          <a:lstStyle/>
          <a:p>
            <a:r>
              <a:rPr lang="en-US" altLang="en-US" sz="3500" dirty="0">
                <a:solidFill>
                  <a:schemeClr val="bg1"/>
                </a:solidFill>
              </a:rPr>
              <a:t>John 13:34, </a:t>
            </a:r>
            <a:r>
              <a:rPr lang="en-US" altLang="en-US" sz="3500" i="1" dirty="0">
                <a:solidFill>
                  <a:srgbClr val="FFFF00"/>
                </a:solidFill>
              </a:rPr>
              <a:t>as I have loved you</a:t>
            </a:r>
            <a:r>
              <a:rPr lang="en-US" altLang="en-US" sz="3500" dirty="0">
                <a:solidFill>
                  <a:srgbClr val="FFFF00"/>
                </a:solidFill>
              </a:rPr>
              <a:t>…   </a:t>
            </a:r>
            <a:r>
              <a:rPr lang="en-US" altLang="en-US" sz="3500" u="sng" dirty="0">
                <a:solidFill>
                  <a:srgbClr val="FFFF00"/>
                </a:solidFill>
              </a:rPr>
              <a:t>How</a:t>
            </a:r>
            <a:r>
              <a:rPr lang="en-US" altLang="en-US" sz="3500" dirty="0">
                <a:solidFill>
                  <a:srgbClr val="FFFF00"/>
                </a:solidFill>
              </a:rPr>
              <a:t>?</a:t>
            </a:r>
            <a:endParaRPr lang="en-US" altLang="en-US" sz="3500" dirty="0">
              <a:solidFill>
                <a:schemeClr val="bg1"/>
              </a:solidFill>
            </a:endParaRPr>
          </a:p>
        </p:txBody>
      </p:sp>
      <p:sp>
        <p:nvSpPr>
          <p:cNvPr id="3075" name="Rectangle 3"/>
          <p:cNvSpPr>
            <a:spLocks noGrp="1" noChangeArrowheads="1"/>
          </p:cNvSpPr>
          <p:nvPr>
            <p:ph type="body" idx="1"/>
          </p:nvPr>
        </p:nvSpPr>
        <p:spPr>
          <a:xfrm>
            <a:off x="363694" y="838200"/>
            <a:ext cx="8418944" cy="5638800"/>
          </a:xfrm>
        </p:spPr>
        <p:txBody>
          <a:bodyPr/>
          <a:lstStyle/>
          <a:p>
            <a:pPr>
              <a:spcAft>
                <a:spcPts val="900"/>
              </a:spcAft>
              <a:buFont typeface="Arial" panose="020B0604020202020204" pitchFamily="34" charset="0"/>
              <a:buChar char="•"/>
            </a:pPr>
            <a:r>
              <a:rPr lang="en-US" altLang="en-US" dirty="0">
                <a:solidFill>
                  <a:srgbClr val="CCFFFF"/>
                </a:solidFill>
              </a:rPr>
              <a:t>Patient.  Long tempered.  </a:t>
            </a:r>
            <a:r>
              <a:rPr lang="en-US" altLang="en-US" dirty="0">
                <a:solidFill>
                  <a:schemeClr val="bg1"/>
                </a:solidFill>
              </a:rPr>
              <a:t>Lk.9:54-55</a:t>
            </a:r>
          </a:p>
          <a:p>
            <a:pPr>
              <a:spcAft>
                <a:spcPts val="900"/>
              </a:spcAft>
              <a:buFont typeface="Arial" panose="020B0604020202020204" pitchFamily="34" charset="0"/>
              <a:buChar char="•"/>
            </a:pPr>
            <a:r>
              <a:rPr lang="en-US" altLang="en-US" dirty="0">
                <a:solidFill>
                  <a:srgbClr val="CCFFFF"/>
                </a:solidFill>
              </a:rPr>
              <a:t>Kind.   </a:t>
            </a:r>
            <a:r>
              <a:rPr lang="en-US" altLang="en-US" dirty="0">
                <a:solidFill>
                  <a:schemeClr val="bg1"/>
                </a:solidFill>
              </a:rPr>
              <a:t>Lk.22:51</a:t>
            </a:r>
          </a:p>
          <a:p>
            <a:pPr>
              <a:spcAft>
                <a:spcPts val="900"/>
              </a:spcAft>
              <a:buFont typeface="Arial" panose="020B0604020202020204" pitchFamily="34" charset="0"/>
              <a:buChar char="•"/>
            </a:pPr>
            <a:r>
              <a:rPr lang="en-US" altLang="en-US" dirty="0">
                <a:solidFill>
                  <a:srgbClr val="CCFFFF"/>
                </a:solidFill>
              </a:rPr>
              <a:t>No envy.   </a:t>
            </a:r>
            <a:r>
              <a:rPr lang="en-US" altLang="en-US" dirty="0">
                <a:solidFill>
                  <a:schemeClr val="bg1"/>
                </a:solidFill>
              </a:rPr>
              <a:t>Mk.9:38-39</a:t>
            </a:r>
          </a:p>
          <a:p>
            <a:pPr>
              <a:spcAft>
                <a:spcPts val="900"/>
              </a:spcAft>
              <a:buFont typeface="Arial" panose="020B0604020202020204" pitchFamily="34" charset="0"/>
              <a:buChar char="•"/>
            </a:pPr>
            <a:r>
              <a:rPr lang="en-US" altLang="en-US" dirty="0">
                <a:solidFill>
                  <a:srgbClr val="CCFFFF"/>
                </a:solidFill>
              </a:rPr>
              <a:t>Humility.</a:t>
            </a:r>
            <a:r>
              <a:rPr lang="en-US" altLang="en-US" dirty="0">
                <a:solidFill>
                  <a:schemeClr val="bg1"/>
                </a:solidFill>
              </a:rPr>
              <a:t>   Jn.13</a:t>
            </a:r>
          </a:p>
          <a:p>
            <a:pPr>
              <a:spcAft>
                <a:spcPts val="900"/>
              </a:spcAft>
              <a:buFont typeface="Arial" panose="020B0604020202020204" pitchFamily="34" charset="0"/>
              <a:buChar char="•"/>
            </a:pPr>
            <a:r>
              <a:rPr lang="en-US" altLang="en-US" dirty="0">
                <a:solidFill>
                  <a:srgbClr val="CCFFFF"/>
                </a:solidFill>
              </a:rPr>
              <a:t>Not rude.   </a:t>
            </a:r>
            <a:r>
              <a:rPr lang="en-US" altLang="en-US" dirty="0">
                <a:solidFill>
                  <a:schemeClr val="bg1"/>
                </a:solidFill>
              </a:rPr>
              <a:t>Jn.4:…27</a:t>
            </a:r>
          </a:p>
          <a:p>
            <a:pPr>
              <a:spcAft>
                <a:spcPts val="900"/>
              </a:spcAft>
              <a:buFont typeface="Arial" panose="020B0604020202020204" pitchFamily="34" charset="0"/>
              <a:buChar char="•"/>
            </a:pPr>
            <a:r>
              <a:rPr lang="en-US" altLang="en-US" dirty="0">
                <a:solidFill>
                  <a:srgbClr val="CCFFFF"/>
                </a:solidFill>
              </a:rPr>
              <a:t>Not selfish.   </a:t>
            </a:r>
            <a:r>
              <a:rPr lang="en-US" altLang="en-US" dirty="0">
                <a:solidFill>
                  <a:schemeClr val="bg1"/>
                </a:solidFill>
              </a:rPr>
              <a:t>Jn.15:13</a:t>
            </a:r>
          </a:p>
          <a:p>
            <a:pPr>
              <a:spcAft>
                <a:spcPts val="300"/>
              </a:spcAft>
              <a:buFont typeface="Arial" panose="020B0604020202020204" pitchFamily="34" charset="0"/>
              <a:buChar char="•"/>
            </a:pPr>
            <a:r>
              <a:rPr lang="en-US" altLang="en-US" dirty="0">
                <a:solidFill>
                  <a:srgbClr val="CCFFFF"/>
                </a:solidFill>
              </a:rPr>
              <a:t>Not provoked.   </a:t>
            </a:r>
            <a:r>
              <a:rPr lang="en-US" altLang="en-US" dirty="0">
                <a:solidFill>
                  <a:schemeClr val="bg1"/>
                </a:solidFill>
              </a:rPr>
              <a:t>Mk.3:5</a:t>
            </a:r>
            <a:endParaRPr lang="en-US" altLang="en-US" sz="3200" dirty="0">
              <a:solidFill>
                <a:schemeClr val="bg1"/>
              </a:solidFill>
            </a:endParaRPr>
          </a:p>
        </p:txBody>
      </p:sp>
    </p:spTree>
    <p:extLst>
      <p:ext uri="{BB962C8B-B14F-4D97-AF65-F5344CB8AC3E}">
        <p14:creationId xmlns:p14="http://schemas.microsoft.com/office/powerpoint/2010/main" val="3334689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 y="76200"/>
            <a:ext cx="9052560" cy="685800"/>
          </a:xfrm>
        </p:spPr>
        <p:txBody>
          <a:bodyPr/>
          <a:lstStyle/>
          <a:p>
            <a:r>
              <a:rPr lang="en-US" altLang="en-US" sz="3500" dirty="0">
                <a:solidFill>
                  <a:schemeClr val="bg1"/>
                </a:solidFill>
              </a:rPr>
              <a:t>John 13:34, </a:t>
            </a:r>
            <a:r>
              <a:rPr lang="en-US" altLang="en-US" sz="3500" i="1" dirty="0">
                <a:solidFill>
                  <a:srgbClr val="FFFF00"/>
                </a:solidFill>
              </a:rPr>
              <a:t>as I have loved you</a:t>
            </a:r>
            <a:r>
              <a:rPr lang="en-US" altLang="en-US" sz="3500" dirty="0">
                <a:solidFill>
                  <a:srgbClr val="FFFF00"/>
                </a:solidFill>
              </a:rPr>
              <a:t>…   How?</a:t>
            </a:r>
            <a:endParaRPr lang="en-US" altLang="en-US" sz="3500" dirty="0">
              <a:solidFill>
                <a:schemeClr val="bg1"/>
              </a:solidFill>
            </a:endParaRPr>
          </a:p>
        </p:txBody>
      </p:sp>
      <p:sp>
        <p:nvSpPr>
          <p:cNvPr id="3075" name="Rectangle 3"/>
          <p:cNvSpPr>
            <a:spLocks noGrp="1" noChangeArrowheads="1"/>
          </p:cNvSpPr>
          <p:nvPr>
            <p:ph type="body" idx="1"/>
          </p:nvPr>
        </p:nvSpPr>
        <p:spPr>
          <a:xfrm>
            <a:off x="363694" y="838200"/>
            <a:ext cx="8418944" cy="5638800"/>
          </a:xfrm>
        </p:spPr>
        <p:txBody>
          <a:bodyPr/>
          <a:lstStyle/>
          <a:p>
            <a:pPr>
              <a:spcAft>
                <a:spcPts val="900"/>
              </a:spcAft>
              <a:buFont typeface="Arial" panose="020B0604020202020204" pitchFamily="34" charset="0"/>
              <a:buChar char="•"/>
            </a:pPr>
            <a:r>
              <a:rPr lang="en-US" altLang="en-US" dirty="0">
                <a:solidFill>
                  <a:srgbClr val="CCFFFF"/>
                </a:solidFill>
              </a:rPr>
              <a:t>Not think evil.  </a:t>
            </a:r>
            <a:r>
              <a:rPr lang="en-US" altLang="en-US" dirty="0">
                <a:solidFill>
                  <a:schemeClr val="bg1"/>
                </a:solidFill>
              </a:rPr>
              <a:t>Mk.12:30-31</a:t>
            </a:r>
          </a:p>
          <a:p>
            <a:pPr>
              <a:spcAft>
                <a:spcPts val="900"/>
              </a:spcAft>
              <a:buFont typeface="Arial" panose="020B0604020202020204" pitchFamily="34" charset="0"/>
              <a:buChar char="•"/>
            </a:pPr>
            <a:r>
              <a:rPr lang="en-US" altLang="en-US" sz="3200" dirty="0">
                <a:solidFill>
                  <a:srgbClr val="CCFFFF"/>
                </a:solidFill>
              </a:rPr>
              <a:t>No grudges.   </a:t>
            </a:r>
            <a:r>
              <a:rPr lang="en-US" altLang="en-US" sz="3200" dirty="0">
                <a:solidFill>
                  <a:schemeClr val="bg1"/>
                </a:solidFill>
              </a:rPr>
              <a:t>Lk.23:34</a:t>
            </a:r>
          </a:p>
          <a:p>
            <a:pPr>
              <a:spcAft>
                <a:spcPts val="900"/>
              </a:spcAft>
              <a:buFont typeface="Arial" panose="020B0604020202020204" pitchFamily="34" charset="0"/>
              <a:buChar char="•"/>
            </a:pPr>
            <a:r>
              <a:rPr lang="en-US" altLang="en-US" dirty="0">
                <a:solidFill>
                  <a:srgbClr val="CCFFFF"/>
                </a:solidFill>
              </a:rPr>
              <a:t>Not spiteful </a:t>
            </a:r>
            <a:r>
              <a:rPr lang="en-US" altLang="en-US" dirty="0">
                <a:solidFill>
                  <a:schemeClr val="bg1"/>
                </a:solidFill>
              </a:rPr>
              <a:t>(rejoice in sin).   Lk.19:41-44</a:t>
            </a:r>
          </a:p>
          <a:p>
            <a:pPr>
              <a:spcAft>
                <a:spcPts val="900"/>
              </a:spcAft>
              <a:buFont typeface="Arial" panose="020B0604020202020204" pitchFamily="34" charset="0"/>
              <a:buChar char="•"/>
            </a:pPr>
            <a:r>
              <a:rPr lang="en-US" altLang="en-US" sz="3200" dirty="0">
                <a:solidFill>
                  <a:srgbClr val="CCFFFF"/>
                </a:solidFill>
              </a:rPr>
              <a:t>Loves truth </a:t>
            </a:r>
            <a:r>
              <a:rPr lang="en-US" altLang="en-US" sz="3200" dirty="0">
                <a:solidFill>
                  <a:schemeClr val="bg1"/>
                </a:solidFill>
              </a:rPr>
              <a:t>(even in opponents).  Mk.12:34</a:t>
            </a:r>
          </a:p>
          <a:p>
            <a:pPr>
              <a:spcAft>
                <a:spcPts val="900"/>
              </a:spcAft>
              <a:buFont typeface="Arial" panose="020B0604020202020204" pitchFamily="34" charset="0"/>
              <a:buChar char="•"/>
            </a:pPr>
            <a:r>
              <a:rPr lang="en-US" altLang="en-US" dirty="0">
                <a:solidFill>
                  <a:srgbClr val="CCFFFF"/>
                </a:solidFill>
              </a:rPr>
              <a:t>Believes / Hopes for best.</a:t>
            </a:r>
            <a:r>
              <a:rPr lang="en-US" altLang="en-US" dirty="0">
                <a:solidFill>
                  <a:schemeClr val="bg1"/>
                </a:solidFill>
              </a:rPr>
              <a:t>   Jn.17</a:t>
            </a:r>
          </a:p>
          <a:p>
            <a:pPr>
              <a:spcAft>
                <a:spcPts val="600"/>
              </a:spcAft>
              <a:buFont typeface="Arial" panose="020B0604020202020204" pitchFamily="34" charset="0"/>
              <a:buChar char="•"/>
            </a:pPr>
            <a:r>
              <a:rPr lang="en-US" altLang="en-US" sz="3200" dirty="0">
                <a:solidFill>
                  <a:srgbClr val="CCFFFF"/>
                </a:solidFill>
              </a:rPr>
              <a:t>Endures.</a:t>
            </a:r>
            <a:r>
              <a:rPr lang="en-US" altLang="en-US" sz="3200" dirty="0">
                <a:solidFill>
                  <a:schemeClr val="bg1"/>
                </a:solidFill>
              </a:rPr>
              <a:t>  Jn.12:27-28</a:t>
            </a:r>
          </a:p>
        </p:txBody>
      </p:sp>
      <p:sp>
        <p:nvSpPr>
          <p:cNvPr id="2" name="Rectangle: Rounded Corners 1">
            <a:extLst>
              <a:ext uri="{FF2B5EF4-FFF2-40B4-BE49-F238E27FC236}">
                <a16:creationId xmlns:a16="http://schemas.microsoft.com/office/drawing/2014/main" id="{7B4ABD7A-6AC8-318F-7A89-EFBFABD52853}"/>
              </a:ext>
            </a:extLst>
          </p:cNvPr>
          <p:cNvSpPr/>
          <p:nvPr/>
        </p:nvSpPr>
        <p:spPr>
          <a:xfrm>
            <a:off x="1867292" y="5105400"/>
            <a:ext cx="5410200" cy="914400"/>
          </a:xfrm>
          <a:prstGeom prst="round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99"/>
                </a:solidFill>
              </a:rPr>
              <a:t>Summary of 1 Co.13:4-7</a:t>
            </a:r>
          </a:p>
        </p:txBody>
      </p:sp>
    </p:spTree>
    <p:extLst>
      <p:ext uri="{BB962C8B-B14F-4D97-AF65-F5344CB8AC3E}">
        <p14:creationId xmlns:p14="http://schemas.microsoft.com/office/powerpoint/2010/main" val="509444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3659</TotalTime>
  <Words>1031</Words>
  <Application>Microsoft Office PowerPoint</Application>
  <PresentationFormat>On-screen Show (4:3)</PresentationFormat>
  <Paragraphs>148</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Tahoma</vt:lpstr>
      <vt:lpstr>Verdana</vt:lpstr>
      <vt:lpstr>Wingdings</vt:lpstr>
      <vt:lpstr>3_Default Design</vt:lpstr>
      <vt:lpstr>PowerPoint Presentation</vt:lpstr>
      <vt:lpstr>Sanctified common sense</vt:lpstr>
      <vt:lpstr>PowerPoint Presentation</vt:lpstr>
      <vt:lpstr>Attitudes and actions toward brethren</vt:lpstr>
      <vt:lpstr>Attitudes and actions toward brethren</vt:lpstr>
      <vt:lpstr>Attitudes and actions toward brethren</vt:lpstr>
      <vt:lpstr>Attitudes and actions toward brethren</vt:lpstr>
      <vt:lpstr>John 13:34, as I have loved you…   How?</vt:lpstr>
      <vt:lpstr>John 13:34, as I have loved you…   How?</vt:lpstr>
      <vt:lpstr>John 13:35, by this all will know…</vt:lpstr>
      <vt:lpstr>Attitudes and actions toward brethren</vt:lpstr>
      <vt:lpstr>Abounding in love</vt:lpstr>
      <vt:lpstr>The Christian’s emphasis: brother-love</vt:lpstr>
      <vt:lpstr>PowerPoint Presentation</vt:lpstr>
      <vt:lpstr>Attitudes and actions toward self</vt:lpstr>
      <vt:lpstr>Attitudes and actions toward self</vt:lpstr>
      <vt:lpstr>Attitudes and actions toward self</vt:lpstr>
      <vt:lpstr>Attitudes and actions toward self</vt:lpstr>
      <vt:lpstr>PowerPoint Presentation</vt:lpstr>
      <vt:lpstr>Attitudes and actions toward the lost</vt:lpstr>
      <vt:lpstr>Attitudes and actions toward the lost</vt:lpstr>
      <vt:lpstr>Attitudes and actions toward the lost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Corrupt World by Rick Duggin</dc:title>
  <dc:creator>System Administrator</dc:creator>
  <cp:lastModifiedBy>Ty Johnson</cp:lastModifiedBy>
  <cp:revision>108</cp:revision>
  <dcterms:created xsi:type="dcterms:W3CDTF">2008-01-16T19:15:47Z</dcterms:created>
  <dcterms:modified xsi:type="dcterms:W3CDTF">2022-12-03T20:52:31Z</dcterms:modified>
</cp:coreProperties>
</file>