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9"/>
  </p:notesMasterIdLst>
  <p:sldIdLst>
    <p:sldId id="305" r:id="rId3"/>
    <p:sldId id="374" r:id="rId4"/>
    <p:sldId id="373" r:id="rId5"/>
    <p:sldId id="428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80" r:id="rId15"/>
    <p:sldId id="481" r:id="rId16"/>
    <p:sldId id="482" r:id="rId17"/>
    <p:sldId id="455" r:id="rId18"/>
    <p:sldId id="483" r:id="rId19"/>
    <p:sldId id="484" r:id="rId20"/>
    <p:sldId id="490" r:id="rId21"/>
    <p:sldId id="491" r:id="rId22"/>
    <p:sldId id="485" r:id="rId23"/>
    <p:sldId id="486" r:id="rId24"/>
    <p:sldId id="487" r:id="rId25"/>
    <p:sldId id="456" r:id="rId26"/>
    <p:sldId id="488" r:id="rId27"/>
    <p:sldId id="489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CCFFCC"/>
    <a:srgbClr val="FFFF99"/>
    <a:srgbClr val="CCFFFF"/>
    <a:srgbClr val="FFFF66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8055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41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745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05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449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908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9157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554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0847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314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5412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951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1581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72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436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771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101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135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70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40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33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Dare to Discipline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hear: some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walk disorderly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…not working at all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Pun: doing no business but busybodies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Tim.5:13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Excuse: waiting for Lord’s return?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12D607-2853-A78E-3BF5-9C458E66BE64}"/>
              </a:ext>
            </a:extLst>
          </p:cNvPr>
          <p:cNvSpPr/>
          <p:nvPr/>
        </p:nvSpPr>
        <p:spPr>
          <a:xfrm>
            <a:off x="866301" y="4038600"/>
            <a:ext cx="7412182" cy="9906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ECFF"/>
                </a:solidFill>
              </a:rPr>
              <a:t>‘Idle hands are the devil’s workshop;</a:t>
            </a:r>
            <a:br>
              <a:rPr lang="en-US" sz="3100" dirty="0">
                <a:solidFill>
                  <a:srgbClr val="CCECFF"/>
                </a:solidFill>
              </a:rPr>
            </a:br>
            <a:r>
              <a:rPr lang="en-US" sz="3100" dirty="0">
                <a:solidFill>
                  <a:srgbClr val="CCECFF"/>
                </a:solidFill>
              </a:rPr>
              <a:t>idle lips are his mouthpiece’</a:t>
            </a:r>
          </a:p>
        </p:txBody>
      </p:sp>
    </p:spTree>
    <p:extLst>
      <p:ext uri="{BB962C8B-B14F-4D97-AF65-F5344CB8AC3E}">
        <p14:creationId xmlns:p14="http://schemas.microsoft.com/office/powerpoint/2010/main" val="359169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12a: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Those who are such we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command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b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(give orders and exhort – urge strongly, encourage) through our Lord Jesus Christ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12b: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in quietness . . . and eat their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own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bread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8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Emphatic: as for you, brethren,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not grow weary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lose motivation in continuing a desirable pattern of conduct, lose enthusiasm, discouraged)  . . 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…in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doing good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‘Let us not grow weary while doing good…’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(Gal.6:9)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anyone does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obey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our word in this epistle…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Written word has all force of spoken word] – true of all NT   </a:t>
            </a:r>
          </a:p>
          <a:p>
            <a:pPr marL="687388" indent="-687388" defTabSz="5191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altLang="en-US" sz="28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Note that person, mark.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Disobedience to authority, disorderly conduct in the church cannot be ignored  </a:t>
            </a:r>
          </a:p>
          <a:p>
            <a:pPr marL="801688" indent="-801688" defTabSz="519113">
              <a:spcBef>
                <a:spcPts val="600"/>
              </a:spcBef>
              <a:spcAft>
                <a:spcPts val="600"/>
              </a:spcAft>
              <a:buNone/>
              <a:tabLst>
                <a:tab pos="227013" algn="l"/>
              </a:tabLst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altLang="en-US" sz="28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not keep company with him…</a:t>
            </a:r>
          </a:p>
          <a:p>
            <a:pPr marL="801688" indent="-801688" defTabSz="519113">
              <a:spcBef>
                <a:spcPts val="600"/>
              </a:spcBef>
              <a:spcAft>
                <a:spcPts val="600"/>
              </a:spcAft>
              <a:buNone/>
              <a:tabLst>
                <a:tab pos="227013" algn="l"/>
              </a:tabLst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  </a:t>
            </a: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That he may be ashamed. 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Th.5:14, admonishment failed; now w/draw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count him as an enemy,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admonish him as a brother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Warn, instruct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Purpose of discipline: to save the lost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9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552543" y="1066800"/>
            <a:ext cx="4021707" cy="457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Closing Admonitions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D809990D-B2E7-6D25-246D-8157BD73F898}"/>
              </a:ext>
            </a:extLst>
          </p:cNvPr>
          <p:cNvSpPr/>
          <p:nvPr/>
        </p:nvSpPr>
        <p:spPr bwMode="auto">
          <a:xfrm>
            <a:off x="1895573" y="1714892"/>
            <a:ext cx="5352893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Concluding Applications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90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Mt.18:15-17, one who refuses to correct sin against a brother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Ro.16:17-18, false teachers who cause divisions and offenses contrary to doctrine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Note them: 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Ph.3:17, keep eyes on the obedient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Ro.16, keep eyes on these to avoid…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Doctrine matters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Smooth words / flattering speech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Deceive hearts of simple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Congregation at risk.   Gal.1.  Ep.5:11f.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Co.5, ‘immoral Christians’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unbelievable immorality</a:t>
            </a:r>
            <a:endParaRPr lang="en-US" dirty="0">
              <a:solidFill>
                <a:schemeClr val="bg1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Marriage or concubinage?   (Incest)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sz="3000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Have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 – commonly used of marriage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Death penalty under OT (Lv.18:8)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Common in people of authority – 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Cleopatra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Caligula 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Nero</a:t>
            </a:r>
          </a:p>
          <a:p>
            <a:pPr lvl="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9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Herod Antipas</a:t>
            </a:r>
          </a:p>
        </p:txBody>
      </p:sp>
    </p:spTree>
    <p:extLst>
      <p:ext uri="{BB962C8B-B14F-4D97-AF65-F5344CB8AC3E}">
        <p14:creationId xmlns:p14="http://schemas.microsoft.com/office/powerpoint/2010/main" val="138136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Co.5, ‘immoral Christians’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 was indifferent and arrogant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though Paul is not in Corinth, he acts…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4-5: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Name of Lord: deliver to </a:t>
            </a:r>
            <a:r>
              <a:rPr lang="en-US" sz="3100" kern="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Rom.1:24-27, given up to pursue passions; sin has its own penalty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Lk.15</a:t>
            </a:r>
          </a:p>
          <a:p>
            <a:pPr marL="914400" lvl="2" indent="-452438">
              <a:spcAft>
                <a:spcPts val="0"/>
              </a:spcAft>
              <a:buNone/>
            </a:pPr>
            <a:r>
              <a:rPr lang="en-US" alt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one bad apple…   2 Tim.2:17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“For a man to conquer himself is the first and noblest of all victories” </a:t>
            </a:r>
            <a:r>
              <a:rPr lang="en-US" altLang="en-US" sz="2400" dirty="0">
                <a:solidFill>
                  <a:schemeClr val="bg1"/>
                </a:solidFill>
              </a:rPr>
              <a:t>– Plato    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“Rule your mind or it will rule you” </a:t>
            </a:r>
            <a:r>
              <a:rPr lang="en-US" altLang="en-US" sz="2400" dirty="0">
                <a:solidFill>
                  <a:schemeClr val="bg1"/>
                </a:solidFill>
              </a:rPr>
              <a:t>– Horace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“We must all suffer one of two things:  the pain of discipline or the pain of regret and disappointment”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Rohn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200"/>
              </a:spcAft>
              <a:buNone/>
            </a:pPr>
            <a:r>
              <a:rPr lang="en-US" altLang="en-US" dirty="0">
                <a:solidFill>
                  <a:srgbClr val="FFFF99"/>
                </a:solidFill>
              </a:rPr>
              <a:t>2 Thes.3:6-15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May be most painful section for Paul to write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Surely the most difficult for Thessalonians to read and to practice . . .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Co.5, ‘immoral Christians’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purge       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feast becomes funeral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9-11: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love ‘brother’ enough to discipline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12-13: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Paul did judge ungodly in world;  withdrew only from Christians . . .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Tim.1:18-20, blasphemers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war!   1 Tim.6:12</a:t>
            </a:r>
          </a:p>
          <a:p>
            <a:pPr marL="457200" lvl="1" indent="0">
              <a:spcAft>
                <a:spcPts val="800"/>
              </a:spcAft>
              <a:buNone/>
            </a:pP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shipwreck – embarked in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vessel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‘faith’; ‘good conscience’ was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anchor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20: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handed over to </a:t>
            </a:r>
            <a:r>
              <a:rPr lang="en-US" altLang="en-US" sz="3100" kern="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 </a:t>
            </a:r>
          </a:p>
          <a:p>
            <a:pPr marL="801688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Object: cause them to see themselves as sinners; repent; no longer rail at truth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Objects of church discipline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Titus 3:10-11, heretic / factious / divisive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Ac.5:17, Sadducees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Ac.15:5, Pharisees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Sect:  Ac.24:14</a:t>
            </a:r>
          </a:p>
          <a:p>
            <a:pPr marL="801688" lvl="2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Warped: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perverted; has gone the wrong way (twisted by sin).  Doctrine matters,</a:t>
            </a:r>
            <a:b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Jn.9</a:t>
            </a:r>
          </a:p>
          <a:p>
            <a:pPr marL="801688" lvl="2" indent="-2825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kern="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Self-condemned:</a:t>
            </a:r>
            <a:r>
              <a:rPr lang="en-US" alt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conscious of his state (consider themselves unworthy)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2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Objectives of church discipline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sz="24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Determine guilt or innocence.   Mt.18:15</a:t>
            </a:r>
          </a:p>
          <a:p>
            <a:pPr marL="339725" indent="-339725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Multiple warnings to guilty person.  Mt.18:16…  1 Th.5:14</a:t>
            </a:r>
          </a:p>
          <a:p>
            <a:pPr marL="339725" indent="-339725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Mark him (not same as withdrawing).   Mt.18:17  </a:t>
            </a:r>
          </a:p>
          <a:p>
            <a:pPr marL="339725" indent="-339725">
              <a:spcAft>
                <a:spcPts val="80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Have no company with him.   Mt.18:17, as Gentile or publican.   Ro.16:17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0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he repents, forgive him.   2 Co.2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Ch.1 – vengeance / eternal destruction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Ch.2 – warned of the man of sin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Ch.3 – withdraw from disorderly </a:t>
            </a:r>
          </a:p>
          <a:p>
            <a:pPr marL="461963" lvl="1" indent="-2349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concludes by praying for peace</a:t>
            </a: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pPr marL="461963" lvl="1" indent="-2349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Christian’s calm heart lives on faith in God, independent of circumstances.   Ac.18:9-10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17: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dictated his letters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Here, as was customary, he takes up the pen to sign his name – a sign of authenticity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Forgeries existed – 2 Th.2:3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“In every epistle” = he wrote other letters that we don’t have.   1 Co.5:9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9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 be with you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commences and concludes every epistle with grace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Closing Admonitions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6a: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command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you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Paul: authority of apostle; orders, not suggestions</a:t>
            </a: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6b: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Name of Lord: all that he is; by His authority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Withdraw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from: keep away, stand aloof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brother walking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disorderly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(out of rank, unruly).   Freeloading.  1 Th.5:14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u="sng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Deissmann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papyrus: </a:t>
            </a:r>
            <a:r>
              <a:rPr lang="en-US" alt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apprentice…absence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according to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tradition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(teaching, com-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mands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instruction handed down, 2:15)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Received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from us.   1 Th.2:13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8FE48B-8D89-094F-511E-2BD952F7E4BF}"/>
              </a:ext>
            </a:extLst>
          </p:cNvPr>
          <p:cNvSpPr/>
          <p:nvPr/>
        </p:nvSpPr>
        <p:spPr>
          <a:xfrm>
            <a:off x="885335" y="5638800"/>
            <a:ext cx="7391400" cy="762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The teaching was not received by all</a:t>
            </a:r>
          </a:p>
        </p:txBody>
      </p:sp>
    </p:spTree>
    <p:extLst>
      <p:ext uri="{BB962C8B-B14F-4D97-AF65-F5344CB8AC3E}">
        <p14:creationId xmlns:p14="http://schemas.microsoft.com/office/powerpoint/2010/main" val="315090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7a: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You know how you ought to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follow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us (our mimic</a:t>
            </a:r>
            <a:r>
              <a:rPr lang="en-US" altLang="en-US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): use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as a model, imitate, emulate, follow.   1 Th.1:6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set the example for them to follow.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Ac.17:7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7b: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were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disorderly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among you [behave inappropriately, v.6]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was worthy of support from converts </a:t>
            </a:r>
            <a:b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(1 Co.9)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supported himself as an example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9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8a: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did not eat anyone’s bread free of charge (without paying for it)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 is a blessing (Mk.6:3)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8b: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Worked with labor and toil, night and day.  </a:t>
            </a:r>
            <a:b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Th.2:9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7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9: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because we lack authority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Lk.10:7 . . . 1 Tim.5:18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“To make ourselves an example of how you should imitate us”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061BB3-3F0D-3047-7B11-08C1838FF036}"/>
              </a:ext>
            </a:extLst>
          </p:cNvPr>
          <p:cNvSpPr/>
          <p:nvPr/>
        </p:nvSpPr>
        <p:spPr>
          <a:xfrm>
            <a:off x="914400" y="3276600"/>
            <a:ext cx="7315200" cy="1447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ECFF"/>
                </a:solidFill>
              </a:rPr>
              <a:t>He did allow churches to help when it would not be misused or misunderstood. </a:t>
            </a:r>
            <a:br>
              <a:rPr lang="en-US" sz="3100" dirty="0"/>
            </a:br>
            <a:r>
              <a:rPr lang="en-US" sz="3100" dirty="0"/>
              <a:t>2 Co.11:8-9;   Ph.4</a:t>
            </a:r>
          </a:p>
        </p:txBody>
      </p:sp>
    </p:spTree>
    <p:extLst>
      <p:ext uri="{BB962C8B-B14F-4D97-AF65-F5344CB8AC3E}">
        <p14:creationId xmlns:p14="http://schemas.microsoft.com/office/powerpoint/2010/main" val="53018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10: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commanded you: </a:t>
            </a:r>
            <a:r>
              <a:rPr lang="en-US" alt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work, no eat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[Not merely, “he will have no food to eat,” but “neither shall he eat”]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 empty pantry preaches a strong sermon on the benefits of work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7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11438</TotalTime>
  <Words>1249</Words>
  <Application>Microsoft Office PowerPoint</Application>
  <PresentationFormat>On-screen Show (4:3)</PresentationFormat>
  <Paragraphs>162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6a:</vt:lpstr>
      <vt:lpstr>6b:</vt:lpstr>
      <vt:lpstr>7a:</vt:lpstr>
      <vt:lpstr>8a:</vt:lpstr>
      <vt:lpstr>9:</vt:lpstr>
      <vt:lpstr>10:</vt:lpstr>
      <vt:lpstr>11:</vt:lpstr>
      <vt:lpstr>12a:</vt:lpstr>
      <vt:lpstr>13:</vt:lpstr>
      <vt:lpstr>14:</vt:lpstr>
      <vt:lpstr>15:</vt:lpstr>
      <vt:lpstr>PowerPoint Presentation</vt:lpstr>
      <vt:lpstr>Objects of church discipline </vt:lpstr>
      <vt:lpstr>Objects of church discipline </vt:lpstr>
      <vt:lpstr>Objects of church discipline </vt:lpstr>
      <vt:lpstr>Objects of church discipline </vt:lpstr>
      <vt:lpstr>Objects of church discipline </vt:lpstr>
      <vt:lpstr>Objects of church discipline </vt:lpstr>
      <vt:lpstr>Objects of church discipline </vt:lpstr>
      <vt:lpstr>Objectives of church discipline</vt:lpstr>
      <vt:lpstr>Conclusion</vt:lpstr>
      <vt:lpstr>Conclusion</vt:lpstr>
      <vt:lpstr>Conclusion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1157</cp:revision>
  <dcterms:created xsi:type="dcterms:W3CDTF">2011-08-18T15:42:19Z</dcterms:created>
  <dcterms:modified xsi:type="dcterms:W3CDTF">2023-03-10T12:42:19Z</dcterms:modified>
</cp:coreProperties>
</file>