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5" r:id="rId2"/>
    <p:sldId id="587" r:id="rId3"/>
    <p:sldId id="571" r:id="rId4"/>
    <p:sldId id="609" r:id="rId5"/>
    <p:sldId id="572" r:id="rId6"/>
    <p:sldId id="573" r:id="rId7"/>
    <p:sldId id="608" r:id="rId8"/>
    <p:sldId id="602" r:id="rId9"/>
    <p:sldId id="603" r:id="rId10"/>
    <p:sldId id="604" r:id="rId11"/>
    <p:sldId id="599" r:id="rId12"/>
    <p:sldId id="605" r:id="rId13"/>
    <p:sldId id="588" r:id="rId14"/>
    <p:sldId id="606" r:id="rId15"/>
    <p:sldId id="607" r:id="rId16"/>
    <p:sldId id="61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CC"/>
    <a:srgbClr val="CCFFFF"/>
    <a:srgbClr val="00FFCC"/>
    <a:srgbClr val="99FF66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Elder / Bishop / Shepherd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2794607" y="1402495"/>
            <a:ext cx="3554786" cy="473439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chemeClr val="accent6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Elder / Presbyter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15995-3E7E-B0D2-1F7C-4945DC0C482A}"/>
              </a:ext>
            </a:extLst>
          </p:cNvPr>
          <p:cNvSpPr txBox="1">
            <a:spLocks/>
          </p:cNvSpPr>
          <p:nvPr/>
        </p:nvSpPr>
        <p:spPr bwMode="auto">
          <a:xfrm>
            <a:off x="763568" y="2073368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00FFCC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Bishop / Overseer</a:t>
            </a:r>
          </a:p>
        </p:txBody>
      </p:sp>
    </p:spTree>
    <p:extLst>
      <p:ext uri="{BB962C8B-B14F-4D97-AF65-F5344CB8AC3E}">
        <p14:creationId xmlns:p14="http://schemas.microsoft.com/office/powerpoint/2010/main" val="419305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Overseer – indicates nature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59536"/>
          </a:xfrm>
        </p:spPr>
        <p:txBody>
          <a:bodyPr/>
          <a:lstStyle/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1 Pt.2:25</a:t>
            </a:r>
            <a:r>
              <a:rPr lang="en-US" dirty="0">
                <a:solidFill>
                  <a:schemeClr val="bg1"/>
                </a:solidFill>
              </a:rPr>
              <a:t> … </a:t>
            </a:r>
            <a:r>
              <a:rPr lang="en-US" u="sng" dirty="0">
                <a:solidFill>
                  <a:schemeClr val="bg1"/>
                </a:solidFill>
              </a:rPr>
              <a:t>Overseer</a:t>
            </a:r>
            <a:r>
              <a:rPr lang="en-US" dirty="0">
                <a:solidFill>
                  <a:schemeClr val="bg1"/>
                </a:solidFill>
              </a:rPr>
              <a:t> (Guardian; Bishop…) </a:t>
            </a:r>
            <a:r>
              <a:rPr lang="en-US" sz="2400" dirty="0">
                <a:solidFill>
                  <a:schemeClr val="bg1"/>
                </a:solidFill>
              </a:rPr>
              <a:t>– NASB;  ESV </a:t>
            </a:r>
            <a:r>
              <a:rPr lang="el-GR" sz="2400" dirty="0"/>
              <a:t>ἐπίσκοπον</a:t>
            </a:r>
            <a:endParaRPr lang="en-US" sz="3200" dirty="0">
              <a:solidFill>
                <a:schemeClr val="bg1"/>
              </a:solidFill>
            </a:endParaRP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Phil.1:1 … </a:t>
            </a: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Bishops (NKJV: </a:t>
            </a:r>
            <a:r>
              <a:rPr lang="en-US" alt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ftnt</a:t>
            </a: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- overseers)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NASB; ESV  </a:t>
            </a:r>
          </a:p>
          <a:p>
            <a:pPr marL="0" indent="0" defTabSz="522288" eaLnBrk="1" hangingPunct="1">
              <a:buNone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 verb: 1 Pt.5:2, serving as overseers.  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NKJV; ESV; NASB</a:t>
            </a:r>
          </a:p>
          <a:p>
            <a:pPr marL="574675" lvl="1" indent="-292100" defTabSz="522288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attention to, look at, take care, see to it.  To accept responsibility for the care of someone, oversee, care for … especially of one entrusted with oversight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BDAG</a:t>
            </a:r>
            <a:endParaRPr lang="en-US" alt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Ac.20:17 . . . 28 </a:t>
            </a:r>
            <a:endParaRPr lang="en-US" altLang="en-US" sz="3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2794607" y="1402495"/>
            <a:ext cx="3554786" cy="473439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chemeClr val="accent6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Elder / Presbyter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15995-3E7E-B0D2-1F7C-4945DC0C482A}"/>
              </a:ext>
            </a:extLst>
          </p:cNvPr>
          <p:cNvSpPr txBox="1">
            <a:spLocks/>
          </p:cNvSpPr>
          <p:nvPr/>
        </p:nvSpPr>
        <p:spPr bwMode="auto">
          <a:xfrm>
            <a:off x="763568" y="2742670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00FFCC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lang="en-US" dirty="0">
                <a:solidFill>
                  <a:srgbClr val="FFFF99"/>
                </a:solidFill>
                <a:latin typeface="Helvetica"/>
              </a:rPr>
              <a:t>Shepherd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/ Pastor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CC9873-72DC-158A-D4DB-D2C0CB51F8D1}"/>
              </a:ext>
            </a:extLst>
          </p:cNvPr>
          <p:cNvSpPr txBox="1">
            <a:spLocks/>
          </p:cNvSpPr>
          <p:nvPr/>
        </p:nvSpPr>
        <p:spPr bwMode="auto">
          <a:xfrm>
            <a:off x="2796175" y="2063946"/>
            <a:ext cx="3554786" cy="473439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chemeClr val="accent6">
                <a:lumMod val="50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lang="en-US" sz="2400" dirty="0">
                <a:solidFill>
                  <a:schemeClr val="bg1"/>
                </a:solidFill>
                <a:latin typeface="Helvetica"/>
              </a:rPr>
              <a:t>Bishop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/ Overseer</a:t>
            </a:r>
          </a:p>
        </p:txBody>
      </p:sp>
    </p:spTree>
    <p:extLst>
      <p:ext uri="{BB962C8B-B14F-4D97-AF65-F5344CB8AC3E}">
        <p14:creationId xmlns:p14="http://schemas.microsoft.com/office/powerpoint/2010/main" val="122063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1" y="106099"/>
            <a:ext cx="8507691" cy="1194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Shepherd/Pastor: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one who tends herds or flocks </a:t>
            </a:r>
            <a:r>
              <a:rPr lang="en-US" sz="2000" dirty="0">
                <a:solidFill>
                  <a:schemeClr val="bg1"/>
                </a:solidFill>
              </a:rPr>
              <a:t>– Vine</a:t>
            </a:r>
            <a:r>
              <a:rPr lang="en-US" sz="3600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6887"/>
            <a:ext cx="8229600" cy="4930216"/>
          </a:xfrm>
        </p:spPr>
        <p:txBody>
          <a:bodyPr/>
          <a:lstStyle/>
          <a:p>
            <a:pPr lvl="0" defTabSz="522288" eaLnBrk="1" hangingPunct="1"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Guardian, leader, shepherd</a:t>
            </a:r>
          </a:p>
          <a:p>
            <a:pPr marL="857250" lvl="1" indent="-400050" defTabSz="522288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Mt.9:36</a:t>
            </a:r>
          </a:p>
          <a:p>
            <a:pPr marL="857250" lvl="1" indent="-400050" defTabSz="522288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Pt.2:25</a:t>
            </a:r>
          </a:p>
          <a:p>
            <a:pPr marL="857250" lvl="1" indent="-400050" defTabSz="522288" eaLnBrk="1" hangingPunct="1"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Ep.4:11</a:t>
            </a:r>
          </a:p>
          <a:p>
            <a:pPr marL="0" lvl="0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1" y="106099"/>
            <a:ext cx="8507691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Shepherd/Pastor: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67264"/>
            <a:ext cx="8229600" cy="5552389"/>
          </a:xfrm>
        </p:spPr>
        <p:txBody>
          <a:bodyPr/>
          <a:lstStyle/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…to serve as tender of sheep, </a:t>
            </a:r>
            <a:r>
              <a:rPr lang="en-US" altLang="en-US" sz="3100" i="1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herd, tend (lead to) pasture.  To watch out for other people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lead, guide, feed, rule</a:t>
            </a: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Ac.20:28 (29, wolves threaten)  [Ph.3:2, dogs]</a:t>
            </a:r>
          </a:p>
          <a:p>
            <a:pPr marL="0" lvl="0" indent="0" defTabSz="522288" eaLnBrk="1" hangingPunct="1"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Pt.5:1-2</a:t>
            </a:r>
          </a:p>
          <a:p>
            <a:pPr lvl="1"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Gn.31:…36-41</a:t>
            </a:r>
          </a:p>
          <a:p>
            <a:pPr lvl="1"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Ex.3:1</a:t>
            </a:r>
          </a:p>
          <a:p>
            <a:pPr lvl="1"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Sm.17:34-37</a:t>
            </a:r>
          </a:p>
          <a:p>
            <a:pPr lvl="1"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Lk.2:8-20</a:t>
            </a:r>
          </a:p>
          <a:p>
            <a:pPr lvl="1" defTabSz="5222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Lk.15:4-6</a:t>
            </a:r>
          </a:p>
          <a:p>
            <a:pPr marL="0" lvl="0" indent="0" defTabSz="522288" eaLnBrk="1" hangingPunct="1">
              <a:buNone/>
            </a:pPr>
            <a:endParaRPr lang="en-US" altLang="en-US" sz="3100" dirty="0">
              <a:solidFill>
                <a:srgbClr val="EDEC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1" y="106099"/>
            <a:ext cx="8507691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Jesus, Our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4141"/>
            <a:ext cx="8229600" cy="5429838"/>
          </a:xfrm>
        </p:spPr>
        <p:txBody>
          <a:bodyPr/>
          <a:lstStyle/>
          <a:p>
            <a:pPr marL="0" lvl="0" indent="0" algn="ctr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21:15-16</a:t>
            </a:r>
          </a:p>
          <a:p>
            <a:pPr marL="0" lvl="0" indent="0" defTabSz="522288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commands:  </a:t>
            </a: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nourish to grow</a:t>
            </a:r>
          </a:p>
          <a:p>
            <a:pPr marL="0" lvl="0" indent="0" defTabSz="522288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altLang="en-US" sz="3100" u="sng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protect from danger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</a:rPr>
              <a:t>Jesus is the model. </a:t>
            </a:r>
            <a:r>
              <a:rPr lang="en-US" sz="3100" dirty="0">
                <a:solidFill>
                  <a:schemeClr val="bg1"/>
                </a:solidFill>
              </a:rPr>
              <a:t> 1 Pt.5:2, Shepherd the flock of God which is among you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</a:rPr>
              <a:t>Jesus loves His sheep</a:t>
            </a:r>
          </a:p>
        </p:txBody>
      </p:sp>
    </p:spTree>
    <p:extLst>
      <p:ext uri="{BB962C8B-B14F-4D97-AF65-F5344CB8AC3E}">
        <p14:creationId xmlns:p14="http://schemas.microsoft.com/office/powerpoint/2010/main" val="354606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1" y="106099"/>
            <a:ext cx="8507691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Jesus,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67265"/>
            <a:ext cx="8229600" cy="5429838"/>
          </a:xfrm>
        </p:spPr>
        <p:txBody>
          <a:bodyPr/>
          <a:lstStyle/>
          <a:p>
            <a:pPr marL="339725" lvl="0" indent="-339725" defTabSz="522288" eaLnBrk="1" hangingPunct="1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Shepherd </a:t>
            </a:r>
            <a:r>
              <a:rPr lang="en-US" altLang="en-US" sz="3100" u="sng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His sheep,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Jn.10:11</a:t>
            </a:r>
          </a:p>
          <a:p>
            <a:pPr marL="339725" lvl="0" indent="-339725" defTabSz="522288" eaLnBrk="1" hangingPunct="1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Shepherd </a:t>
            </a:r>
            <a:r>
              <a:rPr lang="en-US" altLang="en-US" sz="3100" u="sng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His sheep, </a:t>
            </a: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Hb.13:20-21</a:t>
            </a:r>
          </a:p>
          <a:p>
            <a:pPr marL="339725" lvl="0" indent="-339725" defTabSz="522288" eaLnBrk="1" hangingPunct="1">
              <a:buNone/>
            </a:pPr>
            <a:r>
              <a:rPr lang="en-US" altLang="en-US" sz="24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Shepherd </a:t>
            </a:r>
            <a:r>
              <a:rPr lang="en-US" altLang="en-US" sz="3100" u="sng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His sheep, </a:t>
            </a:r>
            <a:br>
              <a:rPr lang="en-US" altLang="en-US" sz="31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rgbClr val="EDE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Pt.5:4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4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862"/>
            <a:ext cx="8229600" cy="5066975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2575" marR="0" lvl="0" indent="-282575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man may wear many hats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Peter:</a:t>
            </a:r>
            <a:r>
              <a:rPr lang="en-US" alt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of John; fisherman; disciple; fearful – fearless;  apostle;  prophet;  evangelist;  pastor;  teacher;  herald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(Ac.2 / 10); </a:t>
            </a:r>
            <a:r>
              <a:rPr lang="en-US" alt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persecuted;  faithful;  writer;  exhorter;  example;  husband;  father…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CE0628-141B-8F4B-17D7-1E8DFC78F423}"/>
              </a:ext>
            </a:extLst>
          </p:cNvPr>
          <p:cNvSpPr/>
          <p:nvPr/>
        </p:nvSpPr>
        <p:spPr bwMode="auto">
          <a:xfrm>
            <a:off x="838200" y="179109"/>
            <a:ext cx="7467600" cy="73529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OT king: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Coniah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, Jeconiah, Jehoiachin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5AF7A2-AFA1-704D-C262-232E617B0D9D}"/>
              </a:ext>
            </a:extLst>
          </p:cNvPr>
          <p:cNvSpPr/>
          <p:nvPr/>
        </p:nvSpPr>
        <p:spPr>
          <a:xfrm>
            <a:off x="838199" y="1046373"/>
            <a:ext cx="7467601" cy="867266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Elder, Bishop, Shepherd</a:t>
            </a:r>
          </a:p>
        </p:txBody>
      </p:sp>
    </p:spTree>
    <p:extLst>
      <p:ext uri="{BB962C8B-B14F-4D97-AF65-F5344CB8AC3E}">
        <p14:creationId xmlns:p14="http://schemas.microsoft.com/office/powerpoint/2010/main" val="103607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rgbClr val="CCFFFF"/>
                </a:solidFill>
              </a:rPr>
              <a:t>Word meanings.  </a:t>
            </a:r>
            <a:r>
              <a:rPr lang="en-US" altLang="en-US" sz="3100" dirty="0">
                <a:solidFill>
                  <a:srgbClr val="FFFFCC"/>
                </a:solidFill>
              </a:rPr>
              <a:t>Apostle </a:t>
            </a:r>
            <a:r>
              <a:rPr lang="en-US" altLang="en-US" sz="2800" dirty="0">
                <a:solidFill>
                  <a:schemeClr val="bg1"/>
                </a:solidFill>
              </a:rPr>
              <a:t>[2 Co.8:23; Ph.2:25]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b. </a:t>
            </a:r>
            <a:r>
              <a:rPr lang="en-US" altLang="en-US" sz="3100" dirty="0">
                <a:solidFill>
                  <a:srgbClr val="CCFFFF"/>
                </a:solidFill>
              </a:rPr>
              <a:t>Sentence</a:t>
            </a:r>
            <a:r>
              <a:rPr lang="en-US" altLang="en-US" sz="3100" i="1" dirty="0">
                <a:solidFill>
                  <a:srgbClr val="CCFFFF"/>
                </a:solidFill>
              </a:rPr>
              <a:t>.</a:t>
            </a:r>
            <a:r>
              <a:rPr lang="en-US" altLang="en-US" sz="3100" i="1" dirty="0">
                <a:solidFill>
                  <a:srgbClr val="FFFFCC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Mt.28:19 </a:t>
            </a:r>
            <a:r>
              <a:rPr lang="en-US" altLang="en-US" sz="3100" dirty="0">
                <a:solidFill>
                  <a:srgbClr val="FFFFCC"/>
                </a:solidFill>
              </a:rPr>
              <a:t>. . . baptize infants?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No: </a:t>
            </a:r>
            <a:r>
              <a:rPr lang="en-US" altLang="en-US" sz="3100" dirty="0">
                <a:solidFill>
                  <a:srgbClr val="FFFFCC"/>
                </a:solidFill>
              </a:rPr>
              <a:t>‘</a:t>
            </a:r>
            <a:r>
              <a:rPr lang="en-US" altLang="en-US" sz="3100" i="1" dirty="0">
                <a:solidFill>
                  <a:srgbClr val="FFFFCC"/>
                </a:solidFill>
              </a:rPr>
              <a:t>make disciples’  </a:t>
            </a:r>
            <a:r>
              <a:rPr lang="en-US" altLang="en-US" sz="3100" dirty="0">
                <a:solidFill>
                  <a:schemeClr val="bg1"/>
                </a:solidFill>
              </a:rPr>
              <a:t>(learners, followers), </a:t>
            </a:r>
            <a:r>
              <a:rPr lang="en-US" altLang="en-US" sz="3100" dirty="0">
                <a:solidFill>
                  <a:srgbClr val="FFFFCC"/>
                </a:solidFill>
              </a:rPr>
              <a:t>‘</a:t>
            </a:r>
            <a:r>
              <a:rPr lang="en-US" altLang="en-US" sz="3100" i="1" dirty="0">
                <a:solidFill>
                  <a:srgbClr val="FFFFCC"/>
                </a:solidFill>
              </a:rPr>
              <a:t>baptizing them’  </a:t>
            </a:r>
            <a:r>
              <a:rPr lang="en-US" altLang="en-US" sz="3100" dirty="0">
                <a:solidFill>
                  <a:schemeClr val="bg1"/>
                </a:solidFill>
              </a:rPr>
              <a:t>(not nations)</a:t>
            </a:r>
          </a:p>
          <a:p>
            <a:pPr marL="395288" indent="-395288" eaLnBrk="1" hangingPunct="1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c. </a:t>
            </a:r>
            <a:r>
              <a:rPr lang="en-US" altLang="en-US" sz="3100" dirty="0">
                <a:solidFill>
                  <a:srgbClr val="CCFFFF"/>
                </a:solidFill>
              </a:rPr>
              <a:t>Context.  </a:t>
            </a:r>
            <a:r>
              <a:rPr lang="en-US" altLang="en-US" sz="3100" dirty="0">
                <a:solidFill>
                  <a:schemeClr val="bg1"/>
                </a:solidFill>
              </a:rPr>
              <a:t>Col.2:21 (once a favorite passage for temperance sermons)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d. </a:t>
            </a:r>
            <a:r>
              <a:rPr lang="en-US" altLang="en-US" sz="3100" dirty="0">
                <a:solidFill>
                  <a:srgbClr val="CCFFFF"/>
                </a:solidFill>
              </a:rPr>
              <a:t>Circumstances of the document.  </a:t>
            </a:r>
            <a:r>
              <a:rPr lang="en-US" altLang="en-US" sz="3100" dirty="0">
                <a:solidFill>
                  <a:schemeClr val="bg1"/>
                </a:solidFill>
              </a:rPr>
              <a:t>Jd.3-4</a:t>
            </a:r>
          </a:p>
          <a:p>
            <a:pPr marL="395288" indent="-395288" eaLnBrk="1" hangingPunct="1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e.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General teaching of Scripture </a:t>
            </a:r>
            <a:r>
              <a:rPr lang="en-US" altLang="en-US" sz="3100" dirty="0">
                <a:solidFill>
                  <a:schemeClr val="bg1"/>
                </a:solidFill>
              </a:rPr>
              <a:t>[ever learning,  obeying,  and teaching]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Arial" panose="020B0604020202020204" pitchFamily="34" charset="0"/>
              </a:rPr>
              <a:t>Proper principles of Bible study include…</a:t>
            </a:r>
          </a:p>
        </p:txBody>
      </p:sp>
    </p:spTree>
    <p:extLst>
      <p:ext uri="{BB962C8B-B14F-4D97-AF65-F5344CB8AC3E}">
        <p14:creationId xmlns:p14="http://schemas.microsoft.com/office/powerpoint/2010/main" val="30893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Many different views – 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Merely older men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Men or women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No authority to make decisions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Dictators</a:t>
            </a:r>
          </a:p>
          <a:p>
            <a:pPr lvl="1" eaLnBrk="1" hangingPunct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Unnecessary</a:t>
            </a:r>
          </a:p>
          <a:p>
            <a:pPr marL="0" lvl="0" indent="0" algn="ctr" eaLnBrk="1" hangingPunct="1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Only one thing matters:</a:t>
            </a:r>
            <a:br>
              <a:rPr lang="en-US" altLang="en-US" dirty="0">
                <a:solidFill>
                  <a:srgbClr val="CCFFFF"/>
                </a:solidFill>
              </a:rPr>
            </a:br>
            <a:r>
              <a:rPr lang="en-US" altLang="en-US" dirty="0">
                <a:solidFill>
                  <a:srgbClr val="CCFFFF"/>
                </a:solidFill>
              </a:rPr>
              <a:t>What does the NT say?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1681258" y="233647"/>
            <a:ext cx="5782268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The study of elders</a:t>
            </a:r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ECC868-8B9C-96A6-E44E-A31129925961}"/>
              </a:ext>
            </a:extLst>
          </p:cNvPr>
          <p:cNvSpPr txBox="1">
            <a:spLocks/>
          </p:cNvSpPr>
          <p:nvPr/>
        </p:nvSpPr>
        <p:spPr bwMode="auto">
          <a:xfrm>
            <a:off x="762000" y="1402495"/>
            <a:ext cx="7620000" cy="1143000"/>
          </a:xfrm>
          <a:prstGeom prst="rect">
            <a:avLst/>
          </a:prstGeom>
          <a:solidFill>
            <a:srgbClr val="2D2D8A">
              <a:lumMod val="50000"/>
            </a:srgbClr>
          </a:solidFill>
          <a:ln>
            <a:solidFill>
              <a:srgbClr val="00FFCC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6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defRPr sz="32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EDECE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Elder / Presbyter</a:t>
            </a:r>
          </a:p>
        </p:txBody>
      </p:sp>
    </p:spTree>
    <p:extLst>
      <p:ext uri="{BB962C8B-B14F-4D97-AF65-F5344CB8AC3E}">
        <p14:creationId xmlns:p14="http://schemas.microsoft.com/office/powerpoint/2010/main" val="334522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Elder / Presbyter: older, 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01277"/>
            <a:ext cx="8229600" cy="5590095"/>
          </a:xfrm>
        </p:spPr>
        <p:txBody>
          <a:bodyPr/>
          <a:lstStyle/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Lk.7:3, elders of the Jews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Lk.15:25, age (older son)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Jn.8:9, oldest (ones)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1 Tim.5:1, men (older)</a:t>
            </a:r>
          </a:p>
          <a:p>
            <a:pPr lvl="0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1 Tim.5:2, women (older)</a:t>
            </a:r>
          </a:p>
          <a:p>
            <a:pPr marL="457200" lvl="1" indent="0" defTabSz="522288" eaLnBrk="1" hangingPunct="1"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0" defTabSz="522288" eaLnBrk="1" hangingPunct="1">
              <a:spcAft>
                <a:spcPts val="400"/>
              </a:spcAft>
              <a:buNone/>
            </a:pPr>
            <a:endParaRPr lang="en-US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lvl="0" indent="0" defTabSz="522288" eaLnBrk="1" hangingPunct="1">
              <a:spcAft>
                <a:spcPts val="400"/>
              </a:spcAft>
              <a:buNone/>
            </a:pPr>
            <a:endParaRPr lang="en-US" altLang="en-US" dirty="0">
              <a:solidFill>
                <a:srgbClr val="CCFFCC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Eldership is presbytery: older, 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01277"/>
            <a:ext cx="8229600" cy="5590095"/>
          </a:xfrm>
        </p:spPr>
        <p:txBody>
          <a:bodyPr/>
          <a:lstStyle/>
          <a:p>
            <a:pPr marL="0" indent="0" defTabSz="522288" eaLnBrk="1" hangingPunct="1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But contrast: </a:t>
            </a: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 Tim.4:14, </a:t>
            </a:r>
            <a:r>
              <a:rPr lang="en-US" altLang="en-US" sz="3100" i="1" dirty="0">
                <a:solidFill>
                  <a:srgbClr val="FFFF99"/>
                </a:solidFill>
                <a:cs typeface="Calibri" panose="020F0502020204030204" pitchFamily="34" charset="0"/>
              </a:rPr>
              <a:t>presbytery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(also [N]KJV; NASB) </a:t>
            </a: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But also </a:t>
            </a:r>
            <a:r>
              <a:rPr lang="en-US" altLang="en-US" sz="3100" i="1" dirty="0">
                <a:solidFill>
                  <a:srgbClr val="FFFF99"/>
                </a:solidFill>
                <a:cs typeface="Calibri" panose="020F0502020204030204" pitchFamily="34" charset="0"/>
              </a:rPr>
              <a:t>eldership</a:t>
            </a:r>
            <a:r>
              <a:rPr lang="en-US" altLang="en-US" sz="3100" i="1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(some NKJV); </a:t>
            </a:r>
            <a:r>
              <a:rPr lang="en-US" alt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council of elders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(ESV; CSB)</a:t>
            </a:r>
          </a:p>
          <a:p>
            <a:pPr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Other verses translate same root </a:t>
            </a:r>
            <a:r>
              <a:rPr lang="en-US" altLang="en-US" sz="3100" i="1" dirty="0">
                <a:solidFill>
                  <a:srgbClr val="FFFF99"/>
                </a:solidFill>
                <a:cs typeface="Calibri" panose="020F0502020204030204" pitchFamily="34" charset="0"/>
              </a:rPr>
              <a:t>elders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</a:t>
            </a: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 Tim.5:17, 19, </a:t>
            </a:r>
            <a:r>
              <a:rPr lang="en-US" altLang="en-US" sz="3100" i="1" dirty="0">
                <a:solidFill>
                  <a:srgbClr val="FFFF99"/>
                </a:solidFill>
                <a:cs typeface="Calibri" panose="020F0502020204030204" pitchFamily="34" charset="0"/>
              </a:rPr>
              <a:t>elders</a:t>
            </a:r>
            <a:endParaRPr lang="en-US" altLang="en-US" sz="3100" dirty="0">
              <a:solidFill>
                <a:srgbClr val="FFFF99"/>
              </a:solidFill>
              <a:cs typeface="Calibri" panose="020F0502020204030204" pitchFamily="34" charset="0"/>
            </a:endParaRP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0" defTabSz="522288" eaLnBrk="1" hangingPunct="1">
              <a:spcAft>
                <a:spcPts val="400"/>
              </a:spcAft>
              <a:buNone/>
            </a:pPr>
            <a:endParaRPr lang="en-US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lvl="0" indent="0" defTabSz="522288" eaLnBrk="1" hangingPunct="1">
              <a:spcAft>
                <a:spcPts val="400"/>
              </a:spcAft>
              <a:buNone/>
            </a:pPr>
            <a:endParaRPr lang="en-US" altLang="en-US" dirty="0">
              <a:solidFill>
                <a:srgbClr val="CCFFCC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Emphasis of these words: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1" y="731837"/>
            <a:ext cx="8540683" cy="5659536"/>
          </a:xfrm>
        </p:spPr>
        <p:txBody>
          <a:bodyPr/>
          <a:lstStyle/>
          <a:p>
            <a:pPr marL="0" lvl="0" indent="0" algn="ctr" defTabSz="522288" eaLnBrk="1" hangingPunct="1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Elders: valued as counselors</a:t>
            </a:r>
          </a:p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Ex.18, Jethro . . . and Moses</a:t>
            </a:r>
          </a:p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Ex.24:9, seventy elders . . .  (1 K.12)</a:t>
            </a:r>
          </a:p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Dt.21:1-9, criminal cases . . . </a:t>
            </a:r>
          </a:p>
          <a:p>
            <a:pPr lvl="1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Always a group; no single elder; </a:t>
            </a:r>
            <a:r>
              <a:rPr lang="en-US" alt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wisdom</a:t>
            </a:r>
          </a:p>
          <a:p>
            <a:pPr lvl="1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Settled problems in area; had to know Law</a:t>
            </a:r>
          </a:p>
          <a:p>
            <a:pPr lvl="1" defTabSz="522288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Mt.15:2…tradition of elders, Sanhedrin</a:t>
            </a: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Mt.16:21… evil elders</a:t>
            </a:r>
          </a:p>
          <a:p>
            <a:pPr marL="0" lvl="0" indent="0" defTabSz="522288" eaLnBrk="1" hangingPunct="1">
              <a:spcAft>
                <a:spcPts val="400"/>
              </a:spcAft>
              <a:buNone/>
            </a:pPr>
            <a:endParaRPr lang="en-US" altLang="en-US" dirty="0">
              <a:solidFill>
                <a:srgbClr val="CCFFCC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AFF209-50FC-462B-B6F5-CB5D0B2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099"/>
            <a:ext cx="8229600" cy="6257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NT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6" y="731837"/>
            <a:ext cx="8479410" cy="5659536"/>
          </a:xfrm>
        </p:spPr>
        <p:txBody>
          <a:bodyPr/>
          <a:lstStyle/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Ac.11:30, first mention of elders in church</a:t>
            </a:r>
          </a:p>
          <a:p>
            <a:pPr lvl="0" defTabSz="522288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Ac.14:23, plurality appointed in each church</a:t>
            </a:r>
          </a:p>
          <a:p>
            <a:pPr marL="0" lvl="0" indent="0" defTabSz="522288" eaLnBrk="1" hangingPunct="1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0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0" defTabSz="522288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Ac.15:1-2, 4, 6, 22…    (21:18, Jerusalem)</a:t>
            </a:r>
          </a:p>
          <a:p>
            <a:pPr lvl="1" defTabSz="522288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Elders worked with apostles during crises   </a:t>
            </a:r>
          </a:p>
          <a:p>
            <a:pPr lvl="1" defTabSz="522288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Today, elders work through </a:t>
            </a:r>
            <a:r>
              <a:rPr lang="en-US" alt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word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of </a:t>
            </a:r>
            <a:r>
              <a:rPr lang="en-US" altLang="en-US" sz="3100" u="sng" dirty="0">
                <a:solidFill>
                  <a:srgbClr val="FFFFCC"/>
                </a:solidFill>
                <a:cs typeface="Calibri" panose="020F0502020204030204" pitchFamily="34" charset="0"/>
              </a:rPr>
              <a:t>apostles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</a:p>
          <a:p>
            <a:pPr marL="0" lvl="0" indent="0" defTabSz="522288" eaLnBrk="1" hangingPunct="1">
              <a:spcAft>
                <a:spcPts val="400"/>
              </a:spcAft>
              <a:buNone/>
            </a:pPr>
            <a:endParaRPr lang="en-US" altLang="en-US" dirty="0">
              <a:solidFill>
                <a:srgbClr val="CCFFCC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670DF-2840-C113-012E-E3E49D2BA0A2}"/>
              </a:ext>
            </a:extLst>
          </p:cNvPr>
          <p:cNvSpPr/>
          <p:nvPr/>
        </p:nvSpPr>
        <p:spPr>
          <a:xfrm>
            <a:off x="824848" y="2121032"/>
            <a:ext cx="7499023" cy="149886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4300"/>
            <a:r>
              <a:rPr lang="en-US" sz="3100" dirty="0">
                <a:solidFill>
                  <a:srgbClr val="CCFFFF"/>
                </a:solidFill>
              </a:rPr>
              <a:t>“The Divine arrangement seen throughout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the NT was for a plurality of these to be appointed in each church…” </a:t>
            </a:r>
            <a:r>
              <a:rPr lang="en-US" dirty="0"/>
              <a:t>– Vine, p.195</a:t>
            </a:r>
          </a:p>
        </p:txBody>
      </p:sp>
    </p:spTree>
    <p:extLst>
      <p:ext uri="{BB962C8B-B14F-4D97-AF65-F5344CB8AC3E}">
        <p14:creationId xmlns:p14="http://schemas.microsoft.com/office/powerpoint/2010/main" val="35281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782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Helvetica</vt:lpstr>
      <vt:lpstr>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Elder / Presbyter: older, old</vt:lpstr>
      <vt:lpstr>Eldership is presbytery: older, old</vt:lpstr>
      <vt:lpstr>Emphasis of these words: age</vt:lpstr>
      <vt:lpstr>NT churches</vt:lpstr>
      <vt:lpstr>PowerPoint Presentation</vt:lpstr>
      <vt:lpstr>Overseer – indicates nature of work</vt:lpstr>
      <vt:lpstr>PowerPoint Presentation</vt:lpstr>
      <vt:lpstr>Shepherd/Pastor: one who tends herds or flocks – Vine </vt:lpstr>
      <vt:lpstr>Shepherd/Pastor: verb</vt:lpstr>
      <vt:lpstr>Jesus, Our Shepherd</vt:lpstr>
      <vt:lpstr>Jesus, Our Example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52</cp:revision>
  <dcterms:created xsi:type="dcterms:W3CDTF">2006-09-18T21:36:30Z</dcterms:created>
  <dcterms:modified xsi:type="dcterms:W3CDTF">2023-04-01T03:45:06Z</dcterms:modified>
</cp:coreProperties>
</file>