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544" r:id="rId3"/>
    <p:sldId id="258" r:id="rId4"/>
    <p:sldId id="549" r:id="rId5"/>
    <p:sldId id="275" r:id="rId6"/>
    <p:sldId id="276" r:id="rId7"/>
    <p:sldId id="550" r:id="rId8"/>
    <p:sldId id="551" r:id="rId9"/>
    <p:sldId id="284" r:id="rId10"/>
    <p:sldId id="552" r:id="rId11"/>
    <p:sldId id="278" r:id="rId12"/>
    <p:sldId id="553" r:id="rId13"/>
    <p:sldId id="554" r:id="rId14"/>
    <p:sldId id="555" r:id="rId15"/>
    <p:sldId id="556" r:id="rId16"/>
    <p:sldId id="557" r:id="rId17"/>
    <p:sldId id="560" r:id="rId18"/>
    <p:sldId id="558" r:id="rId19"/>
    <p:sldId id="559" r:id="rId20"/>
    <p:sldId id="279"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CC"/>
    <a:srgbClr val="CCFFFF"/>
    <a:srgbClr val="CCFFCC"/>
    <a:srgbClr val="FF9933"/>
    <a:srgbClr val="FFFF00"/>
    <a:srgbClr val="66FF33"/>
    <a:srgbClr val="FFCC00"/>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4" d="100"/>
          <a:sy n="94" d="100"/>
        </p:scale>
        <p:origin x="1138" y="9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A4AB3-270F-4FF0-AE79-6C5BF8CFFFF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2E9E33F-4C9B-401C-8419-3D0ABB82C30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F107DC-B708-45F6-8622-29E455118AC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A8F5C28-E53D-4EE6-AF4D-E91C324FF4F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BAD7A6A-1E24-4CE4-BD1C-0D82AF0B3C9A}"/>
              </a:ext>
            </a:extLst>
          </p:cNvPr>
          <p:cNvSpPr>
            <a:spLocks noGrp="1"/>
          </p:cNvSpPr>
          <p:nvPr>
            <p:ph type="sldNum" sz="quarter" idx="12"/>
          </p:nvPr>
        </p:nvSpPr>
        <p:spPr/>
        <p:txBody>
          <a:bodyPr/>
          <a:lstStyle>
            <a:lvl1pPr>
              <a:defRPr/>
            </a:lvl1pPr>
          </a:lstStyle>
          <a:p>
            <a:fld id="{44414899-EF7F-430A-AD9E-D759097BEB81}" type="slidenum">
              <a:rPr lang="en-US" altLang="en-US"/>
              <a:pPr/>
              <a:t>‹#›</a:t>
            </a:fld>
            <a:endParaRPr lang="en-US" altLang="en-US"/>
          </a:p>
        </p:txBody>
      </p:sp>
    </p:spTree>
    <p:extLst>
      <p:ext uri="{BB962C8B-B14F-4D97-AF65-F5344CB8AC3E}">
        <p14:creationId xmlns:p14="http://schemas.microsoft.com/office/powerpoint/2010/main" val="386111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F4734-EB56-4968-BF0F-B81CF954D1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0E0689-C6F8-418F-BD90-9B180FE432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02B5B3-704A-47B4-B15B-7FFBD1609B5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17159C2-E47F-4556-9A00-C860724103A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C2D0BB4-03DF-4736-A5FF-511264B510B2}"/>
              </a:ext>
            </a:extLst>
          </p:cNvPr>
          <p:cNvSpPr>
            <a:spLocks noGrp="1"/>
          </p:cNvSpPr>
          <p:nvPr>
            <p:ph type="sldNum" sz="quarter" idx="12"/>
          </p:nvPr>
        </p:nvSpPr>
        <p:spPr/>
        <p:txBody>
          <a:bodyPr/>
          <a:lstStyle>
            <a:lvl1pPr>
              <a:defRPr/>
            </a:lvl1pPr>
          </a:lstStyle>
          <a:p>
            <a:fld id="{018B466F-88F4-45C5-9C10-3FF4EC66BC14}" type="slidenum">
              <a:rPr lang="en-US" altLang="en-US"/>
              <a:pPr/>
              <a:t>‹#›</a:t>
            </a:fld>
            <a:endParaRPr lang="en-US" altLang="en-US"/>
          </a:p>
        </p:txBody>
      </p:sp>
    </p:spTree>
    <p:extLst>
      <p:ext uri="{BB962C8B-B14F-4D97-AF65-F5344CB8AC3E}">
        <p14:creationId xmlns:p14="http://schemas.microsoft.com/office/powerpoint/2010/main" val="2188789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A7617A-CDCF-481E-9214-BBC158D0EBA7}"/>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4F04934-6F9E-4E75-8CC7-F461C76542E0}"/>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3518F3-13CE-4B36-9412-FAF8C03B2A9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EA960AF-A8EB-4C31-8224-2D1BB39DC2D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196BCEA-C0DD-49EE-8FBC-1A09C393D03B}"/>
              </a:ext>
            </a:extLst>
          </p:cNvPr>
          <p:cNvSpPr>
            <a:spLocks noGrp="1"/>
          </p:cNvSpPr>
          <p:nvPr>
            <p:ph type="sldNum" sz="quarter" idx="12"/>
          </p:nvPr>
        </p:nvSpPr>
        <p:spPr/>
        <p:txBody>
          <a:bodyPr/>
          <a:lstStyle>
            <a:lvl1pPr>
              <a:defRPr/>
            </a:lvl1pPr>
          </a:lstStyle>
          <a:p>
            <a:fld id="{16479ABF-B151-4917-A3F0-DEFFA747A014}" type="slidenum">
              <a:rPr lang="en-US" altLang="en-US"/>
              <a:pPr/>
              <a:t>‹#›</a:t>
            </a:fld>
            <a:endParaRPr lang="en-US" altLang="en-US"/>
          </a:p>
        </p:txBody>
      </p:sp>
    </p:spTree>
    <p:extLst>
      <p:ext uri="{BB962C8B-B14F-4D97-AF65-F5344CB8AC3E}">
        <p14:creationId xmlns:p14="http://schemas.microsoft.com/office/powerpoint/2010/main" val="20252369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58770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50987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790523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447562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9207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974234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384178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6467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5F5A5-5DC6-4E77-B2CA-748C21DAFC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74B72F-D821-47C3-9AFB-6C22B31A87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3A6731-119A-40C0-A567-C4304FB3891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BD1ED37-8B8C-4987-BAE6-993F20617A5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93B096F-A159-4A17-8A6C-AF67B2D4892F}"/>
              </a:ext>
            </a:extLst>
          </p:cNvPr>
          <p:cNvSpPr>
            <a:spLocks noGrp="1"/>
          </p:cNvSpPr>
          <p:nvPr>
            <p:ph type="sldNum" sz="quarter" idx="12"/>
          </p:nvPr>
        </p:nvSpPr>
        <p:spPr/>
        <p:txBody>
          <a:bodyPr/>
          <a:lstStyle>
            <a:lvl1pPr>
              <a:defRPr/>
            </a:lvl1pPr>
          </a:lstStyle>
          <a:p>
            <a:fld id="{4B58FE7B-83D2-4795-883E-629E6A09663D}" type="slidenum">
              <a:rPr lang="en-US" altLang="en-US"/>
              <a:pPr/>
              <a:t>‹#›</a:t>
            </a:fld>
            <a:endParaRPr lang="en-US" altLang="en-US"/>
          </a:p>
        </p:txBody>
      </p:sp>
    </p:spTree>
    <p:extLst>
      <p:ext uri="{BB962C8B-B14F-4D97-AF65-F5344CB8AC3E}">
        <p14:creationId xmlns:p14="http://schemas.microsoft.com/office/powerpoint/2010/main" val="34870316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786957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42079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44787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4CBE6-A565-4100-8EED-A1DD4D78FC4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8C10C2-6CDD-4C81-BB86-0D036C296BF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ED10F56-1D16-4077-9A66-261E10F78E1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5B322C7-846C-447D-9E07-2007C566F4A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1A0CD25-4862-4CB3-83C3-3C6E4E4245E7}"/>
              </a:ext>
            </a:extLst>
          </p:cNvPr>
          <p:cNvSpPr>
            <a:spLocks noGrp="1"/>
          </p:cNvSpPr>
          <p:nvPr>
            <p:ph type="sldNum" sz="quarter" idx="12"/>
          </p:nvPr>
        </p:nvSpPr>
        <p:spPr/>
        <p:txBody>
          <a:bodyPr/>
          <a:lstStyle>
            <a:lvl1pPr>
              <a:defRPr/>
            </a:lvl1pPr>
          </a:lstStyle>
          <a:p>
            <a:fld id="{37C79798-F069-48CA-9539-DD141BF1AB92}" type="slidenum">
              <a:rPr lang="en-US" altLang="en-US"/>
              <a:pPr/>
              <a:t>‹#›</a:t>
            </a:fld>
            <a:endParaRPr lang="en-US" altLang="en-US"/>
          </a:p>
        </p:txBody>
      </p:sp>
    </p:spTree>
    <p:extLst>
      <p:ext uri="{BB962C8B-B14F-4D97-AF65-F5344CB8AC3E}">
        <p14:creationId xmlns:p14="http://schemas.microsoft.com/office/powerpoint/2010/main" val="1103240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33BFD-811C-49E5-BF8F-99F2E497E9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4A8E56-4D0A-4223-ACFF-CA68F9D08003}"/>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816785-77B1-4986-93B4-AD2AC462AF73}"/>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8F20CF-3A2D-46B9-B537-3A8C3A8F27DB}"/>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669E8C0-A334-41E0-9858-66C471AC0E4D}"/>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6F071EB-F9DB-4A75-9D2F-922D4372F7B9}"/>
              </a:ext>
            </a:extLst>
          </p:cNvPr>
          <p:cNvSpPr>
            <a:spLocks noGrp="1"/>
          </p:cNvSpPr>
          <p:nvPr>
            <p:ph type="sldNum" sz="quarter" idx="12"/>
          </p:nvPr>
        </p:nvSpPr>
        <p:spPr/>
        <p:txBody>
          <a:bodyPr/>
          <a:lstStyle>
            <a:lvl1pPr>
              <a:defRPr/>
            </a:lvl1pPr>
          </a:lstStyle>
          <a:p>
            <a:fld id="{1273EA0C-D85C-45C9-9B9C-3F76C52DE1BF}" type="slidenum">
              <a:rPr lang="en-US" altLang="en-US"/>
              <a:pPr/>
              <a:t>‹#›</a:t>
            </a:fld>
            <a:endParaRPr lang="en-US" altLang="en-US"/>
          </a:p>
        </p:txBody>
      </p:sp>
    </p:spTree>
    <p:extLst>
      <p:ext uri="{BB962C8B-B14F-4D97-AF65-F5344CB8AC3E}">
        <p14:creationId xmlns:p14="http://schemas.microsoft.com/office/powerpoint/2010/main" val="329596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F9642-07F1-4D5E-936D-666E4BA0DF2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98D74F5-396E-4C72-8167-0E2C8F1815C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191D92-666A-499F-9E71-9E2A964CA40C}"/>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AE8483-2826-4FEF-9225-C9F954DF492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8A90D6-29C5-42F1-977E-12423A03D17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4A73B6-B9C6-4505-A734-15081A004CB7}"/>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D6152FC0-90A0-4340-92A5-3F35F5AE4B04}"/>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243C08FF-930A-414D-BCE0-6CC01105A272}"/>
              </a:ext>
            </a:extLst>
          </p:cNvPr>
          <p:cNvSpPr>
            <a:spLocks noGrp="1"/>
          </p:cNvSpPr>
          <p:nvPr>
            <p:ph type="sldNum" sz="quarter" idx="12"/>
          </p:nvPr>
        </p:nvSpPr>
        <p:spPr/>
        <p:txBody>
          <a:bodyPr/>
          <a:lstStyle>
            <a:lvl1pPr>
              <a:defRPr/>
            </a:lvl1pPr>
          </a:lstStyle>
          <a:p>
            <a:fld id="{57B4E66C-54A8-4692-B8F8-C388DBE7FDA5}" type="slidenum">
              <a:rPr lang="en-US" altLang="en-US"/>
              <a:pPr/>
              <a:t>‹#›</a:t>
            </a:fld>
            <a:endParaRPr lang="en-US" altLang="en-US"/>
          </a:p>
        </p:txBody>
      </p:sp>
    </p:spTree>
    <p:extLst>
      <p:ext uri="{BB962C8B-B14F-4D97-AF65-F5344CB8AC3E}">
        <p14:creationId xmlns:p14="http://schemas.microsoft.com/office/powerpoint/2010/main" val="1759643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84450-94D2-4B07-B12E-A3B5FC73DA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3EAD1A-9A46-488F-841A-69FEC319F5AF}"/>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2F166E6E-D7E5-4E79-BA6A-CDB4747EDF96}"/>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3832DA2B-4B4F-45C7-9733-76AC6D5647FF}"/>
              </a:ext>
            </a:extLst>
          </p:cNvPr>
          <p:cNvSpPr>
            <a:spLocks noGrp="1"/>
          </p:cNvSpPr>
          <p:nvPr>
            <p:ph type="sldNum" sz="quarter" idx="12"/>
          </p:nvPr>
        </p:nvSpPr>
        <p:spPr/>
        <p:txBody>
          <a:bodyPr/>
          <a:lstStyle>
            <a:lvl1pPr>
              <a:defRPr/>
            </a:lvl1pPr>
          </a:lstStyle>
          <a:p>
            <a:fld id="{0F1F3BB4-DC63-4371-AC51-271859BED9FB}" type="slidenum">
              <a:rPr lang="en-US" altLang="en-US"/>
              <a:pPr/>
              <a:t>‹#›</a:t>
            </a:fld>
            <a:endParaRPr lang="en-US" altLang="en-US"/>
          </a:p>
        </p:txBody>
      </p:sp>
    </p:spTree>
    <p:extLst>
      <p:ext uri="{BB962C8B-B14F-4D97-AF65-F5344CB8AC3E}">
        <p14:creationId xmlns:p14="http://schemas.microsoft.com/office/powerpoint/2010/main" val="3921899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93C1FA-65BF-40A0-A191-EE5612A3C883}"/>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7DE1040A-4CA2-4891-8E26-6124934C756E}"/>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B4680D7B-EED3-4ADC-8ACD-A9DBF091478C}"/>
              </a:ext>
            </a:extLst>
          </p:cNvPr>
          <p:cNvSpPr>
            <a:spLocks noGrp="1"/>
          </p:cNvSpPr>
          <p:nvPr>
            <p:ph type="sldNum" sz="quarter" idx="12"/>
          </p:nvPr>
        </p:nvSpPr>
        <p:spPr/>
        <p:txBody>
          <a:bodyPr/>
          <a:lstStyle>
            <a:lvl1pPr>
              <a:defRPr/>
            </a:lvl1pPr>
          </a:lstStyle>
          <a:p>
            <a:fld id="{A06E86D0-F7DE-476B-AE8F-DE08CB8F9598}" type="slidenum">
              <a:rPr lang="en-US" altLang="en-US"/>
              <a:pPr/>
              <a:t>‹#›</a:t>
            </a:fld>
            <a:endParaRPr lang="en-US" altLang="en-US"/>
          </a:p>
        </p:txBody>
      </p:sp>
    </p:spTree>
    <p:extLst>
      <p:ext uri="{BB962C8B-B14F-4D97-AF65-F5344CB8AC3E}">
        <p14:creationId xmlns:p14="http://schemas.microsoft.com/office/powerpoint/2010/main" val="1308371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9E417-7E59-4309-8179-DA98FF34057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7944F1B-9955-4464-848E-02D85E4DE932}"/>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230DD5-7DDB-4DC4-8C5A-82E37B49415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B89982-AC4A-4F43-88EA-C324F6709B5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EF72FD3-1B35-41CF-972D-026CCDC1C248}"/>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F66C17C-0D02-420A-80AE-D139220F6CF8}"/>
              </a:ext>
            </a:extLst>
          </p:cNvPr>
          <p:cNvSpPr>
            <a:spLocks noGrp="1"/>
          </p:cNvSpPr>
          <p:nvPr>
            <p:ph type="sldNum" sz="quarter" idx="12"/>
          </p:nvPr>
        </p:nvSpPr>
        <p:spPr/>
        <p:txBody>
          <a:bodyPr/>
          <a:lstStyle>
            <a:lvl1pPr>
              <a:defRPr/>
            </a:lvl1pPr>
          </a:lstStyle>
          <a:p>
            <a:fld id="{08284C54-39DA-4262-86A9-B7C7398FAC1A}" type="slidenum">
              <a:rPr lang="en-US" altLang="en-US"/>
              <a:pPr/>
              <a:t>‹#›</a:t>
            </a:fld>
            <a:endParaRPr lang="en-US" altLang="en-US"/>
          </a:p>
        </p:txBody>
      </p:sp>
    </p:spTree>
    <p:extLst>
      <p:ext uri="{BB962C8B-B14F-4D97-AF65-F5344CB8AC3E}">
        <p14:creationId xmlns:p14="http://schemas.microsoft.com/office/powerpoint/2010/main" val="1743435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1FA6D-5D97-4EB2-9B39-714415A8C6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961E81-31D0-4629-80B0-B42D98991BF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5EC7EA-58C2-442A-8914-DB806E12004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337DAB-8EC9-4EFB-A6B9-0EC0088528D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4AE6248-4DB1-4E38-B121-801F8B2A4D7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8B15C0D-B813-42EB-9F1A-7EE3702EEA2C}"/>
              </a:ext>
            </a:extLst>
          </p:cNvPr>
          <p:cNvSpPr>
            <a:spLocks noGrp="1"/>
          </p:cNvSpPr>
          <p:nvPr>
            <p:ph type="sldNum" sz="quarter" idx="12"/>
          </p:nvPr>
        </p:nvSpPr>
        <p:spPr/>
        <p:txBody>
          <a:bodyPr/>
          <a:lstStyle>
            <a:lvl1pPr>
              <a:defRPr/>
            </a:lvl1pPr>
          </a:lstStyle>
          <a:p>
            <a:fld id="{458526F0-F1D2-4799-A6F9-B968B066F861}" type="slidenum">
              <a:rPr lang="en-US" altLang="en-US"/>
              <a:pPr/>
              <a:t>‹#›</a:t>
            </a:fld>
            <a:endParaRPr lang="en-US" altLang="en-US"/>
          </a:p>
        </p:txBody>
      </p:sp>
    </p:spTree>
    <p:extLst>
      <p:ext uri="{BB962C8B-B14F-4D97-AF65-F5344CB8AC3E}">
        <p14:creationId xmlns:p14="http://schemas.microsoft.com/office/powerpoint/2010/main" val="495109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BD4B11B-F51F-45D6-A03C-F4523A9E8B54}"/>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6BCBB8B-FAFF-4841-815B-8528499211D0}"/>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62044DF8-D53B-49B6-8EF9-B6364A5F9C17}"/>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E1D3AC61-9D36-48A9-8899-B1CFE086834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DFBF49EC-D87F-4279-B034-9E08ABD8BEE2}"/>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8B8E8C3-D8DF-4D41-AAA0-75A2BE2DA29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en-US" altLang="en-US"/>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4207286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912BC18D-12AB-4733-9DD9-B4F0FD097C35}"/>
              </a:ext>
            </a:extLst>
          </p:cNvPr>
          <p:cNvSpPr/>
          <p:nvPr/>
        </p:nvSpPr>
        <p:spPr>
          <a:xfrm>
            <a:off x="1697574" y="1066800"/>
            <a:ext cx="5749636" cy="1295400"/>
          </a:xfrm>
          <a:prstGeom prst="roundRect">
            <a:avLst/>
          </a:prstGeom>
          <a:solidFill>
            <a:schemeClr val="tx1"/>
          </a:solidFill>
          <a:ln w="6350">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FFCC"/>
                </a:solidFill>
              </a:rPr>
              <a:t>God Resists The Proud</a:t>
            </a:r>
          </a:p>
        </p:txBody>
      </p:sp>
    </p:spTree>
    <p:extLst>
      <p:ext uri="{BB962C8B-B14F-4D97-AF65-F5344CB8AC3E}">
        <p14:creationId xmlns:p14="http://schemas.microsoft.com/office/powerpoint/2010/main" val="100132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199D42AB-D816-4DF6-9BD8-2D7953265C48}"/>
              </a:ext>
            </a:extLst>
          </p:cNvPr>
          <p:cNvSpPr>
            <a:spLocks noGrp="1" noChangeArrowheads="1"/>
          </p:cNvSpPr>
          <p:nvPr>
            <p:ph type="title"/>
          </p:nvPr>
        </p:nvSpPr>
        <p:spPr>
          <a:xfrm>
            <a:off x="457200" y="76200"/>
            <a:ext cx="8229600" cy="685800"/>
          </a:xfrm>
        </p:spPr>
        <p:txBody>
          <a:bodyPr/>
          <a:lstStyle/>
          <a:p>
            <a:r>
              <a:rPr lang="en-US" altLang="en-US" sz="2800" dirty="0">
                <a:solidFill>
                  <a:srgbClr val="CCFFCC"/>
                </a:solidFill>
                <a:latin typeface="+mn-lt"/>
                <a:ea typeface="Verdana" panose="020B0604030504040204" pitchFamily="34" charset="0"/>
              </a:rPr>
              <a:t>1. </a:t>
            </a:r>
            <a:r>
              <a:rPr lang="en-US" altLang="en-US" sz="3500" dirty="0">
                <a:solidFill>
                  <a:srgbClr val="FFFF99"/>
                </a:solidFill>
                <a:latin typeface="+mn-lt"/>
                <a:ea typeface="Verdana" panose="020B0604030504040204" pitchFamily="34" charset="0"/>
              </a:rPr>
              <a:t>Spiritual,</a:t>
            </a:r>
            <a:r>
              <a:rPr lang="en-US" altLang="en-US" sz="3500" dirty="0">
                <a:solidFill>
                  <a:schemeClr val="bg1"/>
                </a:solidFill>
                <a:latin typeface="+mn-lt"/>
                <a:ea typeface="Verdana" panose="020B0604030504040204" pitchFamily="34" charset="0"/>
              </a:rPr>
              <a:t> Is.65:5</a:t>
            </a:r>
            <a:endParaRPr lang="en-US" altLang="en-US" sz="3600" dirty="0">
              <a:solidFill>
                <a:srgbClr val="FFFF00"/>
              </a:solidFill>
              <a:latin typeface="+mn-lt"/>
            </a:endParaRPr>
          </a:p>
        </p:txBody>
      </p:sp>
      <p:sp>
        <p:nvSpPr>
          <p:cNvPr id="43011" name="Rectangle 3">
            <a:extLst>
              <a:ext uri="{FF2B5EF4-FFF2-40B4-BE49-F238E27FC236}">
                <a16:creationId xmlns:a16="http://schemas.microsoft.com/office/drawing/2014/main" id="{90BBBECE-B4FA-48AC-8CB8-782C18331372}"/>
              </a:ext>
            </a:extLst>
          </p:cNvPr>
          <p:cNvSpPr>
            <a:spLocks noGrp="1" noChangeArrowheads="1"/>
          </p:cNvSpPr>
          <p:nvPr>
            <p:ph type="body" idx="1"/>
          </p:nvPr>
        </p:nvSpPr>
        <p:spPr>
          <a:xfrm>
            <a:off x="381000" y="762000"/>
            <a:ext cx="8382000" cy="5410200"/>
          </a:xfrm>
        </p:spPr>
        <p:txBody>
          <a:bodyPr/>
          <a:lstStyle/>
          <a:p>
            <a:pPr defTabSz="457200">
              <a:spcBef>
                <a:spcPts val="600"/>
              </a:spcBef>
              <a:spcAft>
                <a:spcPts val="600"/>
              </a:spcAft>
              <a:buFont typeface="Arial" panose="020B0604020202020204" pitchFamily="34" charset="0"/>
              <a:buChar char="•"/>
            </a:pPr>
            <a:r>
              <a:rPr lang="en-US" altLang="en-US" sz="3100" dirty="0">
                <a:solidFill>
                  <a:schemeClr val="bg1"/>
                </a:solidFill>
              </a:rPr>
              <a:t>Gentiles found God…</a:t>
            </a:r>
          </a:p>
          <a:p>
            <a:pPr defTabSz="457200">
              <a:spcAft>
                <a:spcPts val="600"/>
              </a:spcAft>
              <a:buFont typeface="Arial" panose="020B0604020202020204" pitchFamily="34" charset="0"/>
              <a:buChar char="•"/>
            </a:pPr>
            <a:r>
              <a:rPr lang="en-US" altLang="en-US" sz="3100" dirty="0">
                <a:solidFill>
                  <a:schemeClr val="bg1"/>
                </a:solidFill>
              </a:rPr>
              <a:t>Jews were left behind</a:t>
            </a:r>
          </a:p>
          <a:p>
            <a:pPr lvl="1" defTabSz="457200">
              <a:spcAft>
                <a:spcPts val="600"/>
              </a:spcAft>
              <a:buFont typeface="Arial" panose="020B0604020202020204" pitchFamily="34" charset="0"/>
              <a:buChar char="•"/>
            </a:pPr>
            <a:r>
              <a:rPr lang="en-US" altLang="en-US" sz="3100" dirty="0">
                <a:solidFill>
                  <a:schemeClr val="bg1"/>
                </a:solidFill>
              </a:rPr>
              <a:t>2: problem is not God</a:t>
            </a:r>
          </a:p>
          <a:p>
            <a:pPr lvl="1" defTabSz="457200">
              <a:spcAft>
                <a:spcPts val="600"/>
              </a:spcAft>
              <a:buFont typeface="Arial" panose="020B0604020202020204" pitchFamily="34" charset="0"/>
              <a:buChar char="•"/>
            </a:pPr>
            <a:r>
              <a:rPr lang="en-US" altLang="en-US" sz="3100" dirty="0">
                <a:solidFill>
                  <a:schemeClr val="bg1"/>
                </a:solidFill>
              </a:rPr>
              <a:t>3-4: openly rebellious</a:t>
            </a:r>
          </a:p>
          <a:p>
            <a:pPr lvl="1" defTabSz="457200">
              <a:spcAft>
                <a:spcPts val="600"/>
              </a:spcAft>
              <a:buFont typeface="Arial" panose="020B0604020202020204" pitchFamily="34" charset="0"/>
              <a:buChar char="•"/>
            </a:pPr>
            <a:r>
              <a:rPr lang="en-US" altLang="en-US" sz="3100" dirty="0">
                <a:solidFill>
                  <a:schemeClr val="bg1"/>
                </a:solidFill>
              </a:rPr>
              <a:t>5a: I am holier than you</a:t>
            </a:r>
          </a:p>
          <a:p>
            <a:pPr lvl="1" defTabSz="457200">
              <a:spcAft>
                <a:spcPts val="600"/>
              </a:spcAft>
              <a:buFont typeface="Arial" panose="020B0604020202020204" pitchFamily="34" charset="0"/>
              <a:buChar char="•"/>
            </a:pPr>
            <a:r>
              <a:rPr lang="en-US" altLang="en-US" sz="3100" dirty="0">
                <a:solidFill>
                  <a:schemeClr val="bg1"/>
                </a:solidFill>
              </a:rPr>
              <a:t>5b: God: smoke in My nostrils.  Jn.18:28</a:t>
            </a:r>
          </a:p>
          <a:p>
            <a:pPr marL="457200" lvl="1" indent="0" defTabSz="457200">
              <a:spcAft>
                <a:spcPts val="600"/>
              </a:spcAft>
              <a:buNone/>
            </a:pPr>
            <a:endParaRPr lang="en-US" altLang="en-US" sz="3100" dirty="0">
              <a:solidFill>
                <a:schemeClr val="bg1"/>
              </a:solidFill>
            </a:endParaRPr>
          </a:p>
          <a:p>
            <a:pPr lvl="1" defTabSz="457200">
              <a:buFont typeface="Arial" panose="020B0604020202020204" pitchFamily="34" charset="0"/>
              <a:buChar char="•"/>
            </a:pPr>
            <a:endParaRPr lang="en-US" altLang="en-US" sz="3100" dirty="0">
              <a:solidFill>
                <a:schemeClr val="bg1"/>
              </a:solidFill>
            </a:endParaRPr>
          </a:p>
        </p:txBody>
      </p:sp>
      <p:sp>
        <p:nvSpPr>
          <p:cNvPr id="2" name="Rectangle 1">
            <a:extLst>
              <a:ext uri="{FF2B5EF4-FFF2-40B4-BE49-F238E27FC236}">
                <a16:creationId xmlns:a16="http://schemas.microsoft.com/office/drawing/2014/main" id="{49CD050D-217F-5F0B-88F4-86E9C531F615}"/>
              </a:ext>
            </a:extLst>
          </p:cNvPr>
          <p:cNvSpPr/>
          <p:nvPr/>
        </p:nvSpPr>
        <p:spPr>
          <a:xfrm>
            <a:off x="1537740" y="4720622"/>
            <a:ext cx="6068520" cy="1070578"/>
          </a:xfrm>
          <a:prstGeom prst="rect">
            <a:avLst/>
          </a:prstGeom>
          <a:solidFill>
            <a:schemeClr val="tx1"/>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CCFFCC"/>
                </a:solidFill>
              </a:rPr>
              <a:t>No sin is more abominable</a:t>
            </a:r>
            <a:br>
              <a:rPr lang="en-US" sz="3200" dirty="0">
                <a:solidFill>
                  <a:srgbClr val="CCFFCC"/>
                </a:solidFill>
              </a:rPr>
            </a:br>
            <a:r>
              <a:rPr lang="en-US" sz="3200" dirty="0">
                <a:solidFill>
                  <a:srgbClr val="CCFFCC"/>
                </a:solidFill>
              </a:rPr>
              <a:t>to God than religious pride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30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30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199D42AB-D816-4DF6-9BD8-2D7953265C48}"/>
              </a:ext>
            </a:extLst>
          </p:cNvPr>
          <p:cNvSpPr>
            <a:spLocks noGrp="1" noChangeArrowheads="1"/>
          </p:cNvSpPr>
          <p:nvPr>
            <p:ph type="title"/>
          </p:nvPr>
        </p:nvSpPr>
        <p:spPr>
          <a:xfrm>
            <a:off x="457200" y="66773"/>
            <a:ext cx="8229600" cy="695227"/>
          </a:xfrm>
        </p:spPr>
        <p:txBody>
          <a:bodyPr/>
          <a:lstStyle/>
          <a:p>
            <a:r>
              <a:rPr lang="en-US" altLang="en-US" sz="2800" dirty="0">
                <a:solidFill>
                  <a:srgbClr val="CCFFCC"/>
                </a:solidFill>
                <a:latin typeface="+mn-lt"/>
                <a:ea typeface="Verdana" panose="020B0604030504040204" pitchFamily="34" charset="0"/>
              </a:rPr>
              <a:t>1. </a:t>
            </a:r>
            <a:r>
              <a:rPr lang="en-US" altLang="en-US" sz="3500" dirty="0">
                <a:solidFill>
                  <a:srgbClr val="FFFF99"/>
                </a:solidFill>
                <a:latin typeface="+mn-lt"/>
                <a:ea typeface="Verdana" panose="020B0604030504040204" pitchFamily="34" charset="0"/>
              </a:rPr>
              <a:t>Spiritual</a:t>
            </a:r>
            <a:endParaRPr lang="en-US" altLang="en-US" sz="3600" dirty="0">
              <a:solidFill>
                <a:srgbClr val="FFFF00"/>
              </a:solidFill>
              <a:latin typeface="+mn-lt"/>
            </a:endParaRPr>
          </a:p>
        </p:txBody>
      </p:sp>
      <p:sp>
        <p:nvSpPr>
          <p:cNvPr id="43011" name="Rectangle 3">
            <a:extLst>
              <a:ext uri="{FF2B5EF4-FFF2-40B4-BE49-F238E27FC236}">
                <a16:creationId xmlns:a16="http://schemas.microsoft.com/office/drawing/2014/main" id="{90BBBECE-B4FA-48AC-8CB8-782C18331372}"/>
              </a:ext>
            </a:extLst>
          </p:cNvPr>
          <p:cNvSpPr>
            <a:spLocks noGrp="1" noChangeArrowheads="1"/>
          </p:cNvSpPr>
          <p:nvPr>
            <p:ph type="body" idx="1"/>
          </p:nvPr>
        </p:nvSpPr>
        <p:spPr>
          <a:xfrm>
            <a:off x="381000" y="762000"/>
            <a:ext cx="8382000" cy="5410200"/>
          </a:xfrm>
        </p:spPr>
        <p:txBody>
          <a:bodyPr/>
          <a:lstStyle/>
          <a:p>
            <a:pPr defTabSz="457200">
              <a:spcAft>
                <a:spcPts val="600"/>
              </a:spcAft>
              <a:buFont typeface="Arial" panose="020B0604020202020204" pitchFamily="34" charset="0"/>
              <a:buChar char="•"/>
            </a:pPr>
            <a:r>
              <a:rPr lang="en-US" altLang="en-US" sz="3100" dirty="0">
                <a:solidFill>
                  <a:schemeClr val="bg1"/>
                </a:solidFill>
              </a:rPr>
              <a:t>Pharisees seemed especially at risk</a:t>
            </a:r>
          </a:p>
          <a:p>
            <a:pPr lvl="1" defTabSz="457200">
              <a:spcAft>
                <a:spcPts val="600"/>
              </a:spcAft>
              <a:buFont typeface="Arial" panose="020B0604020202020204" pitchFamily="34" charset="0"/>
              <a:buChar char="•"/>
            </a:pPr>
            <a:r>
              <a:rPr lang="en-US" altLang="en-US" sz="3100" dirty="0">
                <a:solidFill>
                  <a:schemeClr val="bg1"/>
                </a:solidFill>
              </a:rPr>
              <a:t>Mt.6:1-5, </a:t>
            </a:r>
            <a:r>
              <a:rPr lang="en-US" altLang="en-US" sz="3100" dirty="0">
                <a:solidFill>
                  <a:srgbClr val="FFFF99"/>
                </a:solidFill>
              </a:rPr>
              <a:t>command:</a:t>
            </a:r>
            <a:r>
              <a:rPr lang="en-US" altLang="en-US" sz="3100" dirty="0">
                <a:solidFill>
                  <a:schemeClr val="bg1"/>
                </a:solidFill>
              </a:rPr>
              <a:t> hide when tempted to show</a:t>
            </a:r>
          </a:p>
          <a:p>
            <a:pPr lvl="1" defTabSz="457200">
              <a:spcAft>
                <a:spcPts val="600"/>
              </a:spcAft>
              <a:buFont typeface="Arial" panose="020B0604020202020204" pitchFamily="34" charset="0"/>
              <a:buChar char="•"/>
            </a:pPr>
            <a:r>
              <a:rPr lang="en-US" altLang="en-US" sz="3100" dirty="0">
                <a:solidFill>
                  <a:schemeClr val="bg1"/>
                </a:solidFill>
              </a:rPr>
              <a:t>Mt.6:16, </a:t>
            </a:r>
            <a:r>
              <a:rPr lang="en-US" altLang="en-US" sz="3100" dirty="0">
                <a:solidFill>
                  <a:srgbClr val="FFFF99"/>
                </a:solidFill>
              </a:rPr>
              <a:t>command:</a:t>
            </a:r>
            <a:r>
              <a:rPr lang="en-US" altLang="en-US" sz="3100" dirty="0">
                <a:solidFill>
                  <a:schemeClr val="bg1"/>
                </a:solidFill>
              </a:rPr>
              <a:t> show when tempted to hide</a:t>
            </a:r>
          </a:p>
          <a:p>
            <a:pPr lvl="1" defTabSz="457200">
              <a:spcAft>
                <a:spcPts val="600"/>
              </a:spcAft>
              <a:buFont typeface="Arial" panose="020B0604020202020204" pitchFamily="34" charset="0"/>
              <a:buChar char="•"/>
            </a:pPr>
            <a:r>
              <a:rPr lang="en-US" altLang="en-US" sz="3100" dirty="0">
                <a:solidFill>
                  <a:schemeClr val="bg1"/>
                </a:solidFill>
              </a:rPr>
              <a:t>Lk.7, Pharisee and ‘sinful’ woman</a:t>
            </a:r>
          </a:p>
        </p:txBody>
      </p:sp>
    </p:spTree>
    <p:extLst>
      <p:ext uri="{BB962C8B-B14F-4D97-AF65-F5344CB8AC3E}">
        <p14:creationId xmlns:p14="http://schemas.microsoft.com/office/powerpoint/2010/main" val="2463584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199D42AB-D816-4DF6-9BD8-2D7953265C48}"/>
              </a:ext>
            </a:extLst>
          </p:cNvPr>
          <p:cNvSpPr>
            <a:spLocks noGrp="1" noChangeArrowheads="1"/>
          </p:cNvSpPr>
          <p:nvPr>
            <p:ph type="title"/>
          </p:nvPr>
        </p:nvSpPr>
        <p:spPr>
          <a:xfrm>
            <a:off x="457200" y="76200"/>
            <a:ext cx="8229600" cy="685800"/>
          </a:xfrm>
        </p:spPr>
        <p:txBody>
          <a:bodyPr/>
          <a:lstStyle/>
          <a:p>
            <a:r>
              <a:rPr lang="en-US" altLang="en-US" sz="2800" dirty="0">
                <a:solidFill>
                  <a:srgbClr val="CCFFCC"/>
                </a:solidFill>
                <a:latin typeface="+mn-lt"/>
                <a:ea typeface="Verdana" panose="020B0604030504040204" pitchFamily="34" charset="0"/>
              </a:rPr>
              <a:t>1. </a:t>
            </a:r>
            <a:r>
              <a:rPr lang="en-US" altLang="en-US" sz="3500" dirty="0">
                <a:solidFill>
                  <a:srgbClr val="FFFF99"/>
                </a:solidFill>
                <a:latin typeface="+mn-lt"/>
                <a:ea typeface="Verdana" panose="020B0604030504040204" pitchFamily="34" charset="0"/>
              </a:rPr>
              <a:t>Spiritual</a:t>
            </a:r>
            <a:endParaRPr lang="en-US" altLang="en-US" sz="3600" dirty="0">
              <a:solidFill>
                <a:srgbClr val="FFFF00"/>
              </a:solidFill>
              <a:latin typeface="+mn-lt"/>
            </a:endParaRPr>
          </a:p>
        </p:txBody>
      </p:sp>
      <p:sp>
        <p:nvSpPr>
          <p:cNvPr id="43011" name="Rectangle 3">
            <a:extLst>
              <a:ext uri="{FF2B5EF4-FFF2-40B4-BE49-F238E27FC236}">
                <a16:creationId xmlns:a16="http://schemas.microsoft.com/office/drawing/2014/main" id="{90BBBECE-B4FA-48AC-8CB8-782C18331372}"/>
              </a:ext>
            </a:extLst>
          </p:cNvPr>
          <p:cNvSpPr>
            <a:spLocks noGrp="1" noChangeArrowheads="1"/>
          </p:cNvSpPr>
          <p:nvPr>
            <p:ph type="body" idx="1"/>
          </p:nvPr>
        </p:nvSpPr>
        <p:spPr>
          <a:xfrm>
            <a:off x="381000" y="762000"/>
            <a:ext cx="8382000" cy="5257800"/>
          </a:xfrm>
        </p:spPr>
        <p:txBody>
          <a:bodyPr/>
          <a:lstStyle/>
          <a:p>
            <a:pPr defTabSz="457200">
              <a:spcAft>
                <a:spcPts val="0"/>
              </a:spcAft>
              <a:buFont typeface="Arial" panose="020B0604020202020204" pitchFamily="34" charset="0"/>
              <a:buChar char="•"/>
            </a:pPr>
            <a:r>
              <a:rPr lang="en-US" altLang="en-US" sz="3100" dirty="0">
                <a:solidFill>
                  <a:schemeClr val="bg1"/>
                </a:solidFill>
              </a:rPr>
              <a:t>We are not immune</a:t>
            </a:r>
          </a:p>
          <a:p>
            <a:pPr lvl="1" defTabSz="457200">
              <a:spcAft>
                <a:spcPts val="600"/>
              </a:spcAft>
              <a:buFont typeface="Arial" panose="020B0604020202020204" pitchFamily="34" charset="0"/>
              <a:buChar char="•"/>
            </a:pPr>
            <a:r>
              <a:rPr lang="en-US" altLang="en-US" sz="3100" dirty="0">
                <a:solidFill>
                  <a:schemeClr val="bg1"/>
                </a:solidFill>
              </a:rPr>
              <a:t>1 Co.12:15-20, inferior…</a:t>
            </a:r>
          </a:p>
          <a:p>
            <a:pPr lvl="1" defTabSz="457200">
              <a:spcAft>
                <a:spcPts val="600"/>
              </a:spcAft>
              <a:buFont typeface="Arial" panose="020B0604020202020204" pitchFamily="34" charset="0"/>
              <a:buChar char="•"/>
            </a:pPr>
            <a:r>
              <a:rPr lang="en-US" altLang="en-US" sz="3100" dirty="0">
                <a:solidFill>
                  <a:schemeClr val="bg1"/>
                </a:solidFill>
              </a:rPr>
              <a:t>1 Co.12:21-31, superior</a:t>
            </a:r>
          </a:p>
          <a:p>
            <a:pPr lvl="1" defTabSz="457200">
              <a:spcAft>
                <a:spcPts val="600"/>
              </a:spcAft>
              <a:buFont typeface="Arial" panose="020B0604020202020204" pitchFamily="34" charset="0"/>
              <a:buChar char="•"/>
            </a:pPr>
            <a:r>
              <a:rPr lang="en-US" altLang="en-US" sz="3100" dirty="0">
                <a:solidFill>
                  <a:schemeClr val="bg1"/>
                </a:solidFill>
              </a:rPr>
              <a:t>Ph.2:3</a:t>
            </a:r>
          </a:p>
          <a:p>
            <a:pPr lvl="1" defTabSz="457200">
              <a:buFont typeface="Arial" panose="020B0604020202020204" pitchFamily="34" charset="0"/>
              <a:buChar char="•"/>
            </a:pPr>
            <a:endParaRPr lang="en-US" altLang="en-US" sz="3100" dirty="0">
              <a:solidFill>
                <a:schemeClr val="bg1"/>
              </a:solidFill>
            </a:endParaRPr>
          </a:p>
        </p:txBody>
      </p:sp>
      <p:sp>
        <p:nvSpPr>
          <p:cNvPr id="2" name="Rectangle 1">
            <a:extLst>
              <a:ext uri="{FF2B5EF4-FFF2-40B4-BE49-F238E27FC236}">
                <a16:creationId xmlns:a16="http://schemas.microsoft.com/office/drawing/2014/main" id="{5BB8954F-0474-9839-DDD8-D4C51465214B}"/>
              </a:ext>
            </a:extLst>
          </p:cNvPr>
          <p:cNvSpPr/>
          <p:nvPr/>
        </p:nvSpPr>
        <p:spPr>
          <a:xfrm>
            <a:off x="580535" y="3352800"/>
            <a:ext cx="8001000" cy="12954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rgbClr val="FFFFCC"/>
                </a:solidFill>
              </a:rPr>
              <a:t>“If I had only one sermon to preach it would be a sermon against pride” </a:t>
            </a:r>
            <a:r>
              <a:rPr lang="en-US" sz="2800" dirty="0">
                <a:solidFill>
                  <a:schemeClr val="bg1"/>
                </a:solidFill>
              </a:rPr>
              <a:t>– Chesterton </a:t>
            </a:r>
            <a:endParaRPr lang="en-US" dirty="0">
              <a:solidFill>
                <a:schemeClr val="bg1"/>
              </a:solidFill>
            </a:endParaRPr>
          </a:p>
        </p:txBody>
      </p:sp>
    </p:spTree>
    <p:extLst>
      <p:ext uri="{BB962C8B-B14F-4D97-AF65-F5344CB8AC3E}">
        <p14:creationId xmlns:p14="http://schemas.microsoft.com/office/powerpoint/2010/main" val="2264272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199D42AB-D816-4DF6-9BD8-2D7953265C48}"/>
              </a:ext>
            </a:extLst>
          </p:cNvPr>
          <p:cNvSpPr>
            <a:spLocks noGrp="1" noChangeArrowheads="1"/>
          </p:cNvSpPr>
          <p:nvPr>
            <p:ph type="title"/>
          </p:nvPr>
        </p:nvSpPr>
        <p:spPr>
          <a:xfrm>
            <a:off x="457200" y="76200"/>
            <a:ext cx="8229600" cy="685800"/>
          </a:xfrm>
        </p:spPr>
        <p:txBody>
          <a:bodyPr/>
          <a:lstStyle/>
          <a:p>
            <a:r>
              <a:rPr lang="en-US" altLang="en-US" sz="2800" dirty="0">
                <a:solidFill>
                  <a:srgbClr val="CCFFCC"/>
                </a:solidFill>
                <a:latin typeface="+mn-lt"/>
                <a:ea typeface="Verdana" panose="020B0604030504040204" pitchFamily="34" charset="0"/>
              </a:rPr>
              <a:t>2. </a:t>
            </a:r>
            <a:r>
              <a:rPr lang="en-US" altLang="en-US" sz="3500" dirty="0">
                <a:solidFill>
                  <a:srgbClr val="FFFF99"/>
                </a:solidFill>
                <a:latin typeface="+mn-lt"/>
                <a:ea typeface="Verdana" panose="020B0604030504040204" pitchFamily="34" charset="0"/>
              </a:rPr>
              <a:t>Social</a:t>
            </a:r>
            <a:endParaRPr lang="en-US" altLang="en-US" sz="3600" dirty="0">
              <a:solidFill>
                <a:srgbClr val="FFFF00"/>
              </a:solidFill>
              <a:latin typeface="+mn-lt"/>
            </a:endParaRPr>
          </a:p>
        </p:txBody>
      </p:sp>
      <p:sp>
        <p:nvSpPr>
          <p:cNvPr id="43011" name="Rectangle 3">
            <a:extLst>
              <a:ext uri="{FF2B5EF4-FFF2-40B4-BE49-F238E27FC236}">
                <a16:creationId xmlns:a16="http://schemas.microsoft.com/office/drawing/2014/main" id="{90BBBECE-B4FA-48AC-8CB8-782C18331372}"/>
              </a:ext>
            </a:extLst>
          </p:cNvPr>
          <p:cNvSpPr>
            <a:spLocks noGrp="1" noChangeArrowheads="1"/>
          </p:cNvSpPr>
          <p:nvPr>
            <p:ph type="body" idx="1"/>
          </p:nvPr>
        </p:nvSpPr>
        <p:spPr>
          <a:xfrm>
            <a:off x="381000" y="762000"/>
            <a:ext cx="8382000" cy="5257800"/>
          </a:xfrm>
        </p:spPr>
        <p:txBody>
          <a:bodyPr/>
          <a:lstStyle/>
          <a:p>
            <a:pPr defTabSz="457200">
              <a:spcAft>
                <a:spcPts val="600"/>
              </a:spcAft>
              <a:buFont typeface="Arial" panose="020B0604020202020204" pitchFamily="34" charset="0"/>
              <a:buChar char="•"/>
            </a:pPr>
            <a:r>
              <a:rPr lang="en-US" altLang="en-US" sz="3100" dirty="0">
                <a:solidFill>
                  <a:schemeClr val="bg1"/>
                </a:solidFill>
              </a:rPr>
              <a:t>1 Chr.21, David</a:t>
            </a:r>
          </a:p>
          <a:p>
            <a:pPr defTabSz="457200">
              <a:spcAft>
                <a:spcPts val="600"/>
              </a:spcAft>
              <a:buFont typeface="Arial" panose="020B0604020202020204" pitchFamily="34" charset="0"/>
              <a:buChar char="•"/>
            </a:pPr>
            <a:r>
              <a:rPr lang="en-US" altLang="en-US" sz="3100" dirty="0">
                <a:solidFill>
                  <a:schemeClr val="bg1"/>
                </a:solidFill>
              </a:rPr>
              <a:t>2 Chr.32:24-31, Hezekiah</a:t>
            </a:r>
          </a:p>
          <a:p>
            <a:pPr defTabSz="457200">
              <a:spcAft>
                <a:spcPts val="600"/>
              </a:spcAft>
              <a:buFont typeface="Arial" panose="020B0604020202020204" pitchFamily="34" charset="0"/>
              <a:buChar char="•"/>
            </a:pPr>
            <a:r>
              <a:rPr lang="en-US" altLang="en-US" sz="3100" dirty="0">
                <a:solidFill>
                  <a:schemeClr val="bg1"/>
                </a:solidFill>
              </a:rPr>
              <a:t>Est.3:1-6 . . . Haman</a:t>
            </a:r>
          </a:p>
        </p:txBody>
      </p:sp>
      <p:sp>
        <p:nvSpPr>
          <p:cNvPr id="2" name="Rectangle 1">
            <a:extLst>
              <a:ext uri="{FF2B5EF4-FFF2-40B4-BE49-F238E27FC236}">
                <a16:creationId xmlns:a16="http://schemas.microsoft.com/office/drawing/2014/main" id="{5BB8954F-0474-9839-DDD8-D4C51465214B}"/>
              </a:ext>
            </a:extLst>
          </p:cNvPr>
          <p:cNvSpPr/>
          <p:nvPr/>
        </p:nvSpPr>
        <p:spPr>
          <a:xfrm>
            <a:off x="571500" y="2743200"/>
            <a:ext cx="8001000" cy="38100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err="1">
                <a:solidFill>
                  <a:schemeClr val="bg1"/>
                </a:solidFill>
              </a:rPr>
              <a:t>Artabanus</a:t>
            </a:r>
            <a:r>
              <a:rPr lang="en-US" sz="3000" dirty="0">
                <a:solidFill>
                  <a:schemeClr val="bg1"/>
                </a:solidFill>
              </a:rPr>
              <a:t>’ warning to Xerxes:  </a:t>
            </a:r>
            <a:r>
              <a:rPr lang="en-US" sz="3000" dirty="0">
                <a:solidFill>
                  <a:srgbClr val="FFFFCC"/>
                </a:solidFill>
              </a:rPr>
              <a:t>“Do you see how God strikes with thunder animals that overtop others, and does not allow them to vaunt themselves, but the small do not irritate Him?   And see how He hurls his bolts always against the mightiest buildings and the loftiest trees?   For God is wont to cut short whatever is too highly exalted.”   </a:t>
            </a:r>
            <a:endParaRPr lang="en-US" sz="3000" dirty="0"/>
          </a:p>
        </p:txBody>
      </p:sp>
    </p:spTree>
    <p:extLst>
      <p:ext uri="{BB962C8B-B14F-4D97-AF65-F5344CB8AC3E}">
        <p14:creationId xmlns:p14="http://schemas.microsoft.com/office/powerpoint/2010/main" val="2069596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199D42AB-D816-4DF6-9BD8-2D7953265C48}"/>
              </a:ext>
            </a:extLst>
          </p:cNvPr>
          <p:cNvSpPr>
            <a:spLocks noGrp="1" noChangeArrowheads="1"/>
          </p:cNvSpPr>
          <p:nvPr>
            <p:ph type="title"/>
          </p:nvPr>
        </p:nvSpPr>
        <p:spPr>
          <a:xfrm>
            <a:off x="457200" y="76200"/>
            <a:ext cx="8229600" cy="685800"/>
          </a:xfrm>
        </p:spPr>
        <p:txBody>
          <a:bodyPr/>
          <a:lstStyle/>
          <a:p>
            <a:r>
              <a:rPr lang="en-US" altLang="en-US" sz="2800" dirty="0">
                <a:solidFill>
                  <a:srgbClr val="CCFFCC"/>
                </a:solidFill>
                <a:latin typeface="+mn-lt"/>
                <a:ea typeface="Verdana" panose="020B0604030504040204" pitchFamily="34" charset="0"/>
              </a:rPr>
              <a:t>3. </a:t>
            </a:r>
            <a:r>
              <a:rPr lang="en-US" altLang="en-US" sz="3500" dirty="0">
                <a:solidFill>
                  <a:srgbClr val="FFFF99"/>
                </a:solidFill>
                <a:latin typeface="+mn-lt"/>
                <a:ea typeface="Verdana" panose="020B0604030504040204" pitchFamily="34" charset="0"/>
              </a:rPr>
              <a:t>Intellectual</a:t>
            </a:r>
            <a:endParaRPr lang="en-US" altLang="en-US" sz="3600" dirty="0">
              <a:solidFill>
                <a:srgbClr val="FFFF00"/>
              </a:solidFill>
              <a:latin typeface="+mn-lt"/>
            </a:endParaRPr>
          </a:p>
        </p:txBody>
      </p:sp>
      <p:sp>
        <p:nvSpPr>
          <p:cNvPr id="43011" name="Rectangle 3">
            <a:extLst>
              <a:ext uri="{FF2B5EF4-FFF2-40B4-BE49-F238E27FC236}">
                <a16:creationId xmlns:a16="http://schemas.microsoft.com/office/drawing/2014/main" id="{90BBBECE-B4FA-48AC-8CB8-782C18331372}"/>
              </a:ext>
            </a:extLst>
          </p:cNvPr>
          <p:cNvSpPr>
            <a:spLocks noGrp="1" noChangeArrowheads="1"/>
          </p:cNvSpPr>
          <p:nvPr>
            <p:ph type="body" idx="1"/>
          </p:nvPr>
        </p:nvSpPr>
        <p:spPr>
          <a:xfrm>
            <a:off x="381000" y="762000"/>
            <a:ext cx="8382000" cy="5257800"/>
          </a:xfrm>
        </p:spPr>
        <p:txBody>
          <a:bodyPr/>
          <a:lstStyle/>
          <a:p>
            <a:pPr defTabSz="457200">
              <a:spcAft>
                <a:spcPts val="0"/>
              </a:spcAft>
              <a:buFont typeface="Arial" panose="020B0604020202020204" pitchFamily="34" charset="0"/>
              <a:buChar char="•"/>
            </a:pPr>
            <a:r>
              <a:rPr lang="en-US" altLang="en-US" sz="3100" dirty="0">
                <a:solidFill>
                  <a:schemeClr val="bg1"/>
                </a:solidFill>
              </a:rPr>
              <a:t>Ac.17:17-21, Athens</a:t>
            </a:r>
          </a:p>
          <a:p>
            <a:pPr lvl="1" defTabSz="457200">
              <a:spcAft>
                <a:spcPts val="0"/>
              </a:spcAft>
              <a:buFont typeface="Arial" panose="020B0604020202020204" pitchFamily="34" charset="0"/>
              <a:buChar char="•"/>
            </a:pPr>
            <a:r>
              <a:rPr lang="en-US" altLang="en-US" sz="3100" dirty="0">
                <a:solidFill>
                  <a:schemeClr val="bg1"/>
                </a:solidFill>
              </a:rPr>
              <a:t>What prevented a repeat of Acts 2?  Soil</a:t>
            </a:r>
          </a:p>
          <a:p>
            <a:pPr defTabSz="457200">
              <a:spcAft>
                <a:spcPts val="0"/>
              </a:spcAft>
              <a:buFont typeface="Arial" panose="020B0604020202020204" pitchFamily="34" charset="0"/>
              <a:buChar char="•"/>
            </a:pPr>
            <a:r>
              <a:rPr lang="en-US" altLang="en-US" sz="3100" dirty="0">
                <a:solidFill>
                  <a:schemeClr val="bg1"/>
                </a:solidFill>
              </a:rPr>
              <a:t>1 Co.1:21, </a:t>
            </a:r>
            <a:r>
              <a:rPr lang="en-US" altLang="en-US" sz="3100" dirty="0">
                <a:solidFill>
                  <a:srgbClr val="CCFFFF"/>
                </a:solidFill>
              </a:rPr>
              <a:t>in the wisdom of God, the world through wisdom did not know God, it pleased God through the foolishness of the message preached to save those who believe. </a:t>
            </a:r>
          </a:p>
          <a:p>
            <a:pPr marL="0" indent="0" defTabSz="457200">
              <a:spcAft>
                <a:spcPts val="0"/>
              </a:spcAft>
              <a:buNone/>
            </a:pPr>
            <a:endParaRPr lang="en-US" altLang="en-US" sz="3100" dirty="0">
              <a:solidFill>
                <a:schemeClr val="bg1"/>
              </a:solidFill>
            </a:endParaRPr>
          </a:p>
          <a:p>
            <a:pPr lvl="1" defTabSz="457200">
              <a:buFont typeface="Arial" panose="020B0604020202020204" pitchFamily="34" charset="0"/>
              <a:buChar char="•"/>
            </a:pPr>
            <a:endParaRPr lang="en-US" altLang="en-US" sz="3100" dirty="0">
              <a:solidFill>
                <a:schemeClr val="bg1"/>
              </a:solidFill>
            </a:endParaRPr>
          </a:p>
        </p:txBody>
      </p:sp>
    </p:spTree>
    <p:extLst>
      <p:ext uri="{BB962C8B-B14F-4D97-AF65-F5344CB8AC3E}">
        <p14:creationId xmlns:p14="http://schemas.microsoft.com/office/powerpoint/2010/main" val="2317212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199D42AB-D816-4DF6-9BD8-2D7953265C48}"/>
              </a:ext>
            </a:extLst>
          </p:cNvPr>
          <p:cNvSpPr>
            <a:spLocks noGrp="1" noChangeArrowheads="1"/>
          </p:cNvSpPr>
          <p:nvPr>
            <p:ph type="title"/>
          </p:nvPr>
        </p:nvSpPr>
        <p:spPr>
          <a:xfrm>
            <a:off x="457200" y="76200"/>
            <a:ext cx="8229600" cy="685800"/>
          </a:xfrm>
        </p:spPr>
        <p:txBody>
          <a:bodyPr/>
          <a:lstStyle/>
          <a:p>
            <a:r>
              <a:rPr lang="en-US" altLang="en-US" sz="2800" dirty="0">
                <a:solidFill>
                  <a:srgbClr val="CCFFCC"/>
                </a:solidFill>
                <a:latin typeface="+mn-lt"/>
                <a:ea typeface="Verdana" panose="020B0604030504040204" pitchFamily="34" charset="0"/>
              </a:rPr>
              <a:t>4. </a:t>
            </a:r>
            <a:r>
              <a:rPr lang="en-US" altLang="en-US" sz="3500" dirty="0">
                <a:solidFill>
                  <a:srgbClr val="FFFF99"/>
                </a:solidFill>
                <a:latin typeface="+mn-lt"/>
                <a:ea typeface="Verdana" panose="020B0604030504040204" pitchFamily="34" charset="0"/>
              </a:rPr>
              <a:t>Material, </a:t>
            </a:r>
            <a:r>
              <a:rPr lang="en-US" altLang="en-US" sz="3500" dirty="0">
                <a:solidFill>
                  <a:schemeClr val="bg1"/>
                </a:solidFill>
                <a:latin typeface="+mn-lt"/>
                <a:ea typeface="Verdana" panose="020B0604030504040204" pitchFamily="34" charset="0"/>
              </a:rPr>
              <a:t>Ja.2</a:t>
            </a:r>
            <a:endParaRPr lang="en-US" altLang="en-US" sz="3600" dirty="0">
              <a:solidFill>
                <a:schemeClr val="bg1"/>
              </a:solidFill>
              <a:latin typeface="+mn-lt"/>
            </a:endParaRPr>
          </a:p>
        </p:txBody>
      </p:sp>
      <p:sp>
        <p:nvSpPr>
          <p:cNvPr id="43011" name="Rectangle 3">
            <a:extLst>
              <a:ext uri="{FF2B5EF4-FFF2-40B4-BE49-F238E27FC236}">
                <a16:creationId xmlns:a16="http://schemas.microsoft.com/office/drawing/2014/main" id="{90BBBECE-B4FA-48AC-8CB8-782C18331372}"/>
              </a:ext>
            </a:extLst>
          </p:cNvPr>
          <p:cNvSpPr>
            <a:spLocks noGrp="1" noChangeArrowheads="1"/>
          </p:cNvSpPr>
          <p:nvPr>
            <p:ph type="body" idx="1"/>
          </p:nvPr>
        </p:nvSpPr>
        <p:spPr>
          <a:xfrm>
            <a:off x="381000" y="762000"/>
            <a:ext cx="8382000" cy="5257800"/>
          </a:xfrm>
        </p:spPr>
        <p:txBody>
          <a:bodyPr/>
          <a:lstStyle/>
          <a:p>
            <a:pPr marL="0" indent="0" defTabSz="457200">
              <a:spcAft>
                <a:spcPts val="0"/>
              </a:spcAft>
              <a:buNone/>
            </a:pPr>
            <a:r>
              <a:rPr lang="en-US" altLang="en-US" sz="3100" dirty="0">
                <a:solidFill>
                  <a:schemeClr val="bg1"/>
                </a:solidFill>
              </a:rPr>
              <a:t>1: </a:t>
            </a:r>
            <a:r>
              <a:rPr lang="en-US" altLang="en-US" dirty="0">
                <a:solidFill>
                  <a:srgbClr val="CCFFCC"/>
                </a:solidFill>
              </a:rPr>
              <a:t>incompatible: </a:t>
            </a:r>
            <a:r>
              <a:rPr lang="en-US" altLang="en-US" dirty="0">
                <a:solidFill>
                  <a:schemeClr val="bg1"/>
                </a:solidFill>
              </a:rPr>
              <a:t>faith and partiality clash</a:t>
            </a:r>
            <a:endParaRPr lang="en-US" altLang="en-US" sz="3100" dirty="0">
              <a:solidFill>
                <a:schemeClr val="bg1"/>
              </a:solidFill>
            </a:endParaRPr>
          </a:p>
          <a:p>
            <a:pPr lvl="1" defTabSz="457200">
              <a:spcAft>
                <a:spcPts val="0"/>
              </a:spcAft>
              <a:buFont typeface="Arial" panose="020B0604020202020204" pitchFamily="34" charset="0"/>
              <a:buChar char="•"/>
            </a:pPr>
            <a:r>
              <a:rPr lang="en-US" altLang="en-US" sz="3100" dirty="0">
                <a:solidFill>
                  <a:schemeClr val="bg1"/>
                </a:solidFill>
              </a:rPr>
              <a:t>Lit., lift up the face…accept at face value alone – looks, social status, race, etc.</a:t>
            </a:r>
          </a:p>
          <a:p>
            <a:pPr lvl="1" defTabSz="457200">
              <a:spcAft>
                <a:spcPts val="600"/>
              </a:spcAft>
              <a:buFont typeface="Arial" panose="020B0604020202020204" pitchFamily="34" charset="0"/>
              <a:buChar char="•"/>
            </a:pPr>
            <a:r>
              <a:rPr lang="en-US" altLang="en-US" sz="3100" dirty="0">
                <a:solidFill>
                  <a:schemeClr val="bg1"/>
                </a:solidFill>
              </a:rPr>
              <a:t>Jesus came to break down such barriers</a:t>
            </a:r>
          </a:p>
          <a:p>
            <a:pPr lvl="2" defTabSz="457200">
              <a:spcAft>
                <a:spcPts val="600"/>
              </a:spcAft>
              <a:buFont typeface="Arial" panose="020B0604020202020204" pitchFamily="34" charset="0"/>
              <a:buChar char="•"/>
            </a:pPr>
            <a:r>
              <a:rPr lang="en-US" altLang="en-US" sz="3100" dirty="0">
                <a:solidFill>
                  <a:schemeClr val="bg1"/>
                </a:solidFill>
              </a:rPr>
              <a:t>We are all on same level</a:t>
            </a:r>
          </a:p>
          <a:p>
            <a:pPr lvl="2" defTabSz="457200">
              <a:spcAft>
                <a:spcPts val="600"/>
              </a:spcAft>
              <a:buFont typeface="Arial" panose="020B0604020202020204" pitchFamily="34" charset="0"/>
              <a:buChar char="•"/>
            </a:pPr>
            <a:r>
              <a:rPr lang="en-US" altLang="en-US" sz="3100" dirty="0">
                <a:solidFill>
                  <a:schemeClr val="bg1"/>
                </a:solidFill>
              </a:rPr>
              <a:t>Justice: blindfolded lady, holds scales – impartial</a:t>
            </a:r>
          </a:p>
          <a:p>
            <a:pPr lvl="2" defTabSz="457200">
              <a:spcAft>
                <a:spcPts val="600"/>
              </a:spcAft>
              <a:buFont typeface="Arial" panose="020B0604020202020204" pitchFamily="34" charset="0"/>
              <a:buChar char="•"/>
            </a:pPr>
            <a:r>
              <a:rPr lang="en-US" altLang="en-US" sz="3100" dirty="0">
                <a:solidFill>
                  <a:schemeClr val="bg1"/>
                </a:solidFill>
              </a:rPr>
              <a:t>Prisoners </a:t>
            </a:r>
          </a:p>
          <a:p>
            <a:pPr lvl="1" defTabSz="457200">
              <a:buFont typeface="Arial" panose="020B0604020202020204" pitchFamily="34" charset="0"/>
              <a:buChar char="•"/>
            </a:pPr>
            <a:endParaRPr lang="en-US" altLang="en-US" sz="3100" dirty="0">
              <a:solidFill>
                <a:schemeClr val="bg1"/>
              </a:solidFill>
            </a:endParaRPr>
          </a:p>
        </p:txBody>
      </p:sp>
    </p:spTree>
    <p:extLst>
      <p:ext uri="{BB962C8B-B14F-4D97-AF65-F5344CB8AC3E}">
        <p14:creationId xmlns:p14="http://schemas.microsoft.com/office/powerpoint/2010/main" val="899250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30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30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199D42AB-D816-4DF6-9BD8-2D7953265C48}"/>
              </a:ext>
            </a:extLst>
          </p:cNvPr>
          <p:cNvSpPr>
            <a:spLocks noGrp="1" noChangeArrowheads="1"/>
          </p:cNvSpPr>
          <p:nvPr>
            <p:ph type="title"/>
          </p:nvPr>
        </p:nvSpPr>
        <p:spPr>
          <a:xfrm>
            <a:off x="457200" y="76200"/>
            <a:ext cx="8229600" cy="685800"/>
          </a:xfrm>
        </p:spPr>
        <p:txBody>
          <a:bodyPr/>
          <a:lstStyle/>
          <a:p>
            <a:r>
              <a:rPr lang="en-US" altLang="en-US" sz="2800" dirty="0">
                <a:solidFill>
                  <a:srgbClr val="CCFFCC"/>
                </a:solidFill>
                <a:latin typeface="+mn-lt"/>
                <a:ea typeface="Verdana" panose="020B0604030504040204" pitchFamily="34" charset="0"/>
              </a:rPr>
              <a:t>4. </a:t>
            </a:r>
            <a:r>
              <a:rPr lang="en-US" altLang="en-US" sz="3500" dirty="0">
                <a:solidFill>
                  <a:srgbClr val="FFFF99"/>
                </a:solidFill>
                <a:latin typeface="+mn-lt"/>
                <a:ea typeface="Verdana" panose="020B0604030504040204" pitchFamily="34" charset="0"/>
              </a:rPr>
              <a:t>Material, </a:t>
            </a:r>
            <a:r>
              <a:rPr lang="en-US" altLang="en-US" sz="3500" dirty="0">
                <a:solidFill>
                  <a:schemeClr val="bg1"/>
                </a:solidFill>
                <a:latin typeface="+mn-lt"/>
                <a:ea typeface="Verdana" panose="020B0604030504040204" pitchFamily="34" charset="0"/>
              </a:rPr>
              <a:t>Ja.2</a:t>
            </a:r>
            <a:endParaRPr lang="en-US" altLang="en-US" sz="3600" dirty="0">
              <a:solidFill>
                <a:schemeClr val="bg1"/>
              </a:solidFill>
              <a:latin typeface="+mn-lt"/>
            </a:endParaRPr>
          </a:p>
        </p:txBody>
      </p:sp>
      <p:sp>
        <p:nvSpPr>
          <p:cNvPr id="43011" name="Rectangle 3">
            <a:extLst>
              <a:ext uri="{FF2B5EF4-FFF2-40B4-BE49-F238E27FC236}">
                <a16:creationId xmlns:a16="http://schemas.microsoft.com/office/drawing/2014/main" id="{90BBBECE-B4FA-48AC-8CB8-782C18331372}"/>
              </a:ext>
            </a:extLst>
          </p:cNvPr>
          <p:cNvSpPr>
            <a:spLocks noGrp="1" noChangeArrowheads="1"/>
          </p:cNvSpPr>
          <p:nvPr>
            <p:ph type="body" idx="1"/>
          </p:nvPr>
        </p:nvSpPr>
        <p:spPr>
          <a:xfrm>
            <a:off x="381000" y="762000"/>
            <a:ext cx="8382000" cy="5257800"/>
          </a:xfrm>
        </p:spPr>
        <p:txBody>
          <a:bodyPr/>
          <a:lstStyle/>
          <a:p>
            <a:pPr marL="0" indent="0" defTabSz="457200">
              <a:spcAft>
                <a:spcPts val="300"/>
              </a:spcAft>
              <a:buNone/>
            </a:pPr>
            <a:r>
              <a:rPr lang="en-US" altLang="en-US" sz="3100" dirty="0">
                <a:solidFill>
                  <a:schemeClr val="bg1"/>
                </a:solidFill>
              </a:rPr>
              <a:t>2-4:</a:t>
            </a:r>
            <a:r>
              <a:rPr lang="en-US" altLang="en-US" dirty="0">
                <a:solidFill>
                  <a:schemeClr val="bg1"/>
                </a:solidFill>
              </a:rPr>
              <a:t> </a:t>
            </a:r>
            <a:r>
              <a:rPr lang="en-US" altLang="en-US" dirty="0">
                <a:solidFill>
                  <a:srgbClr val="CCFFCC"/>
                </a:solidFill>
              </a:rPr>
              <a:t>illustrated</a:t>
            </a:r>
          </a:p>
          <a:p>
            <a:pPr lvl="1" defTabSz="457200">
              <a:spcBef>
                <a:spcPts val="0"/>
              </a:spcBef>
              <a:spcAft>
                <a:spcPts val="0"/>
              </a:spcAft>
              <a:buFont typeface="Arial" panose="020B0604020202020204" pitchFamily="34" charset="0"/>
              <a:buChar char="•"/>
            </a:pPr>
            <a:r>
              <a:rPr lang="en-US" altLang="en-US" sz="3100" dirty="0">
                <a:solidFill>
                  <a:schemeClr val="bg1"/>
                </a:solidFill>
              </a:rPr>
              <a:t>2a, rich man.  “Clothes make the man”</a:t>
            </a:r>
          </a:p>
          <a:p>
            <a:pPr lvl="1" defTabSz="457200">
              <a:spcAft>
                <a:spcPts val="0"/>
              </a:spcAft>
              <a:buFont typeface="Arial" panose="020B0604020202020204" pitchFamily="34" charset="0"/>
              <a:buChar char="•"/>
            </a:pPr>
            <a:r>
              <a:rPr lang="en-US" altLang="en-US" sz="3100" dirty="0">
                <a:solidFill>
                  <a:schemeClr val="bg1"/>
                </a:solidFill>
              </a:rPr>
              <a:t>2b, poor man.  “If you must sit, sit on the floor”  </a:t>
            </a:r>
          </a:p>
          <a:p>
            <a:pPr lvl="1" defTabSz="457200">
              <a:spcAft>
                <a:spcPts val="0"/>
              </a:spcAft>
              <a:buFont typeface="Arial" panose="020B0604020202020204" pitchFamily="34" charset="0"/>
              <a:buChar char="•"/>
            </a:pPr>
            <a:r>
              <a:rPr lang="en-US" altLang="en-US" sz="3100" dirty="0">
                <a:solidFill>
                  <a:schemeClr val="bg1"/>
                </a:solidFill>
              </a:rPr>
              <a:t>3, judgment based on externals – is one soul worth more than another?  </a:t>
            </a:r>
          </a:p>
          <a:p>
            <a:pPr lvl="2" defTabSz="457200">
              <a:spcAft>
                <a:spcPts val="0"/>
              </a:spcAft>
              <a:buFont typeface="Arial" panose="020B0604020202020204" pitchFamily="34" charset="0"/>
              <a:buChar char="•"/>
            </a:pPr>
            <a:r>
              <a:rPr lang="en-US" altLang="en-US" sz="3100" dirty="0">
                <a:solidFill>
                  <a:schemeClr val="bg1"/>
                </a:solidFill>
              </a:rPr>
              <a:t>“Christians” </a:t>
            </a:r>
            <a:r>
              <a:rPr lang="en-US" altLang="en-US" sz="2800" dirty="0">
                <a:solidFill>
                  <a:schemeClr val="bg1"/>
                </a:solidFill>
              </a:rPr>
              <a:t>(?)</a:t>
            </a:r>
            <a:r>
              <a:rPr lang="en-US" altLang="en-US" sz="3100" dirty="0">
                <a:solidFill>
                  <a:schemeClr val="bg1"/>
                </a:solidFill>
              </a:rPr>
              <a:t> condemn the poor man by externals</a:t>
            </a:r>
            <a:endParaRPr lang="en-US" altLang="en-US" sz="2700" dirty="0">
              <a:solidFill>
                <a:schemeClr val="bg1"/>
              </a:solidFill>
            </a:endParaRPr>
          </a:p>
          <a:p>
            <a:pPr lvl="1" defTabSz="457200">
              <a:spcAft>
                <a:spcPts val="0"/>
              </a:spcAft>
              <a:buFont typeface="Arial" panose="020B0604020202020204" pitchFamily="34" charset="0"/>
              <a:buChar char="•"/>
            </a:pPr>
            <a:r>
              <a:rPr lang="en-US" altLang="en-US" sz="3100" dirty="0">
                <a:solidFill>
                  <a:schemeClr val="bg1"/>
                </a:solidFill>
              </a:rPr>
              <a:t>4, self-made judges use worldly standards</a:t>
            </a:r>
          </a:p>
          <a:p>
            <a:pPr lvl="2" defTabSz="457200">
              <a:spcAft>
                <a:spcPts val="0"/>
              </a:spcAft>
              <a:buFont typeface="Arial" panose="020B0604020202020204" pitchFamily="34" charset="0"/>
              <a:buChar char="•"/>
            </a:pPr>
            <a:r>
              <a:rPr lang="en-US" altLang="en-US" sz="3100" dirty="0">
                <a:solidFill>
                  <a:schemeClr val="bg1"/>
                </a:solidFill>
              </a:rPr>
              <a:t>Jesus was poor</a:t>
            </a:r>
          </a:p>
          <a:p>
            <a:pPr lvl="1" defTabSz="457200">
              <a:buFont typeface="Arial" panose="020B0604020202020204" pitchFamily="34" charset="0"/>
              <a:buChar char="•"/>
            </a:pPr>
            <a:endParaRPr lang="en-US" altLang="en-US" sz="3100" dirty="0">
              <a:solidFill>
                <a:schemeClr val="bg1"/>
              </a:solidFill>
            </a:endParaRPr>
          </a:p>
        </p:txBody>
      </p:sp>
    </p:spTree>
    <p:extLst>
      <p:ext uri="{BB962C8B-B14F-4D97-AF65-F5344CB8AC3E}">
        <p14:creationId xmlns:p14="http://schemas.microsoft.com/office/powerpoint/2010/main" val="367825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0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30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30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199D42AB-D816-4DF6-9BD8-2D7953265C48}"/>
              </a:ext>
            </a:extLst>
          </p:cNvPr>
          <p:cNvSpPr>
            <a:spLocks noGrp="1" noChangeArrowheads="1"/>
          </p:cNvSpPr>
          <p:nvPr>
            <p:ph type="title"/>
          </p:nvPr>
        </p:nvSpPr>
        <p:spPr>
          <a:xfrm>
            <a:off x="457200" y="76200"/>
            <a:ext cx="8229600" cy="685800"/>
          </a:xfrm>
        </p:spPr>
        <p:txBody>
          <a:bodyPr/>
          <a:lstStyle/>
          <a:p>
            <a:r>
              <a:rPr lang="en-US" altLang="en-US" sz="2800" dirty="0">
                <a:solidFill>
                  <a:srgbClr val="CCFFCC"/>
                </a:solidFill>
                <a:latin typeface="+mn-lt"/>
                <a:ea typeface="Verdana" panose="020B0604030504040204" pitchFamily="34" charset="0"/>
              </a:rPr>
              <a:t>4. </a:t>
            </a:r>
            <a:r>
              <a:rPr lang="en-US" altLang="en-US" sz="3500" dirty="0">
                <a:solidFill>
                  <a:srgbClr val="FFFF99"/>
                </a:solidFill>
                <a:latin typeface="+mn-lt"/>
                <a:ea typeface="Verdana" panose="020B0604030504040204" pitchFamily="34" charset="0"/>
              </a:rPr>
              <a:t>Material, </a:t>
            </a:r>
            <a:r>
              <a:rPr lang="en-US" altLang="en-US" sz="3500" dirty="0">
                <a:solidFill>
                  <a:schemeClr val="bg1"/>
                </a:solidFill>
                <a:latin typeface="+mn-lt"/>
                <a:ea typeface="Verdana" panose="020B0604030504040204" pitchFamily="34" charset="0"/>
              </a:rPr>
              <a:t>Ja.2</a:t>
            </a:r>
            <a:endParaRPr lang="en-US" altLang="en-US" sz="3600" dirty="0">
              <a:solidFill>
                <a:schemeClr val="bg1"/>
              </a:solidFill>
              <a:latin typeface="+mn-lt"/>
            </a:endParaRPr>
          </a:p>
        </p:txBody>
      </p:sp>
      <p:sp>
        <p:nvSpPr>
          <p:cNvPr id="43011" name="Rectangle 3">
            <a:extLst>
              <a:ext uri="{FF2B5EF4-FFF2-40B4-BE49-F238E27FC236}">
                <a16:creationId xmlns:a16="http://schemas.microsoft.com/office/drawing/2014/main" id="{90BBBECE-B4FA-48AC-8CB8-782C18331372}"/>
              </a:ext>
            </a:extLst>
          </p:cNvPr>
          <p:cNvSpPr>
            <a:spLocks noGrp="1" noChangeArrowheads="1"/>
          </p:cNvSpPr>
          <p:nvPr>
            <p:ph type="body" idx="1"/>
          </p:nvPr>
        </p:nvSpPr>
        <p:spPr>
          <a:xfrm>
            <a:off x="381000" y="762000"/>
            <a:ext cx="8382000" cy="5562600"/>
          </a:xfrm>
        </p:spPr>
        <p:txBody>
          <a:bodyPr/>
          <a:lstStyle/>
          <a:p>
            <a:pPr marL="0" indent="0" defTabSz="457200">
              <a:spcAft>
                <a:spcPts val="400"/>
              </a:spcAft>
              <a:buNone/>
            </a:pPr>
            <a:r>
              <a:rPr lang="en-US" altLang="en-US" sz="3100" dirty="0">
                <a:solidFill>
                  <a:schemeClr val="bg1"/>
                </a:solidFill>
              </a:rPr>
              <a:t>5: </a:t>
            </a:r>
            <a:r>
              <a:rPr lang="en-US" altLang="en-US" dirty="0">
                <a:solidFill>
                  <a:srgbClr val="CCFFCC"/>
                </a:solidFill>
              </a:rPr>
              <a:t>illogical.  </a:t>
            </a:r>
            <a:r>
              <a:rPr lang="en-US" altLang="en-US" sz="3100" dirty="0">
                <a:solidFill>
                  <a:schemeClr val="bg1"/>
                </a:solidFill>
              </a:rPr>
              <a:t>Lk.6:20.   Jn.7:24.</a:t>
            </a:r>
          </a:p>
          <a:p>
            <a:pPr marL="0" indent="0" defTabSz="457200">
              <a:spcAft>
                <a:spcPts val="400"/>
              </a:spcAft>
              <a:buNone/>
            </a:pPr>
            <a:r>
              <a:rPr lang="en-US" altLang="en-US" sz="3100" dirty="0">
                <a:solidFill>
                  <a:schemeClr val="bg1"/>
                </a:solidFill>
              </a:rPr>
              <a:t>6-7:</a:t>
            </a:r>
            <a:r>
              <a:rPr lang="en-US" altLang="en-US" dirty="0">
                <a:solidFill>
                  <a:schemeClr val="bg1"/>
                </a:solidFill>
              </a:rPr>
              <a:t> </a:t>
            </a:r>
            <a:r>
              <a:rPr lang="en-US" altLang="en-US" dirty="0">
                <a:solidFill>
                  <a:srgbClr val="CCFFCC"/>
                </a:solidFill>
              </a:rPr>
              <a:t>inconsistent </a:t>
            </a:r>
            <a:r>
              <a:rPr lang="en-US" altLang="en-US" dirty="0">
                <a:solidFill>
                  <a:schemeClr val="bg1"/>
                </a:solidFill>
              </a:rPr>
              <a:t>– they exalted ones who brought them pain and blaspheme their Lord </a:t>
            </a:r>
            <a:endParaRPr lang="en-US" altLang="en-US" dirty="0">
              <a:solidFill>
                <a:srgbClr val="CCFFCC"/>
              </a:solidFill>
            </a:endParaRPr>
          </a:p>
          <a:p>
            <a:pPr marL="0" indent="0" defTabSz="457200">
              <a:spcAft>
                <a:spcPts val="0"/>
              </a:spcAft>
              <a:buNone/>
            </a:pPr>
            <a:r>
              <a:rPr lang="en-US" altLang="en-US" sz="3100" dirty="0">
                <a:solidFill>
                  <a:schemeClr val="bg1"/>
                </a:solidFill>
              </a:rPr>
              <a:t>8: </a:t>
            </a:r>
            <a:r>
              <a:rPr lang="en-US" altLang="en-US" sz="3100" dirty="0">
                <a:solidFill>
                  <a:srgbClr val="CCFFCC"/>
                </a:solidFill>
              </a:rPr>
              <a:t>important</a:t>
            </a:r>
          </a:p>
          <a:p>
            <a:pPr marL="687388" lvl="1" indent="-292100" defTabSz="457200">
              <a:spcBef>
                <a:spcPts val="600"/>
              </a:spcBef>
              <a:spcAft>
                <a:spcPts val="0"/>
              </a:spcAft>
              <a:buFont typeface="Arial" panose="020B0604020202020204" pitchFamily="34" charset="0"/>
              <a:buChar char="•"/>
            </a:pPr>
            <a:r>
              <a:rPr lang="en-US" altLang="en-US" sz="3100" dirty="0">
                <a:solidFill>
                  <a:srgbClr val="CCFFCC"/>
                </a:solidFill>
              </a:rPr>
              <a:t>Royal law </a:t>
            </a:r>
            <a:r>
              <a:rPr lang="en-US" altLang="en-US" sz="3100" dirty="0">
                <a:solidFill>
                  <a:schemeClr val="bg1"/>
                </a:solidFill>
              </a:rPr>
              <a:t>(v.5) – king of all laws</a:t>
            </a:r>
          </a:p>
          <a:p>
            <a:pPr marL="687388" lvl="1" indent="-292100" defTabSz="457200">
              <a:spcBef>
                <a:spcPts val="600"/>
              </a:spcBef>
              <a:spcAft>
                <a:spcPts val="0"/>
              </a:spcAft>
              <a:buFont typeface="Arial" panose="020B0604020202020204" pitchFamily="34" charset="0"/>
              <a:buChar char="•"/>
            </a:pPr>
            <a:r>
              <a:rPr lang="en-US" altLang="en-US" sz="3100" dirty="0">
                <a:solidFill>
                  <a:schemeClr val="bg1"/>
                </a:solidFill>
              </a:rPr>
              <a:t>Mt.22:39, you shall love your neighbor as yourself </a:t>
            </a:r>
            <a:r>
              <a:rPr lang="en-US" altLang="en-US" dirty="0">
                <a:solidFill>
                  <a:schemeClr val="bg1"/>
                </a:solidFill>
              </a:rPr>
              <a:t>(Lv.19:18)</a:t>
            </a:r>
          </a:p>
          <a:p>
            <a:pPr marL="687388" lvl="1" indent="-292100" defTabSz="457200">
              <a:spcBef>
                <a:spcPts val="600"/>
              </a:spcBef>
              <a:spcAft>
                <a:spcPts val="0"/>
              </a:spcAft>
              <a:buFont typeface="Arial" panose="020B0604020202020204" pitchFamily="34" charset="0"/>
              <a:buChar char="•"/>
            </a:pPr>
            <a:r>
              <a:rPr lang="en-US" altLang="en-US" sz="3100" dirty="0" err="1">
                <a:solidFill>
                  <a:schemeClr val="bg1"/>
                </a:solidFill>
              </a:rPr>
              <a:t>Neigh</a:t>
            </a:r>
            <a:r>
              <a:rPr lang="en-US" altLang="en-US" sz="3100" dirty="0" err="1">
                <a:solidFill>
                  <a:schemeClr val="bg1"/>
                </a:solidFill>
                <a:latin typeface="Arial" panose="020B0604020202020204" pitchFamily="34" charset="0"/>
                <a:cs typeface="Arial" panose="020B0604020202020204" pitchFamily="34" charset="0"/>
              </a:rPr>
              <a:t>ꞏbor</a:t>
            </a:r>
            <a:r>
              <a:rPr lang="en-US" altLang="en-US" sz="3100" dirty="0">
                <a:solidFill>
                  <a:schemeClr val="bg1"/>
                </a:solidFill>
                <a:latin typeface="Arial" panose="020B0604020202020204" pitchFamily="34" charset="0"/>
                <a:cs typeface="Arial" panose="020B0604020202020204" pitchFamily="34" charset="0"/>
              </a:rPr>
              <a:t> – whoever is near you</a:t>
            </a:r>
          </a:p>
          <a:p>
            <a:pPr defTabSz="457200">
              <a:spcBef>
                <a:spcPts val="600"/>
              </a:spcBef>
              <a:spcAft>
                <a:spcPts val="0"/>
              </a:spcAft>
              <a:buFont typeface="Arial" panose="020B0604020202020204" pitchFamily="34" charset="0"/>
              <a:buChar char="•"/>
            </a:pPr>
            <a:r>
              <a:rPr lang="en-US" altLang="en-US" sz="3000" dirty="0">
                <a:solidFill>
                  <a:schemeClr val="bg1"/>
                </a:solidFill>
                <a:latin typeface="Arial" panose="020B0604020202020204" pitchFamily="34" charset="0"/>
                <a:cs typeface="Arial" panose="020B0604020202020204" pitchFamily="34" charset="0"/>
              </a:rPr>
              <a:t>Mt.7:12 </a:t>
            </a:r>
            <a:r>
              <a:rPr lang="en-US" altLang="en-US" sz="3000" dirty="0">
                <a:solidFill>
                  <a:schemeClr val="bg1"/>
                </a:solidFill>
                <a:latin typeface="Calibri" panose="020F0502020204030204" pitchFamily="34" charset="0"/>
                <a:cs typeface="Calibri" panose="020F0502020204030204" pitchFamily="34" charset="0"/>
              </a:rPr>
              <a:t>whatever you want men to do to you, do also to them, for this is the Law and the Prophets</a:t>
            </a:r>
          </a:p>
          <a:p>
            <a:pPr lvl="1" defTabSz="457200">
              <a:spcAft>
                <a:spcPts val="0"/>
              </a:spcAft>
              <a:buFont typeface="Arial" panose="020B0604020202020204" pitchFamily="34" charset="0"/>
              <a:buChar char="•"/>
            </a:pPr>
            <a:endParaRPr lang="en-US" altLang="en-US" sz="3100" dirty="0">
              <a:solidFill>
                <a:schemeClr val="bg1"/>
              </a:solidFill>
              <a:latin typeface="Arial" panose="020B0604020202020204" pitchFamily="34" charset="0"/>
              <a:cs typeface="Arial" panose="020B0604020202020204" pitchFamily="34" charset="0"/>
            </a:endParaRPr>
          </a:p>
          <a:p>
            <a:pPr marL="457200" lvl="1" indent="0" defTabSz="457200">
              <a:buNone/>
            </a:pPr>
            <a:endParaRPr lang="en-US" altLang="en-US" sz="3100" dirty="0">
              <a:solidFill>
                <a:schemeClr val="bg1"/>
              </a:solidFill>
            </a:endParaRPr>
          </a:p>
        </p:txBody>
      </p:sp>
    </p:spTree>
    <p:extLst>
      <p:ext uri="{BB962C8B-B14F-4D97-AF65-F5344CB8AC3E}">
        <p14:creationId xmlns:p14="http://schemas.microsoft.com/office/powerpoint/2010/main" val="2674707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0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30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30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199D42AB-D816-4DF6-9BD8-2D7953265C48}"/>
              </a:ext>
            </a:extLst>
          </p:cNvPr>
          <p:cNvSpPr>
            <a:spLocks noGrp="1" noChangeArrowheads="1"/>
          </p:cNvSpPr>
          <p:nvPr>
            <p:ph type="title"/>
          </p:nvPr>
        </p:nvSpPr>
        <p:spPr>
          <a:xfrm>
            <a:off x="457200" y="76200"/>
            <a:ext cx="8229600" cy="685800"/>
          </a:xfrm>
        </p:spPr>
        <p:txBody>
          <a:bodyPr/>
          <a:lstStyle/>
          <a:p>
            <a:r>
              <a:rPr lang="en-US" altLang="en-US" sz="2800" dirty="0">
                <a:solidFill>
                  <a:srgbClr val="CCFFCC"/>
                </a:solidFill>
                <a:latin typeface="+mn-lt"/>
                <a:ea typeface="Verdana" panose="020B0604030504040204" pitchFamily="34" charset="0"/>
              </a:rPr>
              <a:t>4. </a:t>
            </a:r>
            <a:r>
              <a:rPr lang="en-US" altLang="en-US" sz="3500" dirty="0">
                <a:solidFill>
                  <a:srgbClr val="FFFF99"/>
                </a:solidFill>
                <a:latin typeface="+mn-lt"/>
                <a:ea typeface="Verdana" panose="020B0604030504040204" pitchFamily="34" charset="0"/>
              </a:rPr>
              <a:t>Material, </a:t>
            </a:r>
            <a:r>
              <a:rPr lang="en-US" altLang="en-US" sz="3500" dirty="0">
                <a:solidFill>
                  <a:schemeClr val="bg1"/>
                </a:solidFill>
                <a:latin typeface="+mn-lt"/>
                <a:ea typeface="Verdana" panose="020B0604030504040204" pitchFamily="34" charset="0"/>
              </a:rPr>
              <a:t>Ja.2</a:t>
            </a:r>
            <a:endParaRPr lang="en-US" altLang="en-US" sz="3600" dirty="0">
              <a:solidFill>
                <a:schemeClr val="bg1"/>
              </a:solidFill>
              <a:latin typeface="+mn-lt"/>
            </a:endParaRPr>
          </a:p>
        </p:txBody>
      </p:sp>
      <p:sp>
        <p:nvSpPr>
          <p:cNvPr id="43011" name="Rectangle 3">
            <a:extLst>
              <a:ext uri="{FF2B5EF4-FFF2-40B4-BE49-F238E27FC236}">
                <a16:creationId xmlns:a16="http://schemas.microsoft.com/office/drawing/2014/main" id="{90BBBECE-B4FA-48AC-8CB8-782C18331372}"/>
              </a:ext>
            </a:extLst>
          </p:cNvPr>
          <p:cNvSpPr>
            <a:spLocks noGrp="1" noChangeArrowheads="1"/>
          </p:cNvSpPr>
          <p:nvPr>
            <p:ph type="body" idx="1"/>
          </p:nvPr>
        </p:nvSpPr>
        <p:spPr>
          <a:xfrm>
            <a:off x="381000" y="762000"/>
            <a:ext cx="8382000" cy="5638800"/>
          </a:xfrm>
        </p:spPr>
        <p:txBody>
          <a:bodyPr/>
          <a:lstStyle/>
          <a:p>
            <a:pPr marL="0" indent="0" defTabSz="457200">
              <a:spcAft>
                <a:spcPts val="0"/>
              </a:spcAft>
              <a:buNone/>
            </a:pPr>
            <a:r>
              <a:rPr lang="en-US" altLang="en-US" sz="3100" dirty="0">
                <a:solidFill>
                  <a:schemeClr val="bg1"/>
                </a:solidFill>
              </a:rPr>
              <a:t>9-11: </a:t>
            </a:r>
            <a:r>
              <a:rPr lang="en-US" altLang="en-US" dirty="0">
                <a:solidFill>
                  <a:srgbClr val="CCFFCC"/>
                </a:solidFill>
              </a:rPr>
              <a:t>iniquity</a:t>
            </a:r>
            <a:endParaRPr lang="en-US" altLang="en-US" sz="3100" dirty="0">
              <a:solidFill>
                <a:schemeClr val="bg1"/>
              </a:solidFill>
            </a:endParaRPr>
          </a:p>
          <a:p>
            <a:pPr lvl="1" defTabSz="457200">
              <a:spcAft>
                <a:spcPts val="0"/>
              </a:spcAft>
              <a:buFont typeface="Arial" panose="020B0604020202020204" pitchFamily="34" charset="0"/>
              <a:buChar char="•"/>
            </a:pPr>
            <a:r>
              <a:rPr lang="en-US" altLang="en-US" sz="3100" dirty="0">
                <a:solidFill>
                  <a:schemeClr val="bg1"/>
                </a:solidFill>
              </a:rPr>
              <a:t>Sin is missing the mark</a:t>
            </a:r>
          </a:p>
          <a:p>
            <a:pPr lvl="1" defTabSz="457200">
              <a:spcAft>
                <a:spcPts val="600"/>
              </a:spcAft>
              <a:buFont typeface="Arial" panose="020B0604020202020204" pitchFamily="34" charset="0"/>
              <a:buChar char="•"/>
            </a:pPr>
            <a:r>
              <a:rPr lang="en-US" altLang="en-US" sz="3100" dirty="0">
                <a:solidFill>
                  <a:schemeClr val="bg1"/>
                </a:solidFill>
              </a:rPr>
              <a:t>Even in human justice system, man becomes criminal when he breaks one law</a:t>
            </a:r>
          </a:p>
          <a:p>
            <a:pPr marL="0" indent="0" defTabSz="457200">
              <a:spcAft>
                <a:spcPts val="0"/>
              </a:spcAft>
              <a:buNone/>
            </a:pPr>
            <a:r>
              <a:rPr lang="en-US" altLang="en-US" sz="3100" dirty="0">
                <a:solidFill>
                  <a:schemeClr val="bg1"/>
                </a:solidFill>
              </a:rPr>
              <a:t>12-13:</a:t>
            </a:r>
            <a:r>
              <a:rPr lang="en-US" altLang="en-US" dirty="0">
                <a:solidFill>
                  <a:schemeClr val="bg1"/>
                </a:solidFill>
              </a:rPr>
              <a:t> </a:t>
            </a:r>
            <a:r>
              <a:rPr lang="en-US" altLang="en-US" dirty="0">
                <a:solidFill>
                  <a:srgbClr val="CCFFCC"/>
                </a:solidFill>
              </a:rPr>
              <a:t>inadequate</a:t>
            </a:r>
          </a:p>
          <a:p>
            <a:pPr lvl="1" defTabSz="457200">
              <a:spcAft>
                <a:spcPts val="0"/>
              </a:spcAft>
              <a:buFont typeface="Arial" panose="020B0604020202020204" pitchFamily="34" charset="0"/>
              <a:buChar char="•"/>
            </a:pPr>
            <a:r>
              <a:rPr lang="en-US" altLang="en-US" sz="3100" dirty="0">
                <a:solidFill>
                  <a:schemeClr val="bg1"/>
                </a:solidFill>
              </a:rPr>
              <a:t>This is no way to prepare for Judgment</a:t>
            </a:r>
          </a:p>
          <a:p>
            <a:pPr lvl="1" defTabSz="457200">
              <a:spcAft>
                <a:spcPts val="0"/>
              </a:spcAft>
              <a:buFont typeface="Arial" panose="020B0604020202020204" pitchFamily="34" charset="0"/>
              <a:buChar char="•"/>
            </a:pPr>
            <a:r>
              <a:rPr lang="en-US" altLang="en-US" sz="3100" dirty="0">
                <a:solidFill>
                  <a:schemeClr val="bg1"/>
                </a:solidFill>
              </a:rPr>
              <a:t>Our acts of mercy rise to defend us</a:t>
            </a:r>
          </a:p>
          <a:p>
            <a:pPr lvl="1" defTabSz="457200">
              <a:spcAft>
                <a:spcPts val="0"/>
              </a:spcAft>
              <a:buFont typeface="Arial" panose="020B0604020202020204" pitchFamily="34" charset="0"/>
              <a:buChar char="•"/>
            </a:pPr>
            <a:r>
              <a:rPr lang="en-US" altLang="en-US" sz="3100" dirty="0">
                <a:solidFill>
                  <a:schemeClr val="bg1"/>
                </a:solidFill>
              </a:rPr>
              <a:t>Opposite is also true</a:t>
            </a:r>
          </a:p>
          <a:p>
            <a:pPr lvl="1" defTabSz="457200">
              <a:spcAft>
                <a:spcPts val="0"/>
              </a:spcAft>
              <a:buFont typeface="Arial" panose="020B0604020202020204" pitchFamily="34" charset="0"/>
              <a:buChar char="•"/>
            </a:pPr>
            <a:r>
              <a:rPr lang="en-US" altLang="en-US" sz="3100" dirty="0">
                <a:solidFill>
                  <a:schemeClr val="bg1"/>
                </a:solidFill>
              </a:rPr>
              <a:t>Heavenly Court: God sees our unkind reaction to poor man</a:t>
            </a:r>
          </a:p>
          <a:p>
            <a:pPr lvl="1" defTabSz="457200">
              <a:buFont typeface="Arial" panose="020B0604020202020204" pitchFamily="34" charset="0"/>
              <a:buChar char="•"/>
            </a:pPr>
            <a:endParaRPr lang="en-US" altLang="en-US" sz="3100" dirty="0">
              <a:solidFill>
                <a:schemeClr val="bg1"/>
              </a:solidFill>
            </a:endParaRPr>
          </a:p>
        </p:txBody>
      </p:sp>
    </p:spTree>
    <p:extLst>
      <p:ext uri="{BB962C8B-B14F-4D97-AF65-F5344CB8AC3E}">
        <p14:creationId xmlns:p14="http://schemas.microsoft.com/office/powerpoint/2010/main" val="595048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0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30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301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30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4035" name="Rectangle 3">
            <a:extLst>
              <a:ext uri="{FF2B5EF4-FFF2-40B4-BE49-F238E27FC236}">
                <a16:creationId xmlns:a16="http://schemas.microsoft.com/office/drawing/2014/main" id="{B14518D6-BE17-411E-8606-33E2CEADF58E}"/>
              </a:ext>
            </a:extLst>
          </p:cNvPr>
          <p:cNvSpPr>
            <a:spLocks noGrp="1" noChangeArrowheads="1"/>
          </p:cNvSpPr>
          <p:nvPr>
            <p:ph type="body" idx="1"/>
          </p:nvPr>
        </p:nvSpPr>
        <p:spPr>
          <a:xfrm>
            <a:off x="457200" y="457200"/>
            <a:ext cx="8229600" cy="5715000"/>
          </a:xfrm>
        </p:spPr>
        <p:txBody>
          <a:bodyPr/>
          <a:lstStyle/>
          <a:p>
            <a:pPr marL="0" indent="0" defTabSz="282575">
              <a:lnSpc>
                <a:spcPct val="90000"/>
              </a:lnSpc>
              <a:spcAft>
                <a:spcPts val="600"/>
              </a:spcAft>
              <a:buNone/>
            </a:pPr>
            <a:r>
              <a:rPr lang="en-US" altLang="en-US" sz="3100" dirty="0">
                <a:solidFill>
                  <a:srgbClr val="CCFFFF"/>
                </a:solidFill>
              </a:rPr>
              <a:t>“Whatever problems exist in a church, they always start out with the desire to please oneself”</a:t>
            </a:r>
          </a:p>
          <a:p>
            <a:pPr marL="0" indent="0" defTabSz="282575">
              <a:lnSpc>
                <a:spcPct val="90000"/>
              </a:lnSpc>
              <a:spcAft>
                <a:spcPts val="600"/>
              </a:spcAft>
              <a:buNone/>
            </a:pPr>
            <a:r>
              <a:rPr lang="en-US" altLang="en-US" sz="3100" dirty="0">
                <a:solidFill>
                  <a:schemeClr val="bg1"/>
                </a:solidFill>
              </a:rPr>
              <a:t>	</a:t>
            </a:r>
            <a:r>
              <a:rPr lang="en-US" altLang="en-US" sz="3100" dirty="0">
                <a:solidFill>
                  <a:srgbClr val="FFFFCC"/>
                </a:solidFill>
              </a:rPr>
              <a:t>Q:  “Why are you fighting?”  </a:t>
            </a:r>
          </a:p>
          <a:p>
            <a:pPr marL="0" indent="0" defTabSz="282575">
              <a:lnSpc>
                <a:spcPct val="90000"/>
              </a:lnSpc>
              <a:spcAft>
                <a:spcPts val="600"/>
              </a:spcAft>
              <a:buNone/>
            </a:pPr>
            <a:r>
              <a:rPr lang="en-US" altLang="en-US" sz="3100" dirty="0">
                <a:solidFill>
                  <a:srgbClr val="FFFFCC"/>
                </a:solidFill>
              </a:rPr>
              <a:t>	Ans.:  “I want…”</a:t>
            </a:r>
          </a:p>
          <a:p>
            <a:pPr marL="0" indent="0" defTabSz="282575">
              <a:lnSpc>
                <a:spcPct val="90000"/>
              </a:lnSpc>
              <a:spcAft>
                <a:spcPts val="600"/>
              </a:spcAft>
              <a:buNone/>
            </a:pPr>
            <a:r>
              <a:rPr lang="en-US" altLang="en-US" sz="3100" dirty="0">
                <a:solidFill>
                  <a:schemeClr val="bg1"/>
                </a:solidFill>
              </a:rPr>
              <a:t>James 4:6, how a Christian can succeed: submit to God’s will instead of insisting on his own way</a:t>
            </a:r>
          </a:p>
          <a:p>
            <a:pPr marL="0" indent="0" defTabSz="282575">
              <a:lnSpc>
                <a:spcPct val="90000"/>
              </a:lnSpc>
              <a:spcAft>
                <a:spcPts val="600"/>
              </a:spcAft>
              <a:buNone/>
            </a:pPr>
            <a:endParaRPr lang="en-US" altLang="en-US" sz="3100" dirty="0">
              <a:solidFill>
                <a:schemeClr val="bg1"/>
              </a:solidFill>
            </a:endParaRPr>
          </a:p>
          <a:p>
            <a:pPr marL="0" indent="0" defTabSz="282575">
              <a:lnSpc>
                <a:spcPct val="90000"/>
              </a:lnSpc>
              <a:buFontTx/>
              <a:buNone/>
            </a:pPr>
            <a:endParaRPr lang="en-US" altLang="en-US" sz="31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B2788-4E96-6F6A-255C-99AA1FF4B83B}"/>
              </a:ext>
            </a:extLst>
          </p:cNvPr>
          <p:cNvSpPr>
            <a:spLocks noGrp="1"/>
          </p:cNvSpPr>
          <p:nvPr>
            <p:ph type="title"/>
          </p:nvPr>
        </p:nvSpPr>
        <p:spPr>
          <a:xfrm>
            <a:off x="457200" y="76200"/>
            <a:ext cx="8229600" cy="563562"/>
          </a:xfrm>
        </p:spPr>
        <p:txBody>
          <a:bodyPr/>
          <a:lstStyle/>
          <a:p>
            <a:r>
              <a:rPr lang="en-US" sz="3600" dirty="0">
                <a:solidFill>
                  <a:schemeClr val="bg1"/>
                </a:solidFill>
              </a:rPr>
              <a:t>James 4:1-6</a:t>
            </a:r>
          </a:p>
        </p:txBody>
      </p:sp>
      <p:sp>
        <p:nvSpPr>
          <p:cNvPr id="4099" name="Rectangle 3">
            <a:extLst>
              <a:ext uri="{FF2B5EF4-FFF2-40B4-BE49-F238E27FC236}">
                <a16:creationId xmlns:a16="http://schemas.microsoft.com/office/drawing/2014/main" id="{0A1AFAB1-9018-49CD-8CA8-6234E587D1BF}"/>
              </a:ext>
            </a:extLst>
          </p:cNvPr>
          <p:cNvSpPr>
            <a:spLocks noGrp="1" noChangeArrowheads="1"/>
          </p:cNvSpPr>
          <p:nvPr>
            <p:ph idx="1"/>
          </p:nvPr>
        </p:nvSpPr>
        <p:spPr>
          <a:xfrm>
            <a:off x="457200" y="685800"/>
            <a:ext cx="8229600" cy="5668962"/>
          </a:xfrm>
        </p:spPr>
        <p:txBody>
          <a:bodyPr/>
          <a:lstStyle/>
          <a:p>
            <a:pPr marL="0" indent="0" algn="ctr">
              <a:spcAft>
                <a:spcPts val="600"/>
              </a:spcAft>
              <a:buNone/>
            </a:pPr>
            <a:r>
              <a:rPr lang="en-US" altLang="en-US" sz="3100" dirty="0">
                <a:solidFill>
                  <a:schemeClr val="bg1"/>
                </a:solidFill>
              </a:rPr>
              <a:t>Christians in Dispersion are becoming like Ozymandias:  pride, selfish ambition</a:t>
            </a:r>
          </a:p>
          <a:p>
            <a:pPr marL="395288" indent="-395288">
              <a:spcAft>
                <a:spcPts val="600"/>
              </a:spcAft>
              <a:buNone/>
            </a:pPr>
            <a:r>
              <a:rPr lang="en-US" altLang="en-US" sz="2800" dirty="0">
                <a:solidFill>
                  <a:srgbClr val="CCFFCC"/>
                </a:solidFill>
              </a:rPr>
              <a:t>1:</a:t>
            </a:r>
            <a:r>
              <a:rPr lang="en-US" altLang="en-US" sz="3100" dirty="0">
                <a:solidFill>
                  <a:schemeClr val="bg1"/>
                </a:solidFill>
              </a:rPr>
              <a:t> </a:t>
            </a:r>
            <a:r>
              <a:rPr lang="en-US" altLang="en-US" sz="3100" dirty="0">
                <a:solidFill>
                  <a:srgbClr val="FFFFCC"/>
                </a:solidFill>
              </a:rPr>
              <a:t>Cause of fussing / fighting?   Desires for </a:t>
            </a:r>
            <a:r>
              <a:rPr lang="en-US" altLang="en-US" sz="2900" dirty="0">
                <a:solidFill>
                  <a:srgbClr val="FFFFCC"/>
                </a:solidFill>
              </a:rPr>
              <a:t>PLEASURE</a:t>
            </a:r>
            <a:r>
              <a:rPr lang="en-US" altLang="en-US" sz="2700" dirty="0">
                <a:solidFill>
                  <a:srgbClr val="FFFFCC"/>
                </a:solidFill>
              </a:rPr>
              <a:t>..</a:t>
            </a:r>
            <a:r>
              <a:rPr lang="en-US" altLang="en-US" sz="3100" dirty="0">
                <a:solidFill>
                  <a:srgbClr val="FFFFCC"/>
                </a:solidFill>
              </a:rPr>
              <a:t>.   </a:t>
            </a:r>
            <a:r>
              <a:rPr lang="en-US" altLang="en-US" sz="3100" dirty="0">
                <a:solidFill>
                  <a:schemeClr val="bg1"/>
                </a:solidFill>
              </a:rPr>
              <a:t>‘Hedonism’</a:t>
            </a:r>
          </a:p>
          <a:p>
            <a:pPr marL="395288" indent="-395288">
              <a:spcAft>
                <a:spcPts val="600"/>
              </a:spcAft>
              <a:buNone/>
            </a:pPr>
            <a:r>
              <a:rPr lang="en-US" altLang="en-US" sz="2800" dirty="0">
                <a:solidFill>
                  <a:srgbClr val="CCFFCC"/>
                </a:solidFill>
              </a:rPr>
              <a:t>2:</a:t>
            </a:r>
            <a:r>
              <a:rPr lang="en-US" altLang="en-US" sz="3100" dirty="0">
                <a:solidFill>
                  <a:schemeClr val="bg1"/>
                </a:solidFill>
              </a:rPr>
              <a:t> </a:t>
            </a:r>
            <a:r>
              <a:rPr lang="en-US" altLang="en-US" sz="3100" dirty="0">
                <a:solidFill>
                  <a:srgbClr val="FFFFCC"/>
                </a:solidFill>
              </a:rPr>
              <a:t>Burn with envy / anger.  </a:t>
            </a:r>
            <a:r>
              <a:rPr lang="en-US" altLang="en-US" sz="3100" dirty="0">
                <a:solidFill>
                  <a:schemeClr val="bg1"/>
                </a:solidFill>
              </a:rPr>
              <a:t>Fight to get their way.  Murder in the heart </a:t>
            </a:r>
          </a:p>
          <a:p>
            <a:pPr lvl="1">
              <a:spcAft>
                <a:spcPts val="600"/>
              </a:spcAft>
              <a:buFont typeface="Wingdings" panose="05000000000000000000" pitchFamily="2" charset="2"/>
              <a:buChar char="§"/>
            </a:pPr>
            <a:r>
              <a:rPr lang="en-US" altLang="en-US" sz="3100" dirty="0">
                <a:solidFill>
                  <a:schemeClr val="bg1"/>
                </a:solidFill>
              </a:rPr>
              <a:t>1 Jn.3:15, </a:t>
            </a:r>
            <a:r>
              <a:rPr lang="en-US" altLang="en-US" sz="3100" dirty="0">
                <a:solidFill>
                  <a:srgbClr val="CCFFFF"/>
                </a:solidFill>
              </a:rPr>
              <a:t>Whoever hates his brother is a murderer, and you know that no murderer has eternal life abiding in him</a:t>
            </a:r>
          </a:p>
          <a:p>
            <a:pPr marL="0" indent="0">
              <a:spcAft>
                <a:spcPts val="600"/>
              </a:spcAft>
              <a:buNone/>
            </a:pPr>
            <a:endParaRPr lang="en-US" altLang="en-US" sz="31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B2788-4E96-6F6A-255C-99AA1FF4B83B}"/>
              </a:ext>
            </a:extLst>
          </p:cNvPr>
          <p:cNvSpPr>
            <a:spLocks noGrp="1"/>
          </p:cNvSpPr>
          <p:nvPr>
            <p:ph type="title"/>
          </p:nvPr>
        </p:nvSpPr>
        <p:spPr>
          <a:xfrm>
            <a:off x="457200" y="46038"/>
            <a:ext cx="8229600" cy="563562"/>
          </a:xfrm>
        </p:spPr>
        <p:txBody>
          <a:bodyPr/>
          <a:lstStyle/>
          <a:p>
            <a:r>
              <a:rPr lang="en-US" sz="3600" dirty="0">
                <a:solidFill>
                  <a:schemeClr val="bg1"/>
                </a:solidFill>
              </a:rPr>
              <a:t>James 4:1-6</a:t>
            </a:r>
          </a:p>
        </p:txBody>
      </p:sp>
      <p:sp>
        <p:nvSpPr>
          <p:cNvPr id="4099" name="Rectangle 3">
            <a:extLst>
              <a:ext uri="{FF2B5EF4-FFF2-40B4-BE49-F238E27FC236}">
                <a16:creationId xmlns:a16="http://schemas.microsoft.com/office/drawing/2014/main" id="{0A1AFAB1-9018-49CD-8CA8-6234E587D1BF}"/>
              </a:ext>
            </a:extLst>
          </p:cNvPr>
          <p:cNvSpPr>
            <a:spLocks noGrp="1" noChangeArrowheads="1"/>
          </p:cNvSpPr>
          <p:nvPr>
            <p:ph idx="1"/>
          </p:nvPr>
        </p:nvSpPr>
        <p:spPr>
          <a:xfrm>
            <a:off x="457200" y="685800"/>
            <a:ext cx="8229600" cy="5791200"/>
          </a:xfrm>
        </p:spPr>
        <p:txBody>
          <a:bodyPr/>
          <a:lstStyle/>
          <a:p>
            <a:pPr marL="395288" indent="-395288">
              <a:spcAft>
                <a:spcPts val="600"/>
              </a:spcAft>
              <a:buNone/>
            </a:pPr>
            <a:r>
              <a:rPr lang="en-US" altLang="en-US" sz="2800" dirty="0">
                <a:solidFill>
                  <a:srgbClr val="CCFFCC"/>
                </a:solidFill>
              </a:rPr>
              <a:t>3:</a:t>
            </a:r>
            <a:r>
              <a:rPr lang="en-US" altLang="en-US" sz="3100" dirty="0">
                <a:solidFill>
                  <a:schemeClr val="bg1"/>
                </a:solidFill>
              </a:rPr>
              <a:t> </a:t>
            </a:r>
            <a:r>
              <a:rPr lang="en-US" altLang="en-US" sz="3100" dirty="0">
                <a:solidFill>
                  <a:srgbClr val="FFFFCC"/>
                </a:solidFill>
              </a:rPr>
              <a:t>Prayer fails when we </a:t>
            </a:r>
            <a:r>
              <a:rPr lang="en-US" altLang="en-US" sz="3100" baseline="30000" dirty="0">
                <a:solidFill>
                  <a:srgbClr val="CCFFCC"/>
                </a:solidFill>
              </a:rPr>
              <a:t>1)</a:t>
            </a:r>
            <a:r>
              <a:rPr lang="en-US" altLang="en-US" sz="3100" dirty="0">
                <a:solidFill>
                  <a:srgbClr val="CCFFCC"/>
                </a:solidFill>
              </a:rPr>
              <a:t> </a:t>
            </a:r>
            <a:r>
              <a:rPr lang="en-US" altLang="en-US" sz="3100" dirty="0">
                <a:solidFill>
                  <a:srgbClr val="FFFFCC"/>
                </a:solidFill>
              </a:rPr>
              <a:t>do not ask, or </a:t>
            </a:r>
            <a:r>
              <a:rPr lang="en-US" altLang="en-US" sz="3100" baseline="30000" dirty="0">
                <a:solidFill>
                  <a:srgbClr val="CCFFCC"/>
                </a:solidFill>
              </a:rPr>
              <a:t>2)</a:t>
            </a:r>
            <a:r>
              <a:rPr lang="en-US" altLang="en-US" sz="3100" dirty="0">
                <a:solidFill>
                  <a:srgbClr val="FFFFCC"/>
                </a:solidFill>
              </a:rPr>
              <a:t> ask with selfish motives.  </a:t>
            </a:r>
            <a:r>
              <a:rPr lang="en-US" altLang="en-US" sz="3100" u="sng" dirty="0">
                <a:solidFill>
                  <a:schemeClr val="bg1"/>
                </a:solidFill>
              </a:rPr>
              <a:t>Why</a:t>
            </a:r>
            <a:r>
              <a:rPr lang="en-US" altLang="en-US" sz="3100" dirty="0">
                <a:solidFill>
                  <a:schemeClr val="bg1"/>
                </a:solidFill>
              </a:rPr>
              <a:t> </a:t>
            </a:r>
            <a:r>
              <a:rPr lang="en-US" altLang="en-US" sz="3100" u="sng" dirty="0">
                <a:solidFill>
                  <a:schemeClr val="bg1"/>
                </a:solidFill>
              </a:rPr>
              <a:t>do</a:t>
            </a:r>
            <a:r>
              <a:rPr lang="en-US" altLang="en-US" sz="3100" dirty="0">
                <a:solidFill>
                  <a:schemeClr val="bg1"/>
                </a:solidFill>
              </a:rPr>
              <a:t> </a:t>
            </a:r>
            <a:r>
              <a:rPr lang="en-US" altLang="en-US" sz="3100" u="sng" dirty="0">
                <a:solidFill>
                  <a:schemeClr val="bg1"/>
                </a:solidFill>
              </a:rPr>
              <a:t>we</a:t>
            </a:r>
            <a:r>
              <a:rPr lang="en-US" altLang="en-US" sz="3100" dirty="0">
                <a:solidFill>
                  <a:schemeClr val="bg1"/>
                </a:solidFill>
              </a:rPr>
              <a:t> </a:t>
            </a:r>
            <a:r>
              <a:rPr lang="en-US" altLang="en-US" sz="3100" u="sng" dirty="0">
                <a:solidFill>
                  <a:schemeClr val="bg1"/>
                </a:solidFill>
              </a:rPr>
              <a:t>pray</a:t>
            </a:r>
            <a:r>
              <a:rPr lang="en-US" altLang="en-US" sz="3100" dirty="0">
                <a:solidFill>
                  <a:schemeClr val="bg1"/>
                </a:solidFill>
              </a:rPr>
              <a:t>?</a:t>
            </a:r>
          </a:p>
          <a:p>
            <a:pPr marL="395288" indent="-395288">
              <a:spcAft>
                <a:spcPts val="600"/>
              </a:spcAft>
              <a:buNone/>
            </a:pPr>
            <a:r>
              <a:rPr lang="en-US" altLang="en-US" sz="2800" dirty="0">
                <a:solidFill>
                  <a:srgbClr val="CCFFCC"/>
                </a:solidFill>
              </a:rPr>
              <a:t>4: </a:t>
            </a:r>
            <a:r>
              <a:rPr lang="en-US" altLang="en-US" sz="3100" dirty="0">
                <a:solidFill>
                  <a:srgbClr val="FFFFCC"/>
                </a:solidFill>
              </a:rPr>
              <a:t>Adulterous Christians break vows to God to pursue another friend </a:t>
            </a:r>
            <a:r>
              <a:rPr lang="en-US" altLang="en-US" sz="3100" dirty="0">
                <a:solidFill>
                  <a:schemeClr val="bg1"/>
                </a:solidFill>
              </a:rPr>
              <a:t>– world…   Mt.16:4</a:t>
            </a:r>
          </a:p>
          <a:p>
            <a:pPr marL="395288" indent="-395288">
              <a:spcAft>
                <a:spcPts val="300"/>
              </a:spcAft>
              <a:buNone/>
            </a:pPr>
            <a:r>
              <a:rPr lang="en-US" altLang="en-US" sz="2800" dirty="0">
                <a:solidFill>
                  <a:srgbClr val="CCFFCC"/>
                </a:solidFill>
              </a:rPr>
              <a:t>5-6: </a:t>
            </a:r>
            <a:r>
              <a:rPr lang="en-US" altLang="en-US" sz="3100" dirty="0">
                <a:solidFill>
                  <a:srgbClr val="FFFFCC"/>
                </a:solidFill>
              </a:rPr>
              <a:t>Scripture indicts </a:t>
            </a:r>
            <a:r>
              <a:rPr lang="en-US" altLang="en-US" sz="3100" dirty="0">
                <a:solidFill>
                  <a:schemeClr val="bg1"/>
                </a:solidFill>
              </a:rPr>
              <a:t>– proud.   Ac.7:51  </a:t>
            </a:r>
          </a:p>
          <a:p>
            <a:pPr lvl="1">
              <a:spcAft>
                <a:spcPts val="300"/>
              </a:spcAft>
              <a:buFont typeface="Wingdings" panose="05000000000000000000" pitchFamily="2" charset="2"/>
              <a:buChar char="§"/>
            </a:pPr>
            <a:r>
              <a:rPr lang="en-US" altLang="en-US" sz="3000" dirty="0">
                <a:solidFill>
                  <a:schemeClr val="bg1"/>
                </a:solidFill>
              </a:rPr>
              <a:t>2 Tim.3:2, in last days “men will be lovers of themselves, lovers of money, boasters, </a:t>
            </a:r>
            <a:r>
              <a:rPr lang="en-US" altLang="en-US" sz="3000" i="1" u="sng" dirty="0">
                <a:solidFill>
                  <a:srgbClr val="CCFFCC"/>
                </a:solidFill>
              </a:rPr>
              <a:t>proud</a:t>
            </a:r>
            <a:r>
              <a:rPr lang="en-US" altLang="en-US" sz="3000" dirty="0">
                <a:solidFill>
                  <a:schemeClr val="bg1"/>
                </a:solidFill>
              </a:rPr>
              <a:t>…”</a:t>
            </a:r>
          </a:p>
          <a:p>
            <a:pPr lvl="1">
              <a:spcAft>
                <a:spcPts val="600"/>
              </a:spcAft>
              <a:buFont typeface="Wingdings" panose="05000000000000000000" pitchFamily="2" charset="2"/>
              <a:buChar char="§"/>
            </a:pPr>
            <a:r>
              <a:rPr lang="en-US" altLang="en-US" sz="3000" dirty="0">
                <a:solidFill>
                  <a:schemeClr val="bg1"/>
                </a:solidFill>
              </a:rPr>
              <a:t>Gal.6:3, thinks himself to be something when he is nothing…</a:t>
            </a:r>
            <a:endParaRPr lang="en-US" altLang="en-US" sz="2700" dirty="0">
              <a:solidFill>
                <a:schemeClr val="bg1"/>
              </a:solidFill>
            </a:endParaRP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3816350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B076463-3A80-332A-7486-95218D13F64B}"/>
              </a:ext>
            </a:extLst>
          </p:cNvPr>
          <p:cNvSpPr/>
          <p:nvPr/>
        </p:nvSpPr>
        <p:spPr>
          <a:xfrm>
            <a:off x="930021" y="914400"/>
            <a:ext cx="7283958" cy="12192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dirty="0">
                <a:latin typeface="Times New Roman" panose="02020603050405020304" pitchFamily="18" charset="0"/>
                <a:cs typeface="Times New Roman" panose="02020603050405020304" pitchFamily="18" charset="0"/>
              </a:rPr>
              <a:t>I</a:t>
            </a:r>
            <a:r>
              <a:rPr lang="en-US" sz="3500" dirty="0"/>
              <a:t>. What Is Pride?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AEEA884C-E1C0-4E37-A0CC-69D4E33B0F79}"/>
              </a:ext>
            </a:extLst>
          </p:cNvPr>
          <p:cNvSpPr>
            <a:spLocks noGrp="1" noChangeArrowheads="1"/>
          </p:cNvSpPr>
          <p:nvPr>
            <p:ph type="title"/>
          </p:nvPr>
        </p:nvSpPr>
        <p:spPr>
          <a:xfrm>
            <a:off x="457200" y="76200"/>
            <a:ext cx="8229600" cy="884237"/>
          </a:xfrm>
        </p:spPr>
        <p:txBody>
          <a:bodyPr/>
          <a:lstStyle/>
          <a:p>
            <a:r>
              <a:rPr lang="en-US" altLang="en-US" sz="3500" dirty="0">
                <a:solidFill>
                  <a:schemeClr val="bg1"/>
                </a:solidFill>
                <a:latin typeface="+mn-lt"/>
                <a:ea typeface="Verdana" panose="020B0604030504040204" pitchFamily="34" charset="0"/>
              </a:rPr>
              <a:t>Superiority contest</a:t>
            </a:r>
            <a:endParaRPr lang="en-US" altLang="en-US" sz="3600" dirty="0">
              <a:solidFill>
                <a:srgbClr val="FFFF00"/>
              </a:solidFill>
              <a:latin typeface="+mn-lt"/>
            </a:endParaRPr>
          </a:p>
        </p:txBody>
      </p:sp>
      <p:sp>
        <p:nvSpPr>
          <p:cNvPr id="40963" name="Rectangle 3">
            <a:extLst>
              <a:ext uri="{FF2B5EF4-FFF2-40B4-BE49-F238E27FC236}">
                <a16:creationId xmlns:a16="http://schemas.microsoft.com/office/drawing/2014/main" id="{4741CFCE-6060-4EBE-B271-914F45B4CA37}"/>
              </a:ext>
            </a:extLst>
          </p:cNvPr>
          <p:cNvSpPr>
            <a:spLocks noGrp="1" noChangeArrowheads="1"/>
          </p:cNvSpPr>
          <p:nvPr>
            <p:ph type="body" idx="1"/>
          </p:nvPr>
        </p:nvSpPr>
        <p:spPr>
          <a:xfrm>
            <a:off x="457200" y="914400"/>
            <a:ext cx="8229600" cy="5105400"/>
          </a:xfrm>
        </p:spPr>
        <p:txBody>
          <a:bodyPr/>
          <a:lstStyle/>
          <a:p>
            <a:pPr>
              <a:spcAft>
                <a:spcPts val="600"/>
              </a:spcAft>
            </a:pPr>
            <a:r>
              <a:rPr lang="en-US" altLang="en-US" sz="3100" dirty="0">
                <a:solidFill>
                  <a:schemeClr val="bg1"/>
                </a:solidFill>
              </a:rPr>
              <a:t>Arrogant, haughty, contemptuous</a:t>
            </a:r>
          </a:p>
          <a:p>
            <a:pPr>
              <a:spcAft>
                <a:spcPts val="600"/>
              </a:spcAft>
            </a:pPr>
            <a:r>
              <a:rPr lang="en-US" altLang="en-US" sz="3100" dirty="0">
                <a:solidFill>
                  <a:schemeClr val="bg1"/>
                </a:solidFill>
              </a:rPr>
              <a:t>“</a:t>
            </a:r>
            <a:r>
              <a:rPr lang="en-US" altLang="en-US" sz="3100" i="1" dirty="0">
                <a:solidFill>
                  <a:schemeClr val="bg1"/>
                </a:solidFill>
              </a:rPr>
              <a:t>In honor preferring himself</a:t>
            </a:r>
            <a:r>
              <a:rPr lang="en-US" altLang="en-US" sz="3100" dirty="0">
                <a:solidFill>
                  <a:schemeClr val="bg1"/>
                </a:solidFill>
              </a:rPr>
              <a:t>” </a:t>
            </a:r>
          </a:p>
          <a:p>
            <a:pPr>
              <a:spcAft>
                <a:spcPts val="600"/>
              </a:spcAft>
            </a:pPr>
            <a:r>
              <a:rPr lang="en-US" altLang="en-US" sz="3100" dirty="0">
                <a:solidFill>
                  <a:schemeClr val="bg1"/>
                </a:solidFill>
              </a:rPr>
              <a:t>Ro.12:10, Love one another with brotherly affection.  Outdo one another in showing honor.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AEEA884C-E1C0-4E37-A0CC-69D4E33B0F79}"/>
              </a:ext>
            </a:extLst>
          </p:cNvPr>
          <p:cNvSpPr>
            <a:spLocks noGrp="1" noChangeArrowheads="1"/>
          </p:cNvSpPr>
          <p:nvPr>
            <p:ph type="title"/>
          </p:nvPr>
        </p:nvSpPr>
        <p:spPr>
          <a:xfrm>
            <a:off x="457200" y="76200"/>
            <a:ext cx="8229600" cy="884237"/>
          </a:xfrm>
        </p:spPr>
        <p:txBody>
          <a:bodyPr/>
          <a:lstStyle/>
          <a:p>
            <a:r>
              <a:rPr lang="en-US" altLang="en-US" sz="3500" dirty="0">
                <a:solidFill>
                  <a:schemeClr val="bg1"/>
                </a:solidFill>
                <a:latin typeface="+mn-lt"/>
                <a:ea typeface="Verdana" panose="020B0604030504040204" pitchFamily="34" charset="0"/>
              </a:rPr>
              <a:t>Ja.4:6 quotes Pr.3:34</a:t>
            </a:r>
            <a:endParaRPr lang="en-US" altLang="en-US" sz="3600" dirty="0">
              <a:solidFill>
                <a:srgbClr val="FFFF00"/>
              </a:solidFill>
              <a:latin typeface="+mn-lt"/>
            </a:endParaRPr>
          </a:p>
        </p:txBody>
      </p:sp>
      <p:sp>
        <p:nvSpPr>
          <p:cNvPr id="40963" name="Rectangle 3">
            <a:extLst>
              <a:ext uri="{FF2B5EF4-FFF2-40B4-BE49-F238E27FC236}">
                <a16:creationId xmlns:a16="http://schemas.microsoft.com/office/drawing/2014/main" id="{4741CFCE-6060-4EBE-B271-914F45B4CA37}"/>
              </a:ext>
            </a:extLst>
          </p:cNvPr>
          <p:cNvSpPr>
            <a:spLocks noGrp="1" noChangeArrowheads="1"/>
          </p:cNvSpPr>
          <p:nvPr>
            <p:ph type="body" idx="1"/>
          </p:nvPr>
        </p:nvSpPr>
        <p:spPr>
          <a:xfrm>
            <a:off x="457200" y="914400"/>
            <a:ext cx="8229600" cy="5486400"/>
          </a:xfrm>
        </p:spPr>
        <p:txBody>
          <a:bodyPr/>
          <a:lstStyle/>
          <a:p>
            <a:pPr>
              <a:spcAft>
                <a:spcPts val="600"/>
              </a:spcAft>
            </a:pPr>
            <a:r>
              <a:rPr lang="en-US" altLang="en-US" sz="3100" dirty="0">
                <a:solidFill>
                  <a:schemeClr val="bg1"/>
                </a:solidFill>
              </a:rPr>
              <a:t>3:34, haughty are friends of world</a:t>
            </a:r>
          </a:p>
          <a:p>
            <a:pPr>
              <a:spcAft>
                <a:spcPts val="600"/>
              </a:spcAft>
            </a:pPr>
            <a:r>
              <a:rPr lang="en-US" altLang="en-US" sz="3100" dirty="0">
                <a:solidFill>
                  <a:schemeClr val="bg1"/>
                </a:solidFill>
              </a:rPr>
              <a:t>6:17, God hates haughty eyes [proud look]</a:t>
            </a:r>
          </a:p>
          <a:p>
            <a:pPr>
              <a:spcAft>
                <a:spcPts val="600"/>
              </a:spcAft>
            </a:pPr>
            <a:r>
              <a:rPr lang="en-US" altLang="en-US" sz="3100" dirty="0">
                <a:solidFill>
                  <a:schemeClr val="bg1"/>
                </a:solidFill>
              </a:rPr>
              <a:t>16:5, proud heart is abomination</a:t>
            </a:r>
          </a:p>
          <a:p>
            <a:pPr>
              <a:spcAft>
                <a:spcPts val="300"/>
              </a:spcAft>
            </a:pPr>
            <a:r>
              <a:rPr lang="en-US" altLang="en-US" sz="3100" dirty="0">
                <a:solidFill>
                  <a:schemeClr val="bg1"/>
                </a:solidFill>
              </a:rPr>
              <a:t>16:18, pride goes before destruction</a:t>
            </a:r>
          </a:p>
          <a:p>
            <a:pPr lvl="1">
              <a:spcAft>
                <a:spcPts val="600"/>
              </a:spcAft>
            </a:pPr>
            <a:r>
              <a:rPr lang="en-US" altLang="en-US" sz="3100" dirty="0">
                <a:solidFill>
                  <a:schemeClr val="bg1"/>
                </a:solidFill>
              </a:rPr>
              <a:t>Haughty: height, then exaltation (over others)</a:t>
            </a:r>
            <a:endParaRPr lang="en-US" altLang="en-US" sz="3100" dirty="0">
              <a:solidFill>
                <a:srgbClr val="FFFFCC"/>
              </a:solidFill>
            </a:endParaRPr>
          </a:p>
          <a:p>
            <a:endParaRPr lang="en-US" altLang="en-US" sz="3100" dirty="0">
              <a:solidFill>
                <a:schemeClr val="bg1"/>
              </a:solidFill>
            </a:endParaRPr>
          </a:p>
        </p:txBody>
      </p:sp>
    </p:spTree>
    <p:extLst>
      <p:ext uri="{BB962C8B-B14F-4D97-AF65-F5344CB8AC3E}">
        <p14:creationId xmlns:p14="http://schemas.microsoft.com/office/powerpoint/2010/main" val="519497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B076463-3A80-332A-7486-95218D13F64B}"/>
              </a:ext>
            </a:extLst>
          </p:cNvPr>
          <p:cNvSpPr/>
          <p:nvPr/>
        </p:nvSpPr>
        <p:spPr>
          <a:xfrm>
            <a:off x="2084480" y="685800"/>
            <a:ext cx="4975041" cy="533400"/>
          </a:xfrm>
          <a:prstGeom prst="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Times New Roman" panose="02020603050405020304" pitchFamily="18" charset="0"/>
                <a:cs typeface="Times New Roman" panose="02020603050405020304" pitchFamily="18" charset="0"/>
              </a:rPr>
              <a:t>I</a:t>
            </a:r>
            <a:r>
              <a:rPr lang="en-US" sz="2800" dirty="0"/>
              <a:t>. What Is Pride?</a:t>
            </a:r>
          </a:p>
        </p:txBody>
      </p:sp>
      <p:sp>
        <p:nvSpPr>
          <p:cNvPr id="2" name="Rectangle 1">
            <a:extLst>
              <a:ext uri="{FF2B5EF4-FFF2-40B4-BE49-F238E27FC236}">
                <a16:creationId xmlns:a16="http://schemas.microsoft.com/office/drawing/2014/main" id="{EF941190-B097-BD76-FF31-861A473B2ABE}"/>
              </a:ext>
            </a:extLst>
          </p:cNvPr>
          <p:cNvSpPr/>
          <p:nvPr/>
        </p:nvSpPr>
        <p:spPr>
          <a:xfrm>
            <a:off x="936215" y="1371600"/>
            <a:ext cx="7283958" cy="12192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dirty="0">
                <a:latin typeface="Times New Roman" panose="02020603050405020304" pitchFamily="18" charset="0"/>
                <a:cs typeface="Times New Roman" panose="02020603050405020304" pitchFamily="18" charset="0"/>
              </a:rPr>
              <a:t>II</a:t>
            </a:r>
            <a:r>
              <a:rPr lang="en-US" sz="3500" dirty="0"/>
              <a:t>. God Resists The Proud, Ja.4:6</a:t>
            </a:r>
          </a:p>
        </p:txBody>
      </p:sp>
    </p:spTree>
    <p:extLst>
      <p:ext uri="{BB962C8B-B14F-4D97-AF65-F5344CB8AC3E}">
        <p14:creationId xmlns:p14="http://schemas.microsoft.com/office/powerpoint/2010/main" val="1865559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8170FE27-F547-467E-80FF-696B3FC86012}"/>
              </a:ext>
            </a:extLst>
          </p:cNvPr>
          <p:cNvSpPr>
            <a:spLocks noGrp="1" noChangeArrowheads="1"/>
          </p:cNvSpPr>
          <p:nvPr>
            <p:ph type="title"/>
          </p:nvPr>
        </p:nvSpPr>
        <p:spPr>
          <a:xfrm>
            <a:off x="457200" y="76200"/>
            <a:ext cx="8229600" cy="1143000"/>
          </a:xfrm>
        </p:spPr>
        <p:txBody>
          <a:bodyPr/>
          <a:lstStyle/>
          <a:p>
            <a:r>
              <a:rPr lang="en-US" altLang="en-US" sz="3600" dirty="0">
                <a:solidFill>
                  <a:schemeClr val="bg1"/>
                </a:solidFill>
              </a:rPr>
              <a:t>Resist: military term:</a:t>
            </a:r>
            <a:br>
              <a:rPr lang="en-US" altLang="en-US" sz="3600" dirty="0">
                <a:solidFill>
                  <a:schemeClr val="bg1"/>
                </a:solidFill>
              </a:rPr>
            </a:br>
            <a:r>
              <a:rPr lang="en-US" altLang="en-US" sz="3600" dirty="0">
                <a:solidFill>
                  <a:schemeClr val="bg1"/>
                </a:solidFill>
              </a:rPr>
              <a:t>range in battle against</a:t>
            </a:r>
          </a:p>
        </p:txBody>
      </p:sp>
      <p:sp>
        <p:nvSpPr>
          <p:cNvPr id="49155" name="Rectangle 3">
            <a:extLst>
              <a:ext uri="{FF2B5EF4-FFF2-40B4-BE49-F238E27FC236}">
                <a16:creationId xmlns:a16="http://schemas.microsoft.com/office/drawing/2014/main" id="{525E8668-82CB-43B1-9749-52E56B6FEADC}"/>
              </a:ext>
            </a:extLst>
          </p:cNvPr>
          <p:cNvSpPr>
            <a:spLocks noGrp="1" noChangeArrowheads="1"/>
          </p:cNvSpPr>
          <p:nvPr>
            <p:ph type="body" idx="1"/>
          </p:nvPr>
        </p:nvSpPr>
        <p:spPr>
          <a:xfrm>
            <a:off x="457200" y="1295400"/>
            <a:ext cx="8229600" cy="5105400"/>
          </a:xfrm>
        </p:spPr>
        <p:txBody>
          <a:bodyPr/>
          <a:lstStyle/>
          <a:p>
            <a:pPr marL="282575" indent="-282575">
              <a:spcAft>
                <a:spcPts val="600"/>
              </a:spcAft>
            </a:pPr>
            <a:r>
              <a:rPr lang="en-US" altLang="en-US" sz="3100" dirty="0">
                <a:solidFill>
                  <a:schemeClr val="bg1"/>
                </a:solidFill>
              </a:rPr>
              <a:t>Pride challenges God.   Ro.8:31</a:t>
            </a:r>
          </a:p>
          <a:p>
            <a:pPr marL="282575" indent="-282575">
              <a:spcAft>
                <a:spcPts val="600"/>
              </a:spcAft>
            </a:pPr>
            <a:r>
              <a:rPr lang="en-US" altLang="en-US" sz="3100" dirty="0">
                <a:solidFill>
                  <a:schemeClr val="bg1"/>
                </a:solidFill>
              </a:rPr>
              <a:t>But: If God is </a:t>
            </a:r>
            <a:r>
              <a:rPr lang="en-US" altLang="en-US" sz="3100" u="sng" dirty="0">
                <a:solidFill>
                  <a:schemeClr val="bg1"/>
                </a:solidFill>
              </a:rPr>
              <a:t>against</a:t>
            </a:r>
            <a:r>
              <a:rPr lang="en-US" altLang="en-US" sz="3100" dirty="0">
                <a:solidFill>
                  <a:schemeClr val="bg1"/>
                </a:solidFill>
              </a:rPr>
              <a:t> us, who can be </a:t>
            </a:r>
            <a:r>
              <a:rPr lang="en-US" altLang="en-US" sz="3100" u="sng" dirty="0">
                <a:solidFill>
                  <a:schemeClr val="bg1"/>
                </a:solidFill>
              </a:rPr>
              <a:t>for</a:t>
            </a:r>
            <a:r>
              <a:rPr lang="en-US" altLang="en-US" sz="3100" dirty="0">
                <a:solidFill>
                  <a:schemeClr val="bg1"/>
                </a:solidFill>
              </a:rPr>
              <a:t> us?</a:t>
            </a:r>
          </a:p>
          <a:p>
            <a:pPr marL="682625" lvl="1" indent="-282575">
              <a:spcAft>
                <a:spcPts val="600"/>
              </a:spcAft>
            </a:pPr>
            <a:r>
              <a:rPr lang="en-US" altLang="en-US" sz="3100" dirty="0">
                <a:solidFill>
                  <a:schemeClr val="bg1"/>
                </a:solidFill>
              </a:rPr>
              <a:t>“You can’t fight city hall”</a:t>
            </a:r>
          </a:p>
          <a:p>
            <a:pPr marL="282575" indent="-282575">
              <a:spcAft>
                <a:spcPts val="0"/>
              </a:spcAft>
            </a:pPr>
            <a:r>
              <a:rPr lang="en-US" altLang="en-US" sz="3100" dirty="0">
                <a:solidFill>
                  <a:schemeClr val="bg1"/>
                </a:solidFill>
              </a:rPr>
              <a:t>Why does God resist pride?  Pride resists God.   </a:t>
            </a:r>
          </a:p>
          <a:p>
            <a:pPr marL="682625" lvl="1" indent="-282575">
              <a:spcAft>
                <a:spcPts val="600"/>
              </a:spcAft>
            </a:pPr>
            <a:r>
              <a:rPr lang="en-US" altLang="en-US" sz="3100" dirty="0">
                <a:solidFill>
                  <a:schemeClr val="bg1"/>
                </a:solidFill>
              </a:rPr>
              <a:t>1 Sm.15, pride discourages confession</a:t>
            </a:r>
          </a:p>
          <a:p>
            <a:pPr marL="682625" lvl="1" indent="-282575">
              <a:spcAft>
                <a:spcPts val="600"/>
              </a:spcAft>
            </a:pPr>
            <a:r>
              <a:rPr lang="en-US" altLang="en-US" sz="3100" dirty="0">
                <a:solidFill>
                  <a:schemeClr val="bg1"/>
                </a:solidFill>
              </a:rPr>
              <a:t>2 Chr.26, pride punishes the conquered</a:t>
            </a:r>
          </a:p>
          <a:p>
            <a:pPr marL="682625" lvl="1" indent="-282575">
              <a:spcAft>
                <a:spcPts val="600"/>
              </a:spcAft>
            </a:pPr>
            <a:r>
              <a:rPr lang="en-US" altLang="en-US" sz="3100" dirty="0">
                <a:solidFill>
                  <a:schemeClr val="bg1"/>
                </a:solidFill>
              </a:rPr>
              <a:t>Mt.18:1-4, pride defeats conversion</a:t>
            </a:r>
          </a:p>
          <a:p>
            <a:pPr marL="1082675" lvl="2" indent="-282575">
              <a:spcAft>
                <a:spcPts val="600"/>
              </a:spcAft>
            </a:pPr>
            <a:endParaRPr lang="en-US" altLang="en-US" sz="31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1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91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915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91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B076463-3A80-332A-7486-95218D13F64B}"/>
              </a:ext>
            </a:extLst>
          </p:cNvPr>
          <p:cNvSpPr/>
          <p:nvPr/>
        </p:nvSpPr>
        <p:spPr>
          <a:xfrm>
            <a:off x="2084480" y="685800"/>
            <a:ext cx="4975041" cy="533400"/>
          </a:xfrm>
          <a:prstGeom prst="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Times New Roman" panose="02020603050405020304" pitchFamily="18" charset="0"/>
                <a:cs typeface="Times New Roman" panose="02020603050405020304" pitchFamily="18" charset="0"/>
              </a:rPr>
              <a:t>I</a:t>
            </a:r>
            <a:r>
              <a:rPr lang="en-US" sz="2800" dirty="0"/>
              <a:t>. What Is Pride?</a:t>
            </a:r>
          </a:p>
        </p:txBody>
      </p:sp>
      <p:sp>
        <p:nvSpPr>
          <p:cNvPr id="2" name="Rectangle 1">
            <a:extLst>
              <a:ext uri="{FF2B5EF4-FFF2-40B4-BE49-F238E27FC236}">
                <a16:creationId xmlns:a16="http://schemas.microsoft.com/office/drawing/2014/main" id="{EF941190-B097-BD76-FF31-861A473B2ABE}"/>
              </a:ext>
            </a:extLst>
          </p:cNvPr>
          <p:cNvSpPr/>
          <p:nvPr/>
        </p:nvSpPr>
        <p:spPr>
          <a:xfrm>
            <a:off x="936215" y="2076254"/>
            <a:ext cx="7283958" cy="12192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dirty="0">
                <a:latin typeface="Times New Roman" panose="02020603050405020304" pitchFamily="18" charset="0"/>
                <a:cs typeface="Times New Roman" panose="02020603050405020304" pitchFamily="18" charset="0"/>
              </a:rPr>
              <a:t>III</a:t>
            </a:r>
            <a:r>
              <a:rPr lang="en-US" sz="3500" dirty="0"/>
              <a:t>. Types of Pride</a:t>
            </a:r>
          </a:p>
        </p:txBody>
      </p:sp>
      <p:sp>
        <p:nvSpPr>
          <p:cNvPr id="4" name="Rectangle 3">
            <a:extLst>
              <a:ext uri="{FF2B5EF4-FFF2-40B4-BE49-F238E27FC236}">
                <a16:creationId xmlns:a16="http://schemas.microsoft.com/office/drawing/2014/main" id="{C86289B0-1D28-148D-F680-415B3788B6C2}"/>
              </a:ext>
            </a:extLst>
          </p:cNvPr>
          <p:cNvSpPr/>
          <p:nvPr/>
        </p:nvSpPr>
        <p:spPr>
          <a:xfrm>
            <a:off x="2086465" y="1371600"/>
            <a:ext cx="4975041" cy="533400"/>
          </a:xfrm>
          <a:prstGeom prst="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Times New Roman" panose="02020603050405020304" pitchFamily="18" charset="0"/>
                <a:cs typeface="Times New Roman" panose="02020603050405020304" pitchFamily="18" charset="0"/>
              </a:rPr>
              <a:t>II</a:t>
            </a:r>
            <a:r>
              <a:rPr lang="en-US" sz="2800" dirty="0"/>
              <a:t>. God Resists the Proud</a:t>
            </a:r>
          </a:p>
        </p:txBody>
      </p:sp>
    </p:spTree>
    <p:extLst>
      <p:ext uri="{BB962C8B-B14F-4D97-AF65-F5344CB8AC3E}">
        <p14:creationId xmlns:p14="http://schemas.microsoft.com/office/powerpoint/2010/main" val="217313372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1592</TotalTime>
  <Words>984</Words>
  <Application>Microsoft Office PowerPoint</Application>
  <PresentationFormat>On-screen Show (4:3)</PresentationFormat>
  <Paragraphs>100</Paragraphs>
  <Slides>19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Arial</vt:lpstr>
      <vt:lpstr>Calibri</vt:lpstr>
      <vt:lpstr>Times New Roman</vt:lpstr>
      <vt:lpstr>Wingdings</vt:lpstr>
      <vt:lpstr>Default Design</vt:lpstr>
      <vt:lpstr>1_Default Design</vt:lpstr>
      <vt:lpstr>PowerPoint Presentation</vt:lpstr>
      <vt:lpstr>James 4:1-6</vt:lpstr>
      <vt:lpstr>James 4:1-6</vt:lpstr>
      <vt:lpstr>PowerPoint Presentation</vt:lpstr>
      <vt:lpstr>Superiority contest</vt:lpstr>
      <vt:lpstr>Ja.4:6 quotes Pr.3:34</vt:lpstr>
      <vt:lpstr>PowerPoint Presentation</vt:lpstr>
      <vt:lpstr>Resist: military term: range in battle against</vt:lpstr>
      <vt:lpstr>PowerPoint Presentation</vt:lpstr>
      <vt:lpstr>1. Spiritual, Is.65:5</vt:lpstr>
      <vt:lpstr>1. Spiritual</vt:lpstr>
      <vt:lpstr>1. Spiritual</vt:lpstr>
      <vt:lpstr>2. Social</vt:lpstr>
      <vt:lpstr>3. Intellectual</vt:lpstr>
      <vt:lpstr>4. Material, Ja.2</vt:lpstr>
      <vt:lpstr>4. Material, Ja.2</vt:lpstr>
      <vt:lpstr>4. Material, Ja.2</vt:lpstr>
      <vt:lpstr>4. Material, Ja.2</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51</cp:revision>
  <dcterms:created xsi:type="dcterms:W3CDTF">2007-01-12T02:51:17Z</dcterms:created>
  <dcterms:modified xsi:type="dcterms:W3CDTF">2023-04-01T03:55:36Z</dcterms:modified>
</cp:coreProperties>
</file>