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541" r:id="rId2"/>
    <p:sldId id="258" r:id="rId3"/>
    <p:sldId id="543" r:id="rId4"/>
    <p:sldId id="544" r:id="rId5"/>
    <p:sldId id="574" r:id="rId6"/>
    <p:sldId id="575" r:id="rId7"/>
    <p:sldId id="576" r:id="rId8"/>
    <p:sldId id="568" r:id="rId9"/>
    <p:sldId id="569" r:id="rId10"/>
    <p:sldId id="577" r:id="rId11"/>
    <p:sldId id="570" r:id="rId12"/>
    <p:sldId id="581" r:id="rId13"/>
    <p:sldId id="578" r:id="rId14"/>
    <p:sldId id="585" r:id="rId15"/>
    <p:sldId id="571" r:id="rId16"/>
    <p:sldId id="580" r:id="rId17"/>
    <p:sldId id="584" r:id="rId18"/>
    <p:sldId id="582" r:id="rId19"/>
    <p:sldId id="559" r:id="rId20"/>
    <p:sldId id="583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FFFF99"/>
    <a:srgbClr val="CCFFFF"/>
    <a:srgbClr val="FFFFCC"/>
    <a:srgbClr val="CC3300"/>
    <a:srgbClr val="000066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94" d="100"/>
          <a:sy n="94" d="100"/>
        </p:scale>
        <p:origin x="1138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806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027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593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667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576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095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804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714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234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035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978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018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46806E2-B3C2-49A1-9C10-E97249E8EA03}"/>
              </a:ext>
            </a:extLst>
          </p:cNvPr>
          <p:cNvSpPr/>
          <p:nvPr/>
        </p:nvSpPr>
        <p:spPr>
          <a:xfrm>
            <a:off x="903881" y="796290"/>
            <a:ext cx="7343386" cy="92202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chemeClr val="accent1">
                <a:lumMod val="7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Motivation to Live for Jesus </a:t>
            </a:r>
          </a:p>
        </p:txBody>
      </p:sp>
    </p:spTree>
    <p:extLst>
      <p:ext uri="{BB962C8B-B14F-4D97-AF65-F5344CB8AC3E}">
        <p14:creationId xmlns:p14="http://schemas.microsoft.com/office/powerpoint/2010/main" val="21337400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46806E2-B3C2-49A1-9C10-E97249E8EA03}"/>
              </a:ext>
            </a:extLst>
          </p:cNvPr>
          <p:cNvSpPr/>
          <p:nvPr/>
        </p:nvSpPr>
        <p:spPr>
          <a:xfrm>
            <a:off x="2140953" y="838200"/>
            <a:ext cx="4866266" cy="45720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I. 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Confessing Christ, 18-20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78D4FCE4-B188-6322-33D1-7CFE5007C1A1}"/>
              </a:ext>
            </a:extLst>
          </p:cNvPr>
          <p:cNvSpPr/>
          <p:nvPr/>
        </p:nvSpPr>
        <p:spPr>
          <a:xfrm>
            <a:off x="1342535" y="2076254"/>
            <a:ext cx="6477000" cy="144780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rgbClr val="CC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III.  </a:t>
            </a: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Cross of Christ’s Followers, </a:t>
            </a: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23-26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F365AE3-5A53-5FDD-FCBE-C8A2FB2384A7}"/>
              </a:ext>
            </a:extLst>
          </p:cNvPr>
          <p:cNvSpPr/>
          <p:nvPr/>
        </p:nvSpPr>
        <p:spPr>
          <a:xfrm>
            <a:off x="2143027" y="1447800"/>
            <a:ext cx="4866266" cy="45720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II. 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Cross of Christ, 21-22</a:t>
            </a:r>
          </a:p>
        </p:txBody>
      </p:sp>
    </p:spTree>
    <p:extLst>
      <p:ext uri="{BB962C8B-B14F-4D97-AF65-F5344CB8AC3E}">
        <p14:creationId xmlns:p14="http://schemas.microsoft.com/office/powerpoint/2010/main" val="6158253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5334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“All </a:t>
            </a:r>
            <a:r>
              <a:rPr lang="en-US" altLang="en-US" sz="280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… </a:t>
            </a:r>
            <a:r>
              <a:rPr lang="en-US" altLang="en-US" sz="340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if anyone </a:t>
            </a:r>
            <a:r>
              <a:rPr lang="en-US" altLang="en-US" sz="280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… </a:t>
            </a:r>
            <a:r>
              <a:rPr lang="en-US" altLang="en-US" sz="340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deny himself </a:t>
            </a:r>
            <a:r>
              <a:rPr lang="en-US" altLang="en-US" sz="280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… </a:t>
            </a:r>
            <a:r>
              <a:rPr lang="en-US" altLang="en-US" sz="340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his cross”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838200"/>
            <a:ext cx="8382000" cy="5791200"/>
          </a:xfrm>
        </p:spPr>
        <p:txBody>
          <a:bodyPr/>
          <a:lstStyle/>
          <a:p>
            <a:pPr marL="341313" indent="-341313"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23: the real shock: not only Lord, but His followers have cross to bear?</a:t>
            </a:r>
          </a:p>
          <a:p>
            <a:pPr marL="741363" lvl="1" indent="-341313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Mt.10:28 . . . 28:20 – trust Him</a:t>
            </a:r>
          </a:p>
          <a:p>
            <a:pPr marL="741363" lvl="1" indent="-341313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Ac.18:9-10, </a:t>
            </a:r>
            <a:r>
              <a:rPr lang="en-US" altLang="en-US" sz="3100" i="1" dirty="0">
                <a:solidFill>
                  <a:schemeClr val="bg1"/>
                </a:solidFill>
              </a:rPr>
              <a:t>stop being afraid…</a:t>
            </a:r>
          </a:p>
          <a:p>
            <a:pPr marL="741363" lvl="1" indent="-341313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1 Co.2:3, </a:t>
            </a:r>
            <a:r>
              <a:rPr lang="en-US" altLang="en-US" sz="3100" i="1" dirty="0">
                <a:solidFill>
                  <a:schemeClr val="bg1"/>
                </a:solidFill>
              </a:rPr>
              <a:t>much trembling</a:t>
            </a:r>
          </a:p>
          <a:p>
            <a:pPr marL="400050" lvl="1" indent="0">
              <a:spcAft>
                <a:spcPts val="600"/>
              </a:spcAft>
              <a:buNone/>
            </a:pPr>
            <a:endParaRPr lang="en-US" altLang="en-US" sz="3100" i="1" dirty="0">
              <a:solidFill>
                <a:schemeClr val="bg1"/>
              </a:solidFill>
            </a:endParaRPr>
          </a:p>
          <a:p>
            <a:pPr marL="741363" lvl="1" indent="-341313">
              <a:spcAft>
                <a:spcPts val="600"/>
              </a:spcAft>
            </a:pPr>
            <a:endParaRPr lang="en-US" altLang="en-US" sz="32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125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5334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John 6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382000" cy="5791200"/>
          </a:xfrm>
        </p:spPr>
        <p:txBody>
          <a:bodyPr/>
          <a:lstStyle/>
          <a:p>
            <a:pPr marL="341313" indent="-341313">
              <a:spcAft>
                <a:spcPts val="600"/>
              </a:spcAft>
            </a:pPr>
            <a:r>
              <a:rPr lang="en-US" altLang="en-US" dirty="0">
                <a:solidFill>
                  <a:srgbClr val="FFFFCC"/>
                </a:solidFill>
              </a:rPr>
              <a:t>Many wanted His company till they heard hard sayings </a:t>
            </a:r>
          </a:p>
          <a:p>
            <a:pPr marL="341313" indent="-341313">
              <a:spcAft>
                <a:spcPts val="600"/>
              </a:spcAft>
            </a:pPr>
            <a:r>
              <a:rPr lang="en-US" altLang="en-US" sz="3100" i="1" dirty="0">
                <a:solidFill>
                  <a:srgbClr val="FFFFCC"/>
                </a:solidFill>
              </a:rPr>
              <a:t>Today: many want His company till they learn He is not running a food bank</a:t>
            </a:r>
          </a:p>
          <a:p>
            <a:pPr marL="741363" lvl="1" indent="-341313">
              <a:spcAft>
                <a:spcPts val="600"/>
              </a:spcAft>
            </a:pPr>
            <a:r>
              <a:rPr lang="en-US" altLang="en-US" sz="3100" dirty="0">
                <a:solidFill>
                  <a:srgbClr val="CCFFFF"/>
                </a:solidFill>
              </a:rPr>
              <a:t>Self indulgence is not self denial</a:t>
            </a:r>
          </a:p>
          <a:p>
            <a:pPr marL="741363" lvl="1" indent="-341313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Jn.6:</a:t>
            </a:r>
            <a:r>
              <a:rPr lang="en-US" altLang="en-US" sz="3200" dirty="0">
                <a:solidFill>
                  <a:schemeClr val="bg1"/>
                </a:solidFill>
              </a:rPr>
              <a:t>25-26</a:t>
            </a:r>
          </a:p>
        </p:txBody>
      </p:sp>
    </p:spTree>
    <p:extLst>
      <p:ext uri="{BB962C8B-B14F-4D97-AF65-F5344CB8AC3E}">
        <p14:creationId xmlns:p14="http://schemas.microsoft.com/office/powerpoint/2010/main" val="2515320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5334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Following Christ, </a:t>
            </a:r>
            <a:r>
              <a:rPr lang="en-US" alt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Lk.9:23-26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382000" cy="5791200"/>
          </a:xfrm>
        </p:spPr>
        <p:txBody>
          <a:bodyPr/>
          <a:lstStyle/>
          <a:p>
            <a:pPr marL="341313" indent="-341313">
              <a:spcAft>
                <a:spcPts val="0"/>
              </a:spcAft>
            </a:pPr>
            <a:r>
              <a:rPr lang="en-US" altLang="en-US" dirty="0">
                <a:solidFill>
                  <a:srgbClr val="CCFFFF"/>
                </a:solidFill>
              </a:rPr>
              <a:t>All </a:t>
            </a:r>
            <a:r>
              <a:rPr lang="en-US" altLang="en-US" sz="2400" dirty="0">
                <a:solidFill>
                  <a:srgbClr val="CCFFFF"/>
                </a:solidFill>
              </a:rPr>
              <a:t>[if anyone]</a:t>
            </a:r>
            <a:r>
              <a:rPr lang="en-US" altLang="en-US" dirty="0">
                <a:solidFill>
                  <a:srgbClr val="CCFFFF"/>
                </a:solidFill>
              </a:rPr>
              <a:t>:</a:t>
            </a:r>
            <a:r>
              <a:rPr lang="en-US" altLang="en-US" dirty="0">
                <a:solidFill>
                  <a:schemeClr val="bg1"/>
                </a:solidFill>
              </a:rPr>
              <a:t>  no exceptions.   Mk.8:34</a:t>
            </a:r>
          </a:p>
          <a:p>
            <a:pPr marL="341313" indent="-341313">
              <a:spcAft>
                <a:spcPts val="0"/>
              </a:spcAft>
            </a:pPr>
            <a:r>
              <a:rPr lang="en-US" altLang="en-US" sz="3100" dirty="0">
                <a:solidFill>
                  <a:srgbClr val="CCFFFF"/>
                </a:solidFill>
              </a:rPr>
              <a:t>Desire:</a:t>
            </a:r>
            <a:r>
              <a:rPr lang="en-US" altLang="en-US" sz="3100" dirty="0">
                <a:solidFill>
                  <a:schemeClr val="bg1"/>
                </a:solidFill>
              </a:rPr>
              <a:t>  wish, will.  Ps.42:1-2</a:t>
            </a:r>
          </a:p>
          <a:p>
            <a:pPr marL="341313" indent="-341313">
              <a:spcAft>
                <a:spcPts val="0"/>
              </a:spcAft>
            </a:pPr>
            <a:r>
              <a:rPr lang="en-US" altLang="en-US" sz="3100" dirty="0">
                <a:solidFill>
                  <a:srgbClr val="CCFFFF"/>
                </a:solidFill>
              </a:rPr>
              <a:t>Come after Me.  </a:t>
            </a:r>
            <a:r>
              <a:rPr lang="en-US" altLang="en-US" sz="3100" dirty="0">
                <a:solidFill>
                  <a:schemeClr val="bg1"/>
                </a:solidFill>
              </a:rPr>
              <a:t>Choices: Lord or world?</a:t>
            </a:r>
          </a:p>
          <a:p>
            <a:pPr marL="341313" indent="-341313">
              <a:spcAft>
                <a:spcPts val="0"/>
              </a:spcAft>
            </a:pPr>
            <a:r>
              <a:rPr lang="en-US" altLang="en-US" sz="3100" dirty="0">
                <a:solidFill>
                  <a:srgbClr val="CCFFFF"/>
                </a:solidFill>
              </a:rPr>
              <a:t>Self-denial:</a:t>
            </a:r>
            <a:r>
              <a:rPr lang="en-US" altLang="en-US" sz="3100" dirty="0">
                <a:solidFill>
                  <a:schemeClr val="bg1"/>
                </a:solidFill>
              </a:rPr>
              <a:t>  Lk.22:57, Peter denied…</a:t>
            </a:r>
          </a:p>
          <a:p>
            <a:pPr marL="741363" lvl="1" indent="-341313">
              <a:spcAft>
                <a:spcPts val="0"/>
              </a:spcAft>
            </a:pPr>
            <a:r>
              <a:rPr lang="en-US" altLang="en-US" sz="3100" dirty="0">
                <a:solidFill>
                  <a:srgbClr val="FFFFCC"/>
                </a:solidFill>
              </a:rPr>
              <a:t>We usually give </a:t>
            </a:r>
            <a:r>
              <a:rPr lang="en-US" altLang="en-US" sz="3100" i="1" dirty="0">
                <a:solidFill>
                  <a:srgbClr val="FFFFCC"/>
                </a:solidFill>
              </a:rPr>
              <a:t>self</a:t>
            </a:r>
            <a:r>
              <a:rPr lang="en-US" altLang="en-US" sz="3100" dirty="0">
                <a:solidFill>
                  <a:srgbClr val="FFFFCC"/>
                </a:solidFill>
              </a:rPr>
              <a:t> special treatment…  </a:t>
            </a:r>
            <a:r>
              <a:rPr lang="en-US" altLang="en-US" sz="3100" dirty="0">
                <a:solidFill>
                  <a:schemeClr val="bg1"/>
                </a:solidFill>
              </a:rPr>
              <a:t>Mk.6:25</a:t>
            </a:r>
          </a:p>
          <a:p>
            <a:pPr marL="741363" lvl="1" indent="-341313"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Col.1:18, And He is the head of the body, the church, who is the beginning, the firstborn from the dead, that  </a:t>
            </a:r>
            <a:r>
              <a:rPr lang="en-US" altLang="en-US" sz="3100" baseline="30000" dirty="0">
                <a:solidFill>
                  <a:srgbClr val="CCFFCC"/>
                </a:solidFill>
              </a:rPr>
              <a:t>1)</a:t>
            </a:r>
            <a:r>
              <a:rPr lang="en-US" altLang="en-US" sz="3100" dirty="0">
                <a:solidFill>
                  <a:schemeClr val="bg1"/>
                </a:solidFill>
              </a:rPr>
              <a:t> in </a:t>
            </a:r>
            <a:r>
              <a:rPr lang="en-US" altLang="en-US" sz="3100" u="sng" dirty="0">
                <a:solidFill>
                  <a:schemeClr val="bg1"/>
                </a:solidFill>
              </a:rPr>
              <a:t>all</a:t>
            </a:r>
            <a:r>
              <a:rPr lang="en-US" altLang="en-US" sz="3100" dirty="0">
                <a:solidFill>
                  <a:schemeClr val="bg1"/>
                </a:solidFill>
              </a:rPr>
              <a:t> things  </a:t>
            </a:r>
            <a:r>
              <a:rPr lang="en-US" altLang="en-US" sz="3100" baseline="30000" dirty="0">
                <a:solidFill>
                  <a:srgbClr val="CCFFCC"/>
                </a:solidFill>
              </a:rPr>
              <a:t>2)</a:t>
            </a:r>
            <a:r>
              <a:rPr lang="en-US" altLang="en-US" sz="3100" dirty="0">
                <a:solidFill>
                  <a:schemeClr val="bg1"/>
                </a:solidFill>
              </a:rPr>
              <a:t> He may have the </a:t>
            </a:r>
            <a:r>
              <a:rPr lang="en-US" altLang="en-US" sz="3100" u="sng" dirty="0">
                <a:solidFill>
                  <a:schemeClr val="bg1"/>
                </a:solidFill>
              </a:rPr>
              <a:t>preeminence</a:t>
            </a:r>
          </a:p>
          <a:p>
            <a:pPr marL="400050" lvl="1" indent="0">
              <a:spcAft>
                <a:spcPts val="600"/>
              </a:spcAft>
              <a:buNone/>
            </a:pPr>
            <a:endParaRPr lang="en-US" altLang="en-US" sz="3100" i="1" dirty="0">
              <a:solidFill>
                <a:schemeClr val="bg1"/>
              </a:solidFill>
            </a:endParaRPr>
          </a:p>
          <a:p>
            <a:pPr marL="741363" lvl="1" indent="-341313">
              <a:spcAft>
                <a:spcPts val="600"/>
              </a:spcAft>
            </a:pPr>
            <a:endParaRPr lang="en-US" altLang="en-US" sz="32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845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5334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Following Christ, </a:t>
            </a:r>
            <a:r>
              <a:rPr lang="en-US" alt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Lk.9:23-26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6FD1EB35-3372-52AD-9C78-C07E630FA462}"/>
              </a:ext>
            </a:extLst>
          </p:cNvPr>
          <p:cNvSpPr/>
          <p:nvPr/>
        </p:nvSpPr>
        <p:spPr>
          <a:xfrm>
            <a:off x="1018881" y="4191000"/>
            <a:ext cx="7115665" cy="1600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100" dirty="0">
                <a:solidFill>
                  <a:srgbClr val="FFFF99"/>
                </a:solidFill>
              </a:rPr>
              <a:t>“He saith also how far one ought to renounce oneself, that is, unto death, and that a reproachful death”</a:t>
            </a:r>
            <a:r>
              <a:rPr lang="en-US" sz="3100" dirty="0"/>
              <a:t> </a:t>
            </a:r>
            <a:r>
              <a:rPr lang="en-US" sz="2000" dirty="0"/>
              <a:t>– Chrysostom</a:t>
            </a:r>
            <a:endParaRPr lang="en-US" sz="2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C161C8-BF11-1B36-B97A-12D033D2F0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943600"/>
          </a:xfrm>
        </p:spPr>
        <p:txBody>
          <a:bodyPr/>
          <a:lstStyle/>
          <a:p>
            <a:pPr marL="341313" indent="-341313">
              <a:spcAft>
                <a:spcPts val="0"/>
              </a:spcAft>
            </a:pPr>
            <a:r>
              <a:rPr lang="en-US" altLang="en-US" sz="2400" dirty="0">
                <a:solidFill>
                  <a:schemeClr val="bg1"/>
                </a:solidFill>
              </a:rPr>
              <a:t>All:  no exceptions.   Mk.8:34</a:t>
            </a:r>
          </a:p>
          <a:p>
            <a:pPr marL="341313" indent="-341313">
              <a:spcAft>
                <a:spcPts val="0"/>
              </a:spcAft>
            </a:pPr>
            <a:r>
              <a:rPr lang="en-US" altLang="en-US" sz="2400" dirty="0">
                <a:solidFill>
                  <a:schemeClr val="bg1"/>
                </a:solidFill>
              </a:rPr>
              <a:t>Desire:  wish will</a:t>
            </a:r>
          </a:p>
          <a:p>
            <a:pPr marL="341313" indent="-341313">
              <a:spcAft>
                <a:spcPts val="0"/>
              </a:spcAft>
            </a:pPr>
            <a:r>
              <a:rPr lang="en-US" altLang="en-US" sz="2400" dirty="0">
                <a:solidFill>
                  <a:schemeClr val="bg1"/>
                </a:solidFill>
              </a:rPr>
              <a:t>Come after Me:  are we sure we want to?</a:t>
            </a:r>
          </a:p>
          <a:p>
            <a:pPr marL="341313" indent="-341313">
              <a:spcAft>
                <a:spcPts val="0"/>
              </a:spcAft>
            </a:pPr>
            <a:r>
              <a:rPr lang="en-US" altLang="en-US" sz="2400" dirty="0">
                <a:solidFill>
                  <a:schemeClr val="bg1"/>
                </a:solidFill>
              </a:rPr>
              <a:t>Self-denial:  22:57, Peter denied…</a:t>
            </a:r>
          </a:p>
          <a:p>
            <a:pPr marL="341313" indent="-341313">
              <a:spcAft>
                <a:spcPts val="0"/>
              </a:spcAft>
            </a:pPr>
            <a:r>
              <a:rPr lang="en-US" altLang="en-US" sz="3100" dirty="0">
                <a:solidFill>
                  <a:srgbClr val="CCFFFF"/>
                </a:solidFill>
              </a:rPr>
              <a:t>Sacrifice: take up cross  </a:t>
            </a:r>
          </a:p>
          <a:p>
            <a:pPr marL="741363" lvl="1" indent="-341313">
              <a:spcBef>
                <a:spcPts val="0"/>
              </a:spcBef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Costs us time, effort, money, comfort, life </a:t>
            </a:r>
          </a:p>
          <a:p>
            <a:pPr marL="741363" lvl="1" indent="-341313"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Mt.10:34-35 </a:t>
            </a:r>
          </a:p>
          <a:p>
            <a:pPr marL="341313" marR="0" lvl="0" indent="-3413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817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304800"/>
            <a:ext cx="8382000" cy="6248400"/>
          </a:xfrm>
        </p:spPr>
        <p:txBody>
          <a:bodyPr/>
          <a:lstStyle/>
          <a:p>
            <a:pPr marL="341313" indent="-341313">
              <a:spcAft>
                <a:spcPts val="400"/>
              </a:spcAft>
            </a:pPr>
            <a:r>
              <a:rPr lang="en-US" altLang="en-US" dirty="0">
                <a:solidFill>
                  <a:schemeClr val="bg1"/>
                </a:solidFill>
              </a:rPr>
              <a:t>“I have a cross to bear” </a:t>
            </a:r>
            <a:br>
              <a:rPr lang="en-US" altLang="en-US" dirty="0">
                <a:solidFill>
                  <a:schemeClr val="bg1"/>
                </a:solidFill>
              </a:rPr>
            </a:br>
            <a:r>
              <a:rPr lang="en-US" altLang="en-US" dirty="0">
                <a:solidFill>
                  <a:schemeClr val="bg1"/>
                </a:solidFill>
              </a:rPr>
              <a:t> (unemployed… sickness…pain, etc.)</a:t>
            </a:r>
          </a:p>
          <a:p>
            <a:pPr marL="341313" indent="-341313">
              <a:spcAft>
                <a:spcPts val="400"/>
              </a:spcAft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5FDFA94-EBEA-6792-6C40-9BC454D4342D}"/>
              </a:ext>
            </a:extLst>
          </p:cNvPr>
          <p:cNvSpPr/>
          <p:nvPr/>
        </p:nvSpPr>
        <p:spPr>
          <a:xfrm>
            <a:off x="952892" y="1524000"/>
            <a:ext cx="7239000" cy="396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1200"/>
              </a:spcAft>
            </a:pPr>
            <a:r>
              <a:rPr lang="en-US" sz="3100" dirty="0"/>
              <a:t>Our cross is connected to our commit-</a:t>
            </a:r>
            <a:r>
              <a:rPr lang="en-US" sz="3100" dirty="0" err="1"/>
              <a:t>ment</a:t>
            </a:r>
            <a:r>
              <a:rPr lang="en-US" sz="3100" dirty="0"/>
              <a:t> to Christ.  </a:t>
            </a:r>
          </a:p>
          <a:p>
            <a:pPr>
              <a:spcAft>
                <a:spcPts val="1200"/>
              </a:spcAft>
            </a:pPr>
            <a:r>
              <a:rPr lang="en-US" sz="3100" dirty="0"/>
              <a:t>When we wear His name, publicly </a:t>
            </a:r>
            <a:r>
              <a:rPr lang="en-US" sz="3100" dirty="0" err="1"/>
              <a:t>iden-tify</a:t>
            </a:r>
            <a:r>
              <a:rPr lang="en-US" sz="3100" dirty="0"/>
              <a:t> with Him … because He was hated, we will be hated too.   </a:t>
            </a:r>
          </a:p>
          <a:p>
            <a:r>
              <a:rPr lang="en-US" sz="3100" dirty="0"/>
              <a:t>If we hide our faith, we cannot share in His exaltation. </a:t>
            </a:r>
          </a:p>
        </p:txBody>
      </p:sp>
    </p:spTree>
    <p:extLst>
      <p:ext uri="{BB962C8B-B14F-4D97-AF65-F5344CB8AC3E}">
        <p14:creationId xmlns:p14="http://schemas.microsoft.com/office/powerpoint/2010/main" val="1908262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5334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Following Christ, </a:t>
            </a:r>
            <a:r>
              <a:rPr lang="en-US" alt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Lk.9:23-26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382000" cy="5791200"/>
          </a:xfrm>
        </p:spPr>
        <p:txBody>
          <a:bodyPr/>
          <a:lstStyle/>
          <a:p>
            <a:pPr marL="341313" indent="-341313">
              <a:spcAft>
                <a:spcPts val="0"/>
              </a:spcAft>
            </a:pPr>
            <a:r>
              <a:rPr lang="en-US" altLang="en-US" sz="2400" dirty="0">
                <a:solidFill>
                  <a:schemeClr val="bg1"/>
                </a:solidFill>
              </a:rPr>
              <a:t>All:  no exceptions.   Mk.8:34</a:t>
            </a:r>
          </a:p>
          <a:p>
            <a:pPr marL="341313" indent="-341313">
              <a:spcAft>
                <a:spcPts val="0"/>
              </a:spcAft>
            </a:pPr>
            <a:r>
              <a:rPr lang="en-US" altLang="en-US" sz="2400" dirty="0">
                <a:solidFill>
                  <a:schemeClr val="bg1"/>
                </a:solidFill>
              </a:rPr>
              <a:t>Desire:  wish will</a:t>
            </a:r>
          </a:p>
          <a:p>
            <a:pPr marL="341313" indent="-341313">
              <a:spcAft>
                <a:spcPts val="0"/>
              </a:spcAft>
            </a:pPr>
            <a:r>
              <a:rPr lang="en-US" altLang="en-US" sz="2400" dirty="0">
                <a:solidFill>
                  <a:schemeClr val="bg1"/>
                </a:solidFill>
              </a:rPr>
              <a:t>Come after Me:  are we sure we want to?</a:t>
            </a:r>
          </a:p>
          <a:p>
            <a:pPr marL="341313" indent="-341313">
              <a:spcAft>
                <a:spcPts val="0"/>
              </a:spcAft>
            </a:pPr>
            <a:r>
              <a:rPr lang="en-US" altLang="en-US" sz="2400" dirty="0">
                <a:solidFill>
                  <a:schemeClr val="bg1"/>
                </a:solidFill>
              </a:rPr>
              <a:t>Self-denial:  22:57, Peter denied…</a:t>
            </a:r>
          </a:p>
          <a:p>
            <a:pPr marL="341313" indent="-341313">
              <a:spcAft>
                <a:spcPts val="0"/>
              </a:spcAft>
            </a:pPr>
            <a:r>
              <a:rPr lang="en-US" altLang="en-US" sz="2400" dirty="0">
                <a:solidFill>
                  <a:schemeClr val="bg1"/>
                </a:solidFill>
              </a:rPr>
              <a:t>Sacrifice: take up cross</a:t>
            </a:r>
          </a:p>
          <a:p>
            <a:pPr marL="341313" indent="-341313">
              <a:spcAft>
                <a:spcPts val="0"/>
              </a:spcAft>
            </a:pPr>
            <a:r>
              <a:rPr lang="en-US" altLang="en-US" sz="3100" dirty="0">
                <a:solidFill>
                  <a:srgbClr val="CCFFFF"/>
                </a:solidFill>
              </a:rPr>
              <a:t>Time (daily):  </a:t>
            </a:r>
            <a:r>
              <a:rPr lang="en-US" altLang="en-US" sz="3100" i="1" dirty="0">
                <a:solidFill>
                  <a:srgbClr val="FFFF99"/>
                </a:solidFill>
              </a:rPr>
              <a:t>Paul</a:t>
            </a:r>
            <a:r>
              <a:rPr lang="en-US" altLang="en-US" sz="3100" dirty="0">
                <a:solidFill>
                  <a:schemeClr val="bg1"/>
                </a:solidFill>
              </a:rPr>
              <a:t> – Ro.8:36;  1 Co.15:31</a:t>
            </a:r>
            <a:r>
              <a:rPr lang="en-US" altLang="en-US" sz="3100" dirty="0">
                <a:solidFill>
                  <a:srgbClr val="CCFFFF"/>
                </a:solidFill>
              </a:rPr>
              <a:t> </a:t>
            </a:r>
          </a:p>
          <a:p>
            <a:pPr marL="341313" indent="-341313">
              <a:spcAft>
                <a:spcPts val="0"/>
              </a:spcAft>
            </a:pPr>
            <a:r>
              <a:rPr lang="en-US" altLang="en-US" sz="3100" dirty="0">
                <a:solidFill>
                  <a:srgbClr val="CCFFFF"/>
                </a:solidFill>
              </a:rPr>
              <a:t>Follow Me:  </a:t>
            </a:r>
            <a:r>
              <a:rPr lang="en-US" altLang="en-US" sz="3100" dirty="0">
                <a:solidFill>
                  <a:schemeClr val="bg1"/>
                </a:solidFill>
              </a:rPr>
              <a:t>“Obey Me without question”</a:t>
            </a:r>
          </a:p>
          <a:p>
            <a:pPr marL="341313" indent="-341313">
              <a:spcAft>
                <a:spcPts val="0"/>
              </a:spcAft>
            </a:pPr>
            <a:r>
              <a:rPr lang="en-US" altLang="en-US" sz="3100" dirty="0">
                <a:solidFill>
                  <a:srgbClr val="CCFFFF"/>
                </a:solidFill>
              </a:rPr>
              <a:t>Lost or saved?  </a:t>
            </a:r>
            <a:r>
              <a:rPr lang="en-US" altLang="en-US" sz="3100" dirty="0">
                <a:solidFill>
                  <a:schemeClr val="bg1"/>
                </a:solidFill>
              </a:rPr>
              <a:t>(the only choices)</a:t>
            </a:r>
          </a:p>
          <a:p>
            <a:pPr marL="741363" lvl="1" indent="-341313">
              <a:spcAft>
                <a:spcPts val="0"/>
              </a:spcAft>
            </a:pPr>
            <a:r>
              <a:rPr lang="en-US" altLang="en-US" sz="3100" dirty="0">
                <a:solidFill>
                  <a:srgbClr val="CCFFCC"/>
                </a:solidFill>
              </a:rPr>
              <a:t>Paradox:  </a:t>
            </a:r>
            <a:r>
              <a:rPr lang="en-US" altLang="en-US" sz="3100" dirty="0">
                <a:solidFill>
                  <a:schemeClr val="bg1"/>
                </a:solidFill>
              </a:rPr>
              <a:t>24.   2 Tim.2:11</a:t>
            </a:r>
          </a:p>
          <a:p>
            <a:pPr marL="741363" lvl="1" indent="-341313">
              <a:spcAft>
                <a:spcPts val="0"/>
              </a:spcAft>
            </a:pPr>
            <a:r>
              <a:rPr lang="en-US" altLang="en-US" sz="3100" dirty="0">
                <a:solidFill>
                  <a:srgbClr val="CCFFCC"/>
                </a:solidFill>
              </a:rPr>
              <a:t>Profit:</a:t>
            </a:r>
            <a:r>
              <a:rPr lang="en-US" altLang="en-US" sz="3100" dirty="0">
                <a:solidFill>
                  <a:schemeClr val="bg1"/>
                </a:solidFill>
              </a:rPr>
              <a:t>  25.   2 Tim.2:12</a:t>
            </a:r>
          </a:p>
          <a:p>
            <a:pPr marL="741363" lvl="1" indent="-341313">
              <a:spcAft>
                <a:spcPts val="0"/>
              </a:spcAft>
            </a:pPr>
            <a:r>
              <a:rPr lang="en-US" altLang="en-US" sz="3100" dirty="0">
                <a:solidFill>
                  <a:srgbClr val="CCFFCC"/>
                </a:solidFill>
              </a:rPr>
              <a:t>Preference:  </a:t>
            </a:r>
            <a:r>
              <a:rPr lang="en-US" altLang="en-US" sz="3100" dirty="0">
                <a:solidFill>
                  <a:schemeClr val="bg1"/>
                </a:solidFill>
              </a:rPr>
              <a:t>26.   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741363" lvl="1" indent="-341313">
              <a:spcAft>
                <a:spcPts val="600"/>
              </a:spcAft>
            </a:pPr>
            <a:endParaRPr lang="en-US" altLang="en-US" sz="32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237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533400"/>
          </a:xfrm>
        </p:spPr>
        <p:txBody>
          <a:bodyPr/>
          <a:lstStyle/>
          <a:p>
            <a:r>
              <a:rPr lang="en-US" altLang="en-US" sz="3200" dirty="0">
                <a:solidFill>
                  <a:srgbClr val="CC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Preference, </a:t>
            </a:r>
            <a:r>
              <a:rPr lang="en-US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cont’d.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382000" cy="5791200"/>
          </a:xfrm>
        </p:spPr>
        <p:txBody>
          <a:bodyPr/>
          <a:lstStyle/>
          <a:p>
            <a:pPr marL="341313" indent="-341313"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Moses and Elijah – greatest prophets of OT</a:t>
            </a:r>
          </a:p>
          <a:p>
            <a:pPr marL="741363" lvl="1" indent="-341313"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They are dismissed</a:t>
            </a:r>
          </a:p>
          <a:p>
            <a:pPr marL="341313" indent="-341313">
              <a:spcAft>
                <a:spcPts val="0"/>
              </a:spcAft>
            </a:pPr>
            <a:r>
              <a:rPr lang="en-US" altLang="en-US" sz="3100" dirty="0">
                <a:solidFill>
                  <a:srgbClr val="CCFFFF"/>
                </a:solidFill>
              </a:rPr>
              <a:t>Jesus is exalted by His Father – we need no one else</a:t>
            </a:r>
          </a:p>
          <a:p>
            <a:pPr marL="741363" lvl="1" indent="-341313"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If we are ashamed of Him now, we deserve His shame of us in eternity.  </a:t>
            </a:r>
            <a:br>
              <a:rPr lang="en-US" altLang="en-US" sz="3100" dirty="0">
                <a:solidFill>
                  <a:schemeClr val="bg1"/>
                </a:solidFill>
              </a:rPr>
            </a:br>
            <a:r>
              <a:rPr lang="en-US" altLang="en-US" sz="3100" dirty="0">
                <a:solidFill>
                  <a:schemeClr val="bg1"/>
                </a:solidFill>
              </a:rPr>
              <a:t>2 Tim.1:12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741363" lvl="1" indent="-341313">
              <a:spcAft>
                <a:spcPts val="600"/>
              </a:spcAft>
            </a:pPr>
            <a:endParaRPr lang="en-US" altLang="en-US" sz="32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898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5334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Following Christ, </a:t>
            </a:r>
            <a:r>
              <a:rPr lang="en-US" alt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Lk.9:23-26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382000" cy="5791200"/>
          </a:xfrm>
        </p:spPr>
        <p:txBody>
          <a:bodyPr/>
          <a:lstStyle/>
          <a:p>
            <a:pPr marL="341313" indent="-341313">
              <a:spcAft>
                <a:spcPts val="0"/>
              </a:spcAft>
            </a:pPr>
            <a:r>
              <a:rPr lang="en-US" altLang="en-US" sz="2400" dirty="0">
                <a:solidFill>
                  <a:schemeClr val="bg1"/>
                </a:solidFill>
              </a:rPr>
              <a:t>All:  no exceptions.   Mk.8:34</a:t>
            </a:r>
          </a:p>
          <a:p>
            <a:pPr marL="341313" indent="-341313">
              <a:spcAft>
                <a:spcPts val="0"/>
              </a:spcAft>
            </a:pPr>
            <a:r>
              <a:rPr lang="en-US" altLang="en-US" sz="2400" dirty="0">
                <a:solidFill>
                  <a:schemeClr val="bg1"/>
                </a:solidFill>
              </a:rPr>
              <a:t>Desire:  wish will</a:t>
            </a:r>
          </a:p>
          <a:p>
            <a:pPr marL="341313" indent="-341313">
              <a:spcAft>
                <a:spcPts val="0"/>
              </a:spcAft>
            </a:pPr>
            <a:r>
              <a:rPr lang="en-US" altLang="en-US" sz="2400" dirty="0">
                <a:solidFill>
                  <a:schemeClr val="bg1"/>
                </a:solidFill>
              </a:rPr>
              <a:t>Come after Me:  are we sure we want to?</a:t>
            </a:r>
          </a:p>
          <a:p>
            <a:pPr marL="341313" indent="-341313">
              <a:spcAft>
                <a:spcPts val="0"/>
              </a:spcAft>
            </a:pPr>
            <a:r>
              <a:rPr lang="en-US" altLang="en-US" sz="2400" dirty="0">
                <a:solidFill>
                  <a:schemeClr val="bg1"/>
                </a:solidFill>
              </a:rPr>
              <a:t>Self-denial:  22:57, Peter denied…</a:t>
            </a:r>
          </a:p>
          <a:p>
            <a:pPr marL="341313" indent="-341313">
              <a:spcAft>
                <a:spcPts val="0"/>
              </a:spcAft>
            </a:pPr>
            <a:r>
              <a:rPr lang="en-US" altLang="en-US" sz="2400" dirty="0">
                <a:solidFill>
                  <a:schemeClr val="bg1"/>
                </a:solidFill>
              </a:rPr>
              <a:t>Sacrifice: take up cross.  </a:t>
            </a:r>
          </a:p>
          <a:p>
            <a:pPr marL="341313" indent="-341313">
              <a:spcAft>
                <a:spcPts val="0"/>
              </a:spcAft>
            </a:pPr>
            <a:r>
              <a:rPr lang="en-US" altLang="en-US" sz="2400" dirty="0">
                <a:solidFill>
                  <a:schemeClr val="bg1"/>
                </a:solidFill>
              </a:rPr>
              <a:t>Time (daily): Ro.8:36;  1 Co.15:31 </a:t>
            </a:r>
          </a:p>
          <a:p>
            <a:pPr marL="341313" indent="-341313">
              <a:spcAft>
                <a:spcPts val="0"/>
              </a:spcAft>
            </a:pPr>
            <a:r>
              <a:rPr lang="en-US" altLang="en-US" sz="2400" dirty="0">
                <a:solidFill>
                  <a:schemeClr val="bg1"/>
                </a:solidFill>
              </a:rPr>
              <a:t>Follow Me: “Obey Me without question”</a:t>
            </a:r>
          </a:p>
          <a:p>
            <a:pPr marL="341313" indent="-341313">
              <a:spcAft>
                <a:spcPts val="0"/>
              </a:spcAft>
            </a:pPr>
            <a:r>
              <a:rPr lang="en-US" altLang="en-US" sz="2400" dirty="0">
                <a:solidFill>
                  <a:schemeClr val="bg1"/>
                </a:solidFill>
              </a:rPr>
              <a:t>Lost or saved?  (the only choices)</a:t>
            </a:r>
          </a:p>
          <a:p>
            <a:pPr marL="341313" indent="-341313">
              <a:spcAft>
                <a:spcPts val="0"/>
              </a:spcAft>
            </a:pPr>
            <a:r>
              <a:rPr lang="en-US" altLang="en-US" sz="3100" dirty="0">
                <a:solidFill>
                  <a:srgbClr val="CCFFFF"/>
                </a:solidFill>
              </a:rPr>
              <a:t>Promise:</a:t>
            </a:r>
            <a:r>
              <a:rPr lang="en-US" altLang="en-US" sz="3100" dirty="0">
                <a:solidFill>
                  <a:schemeClr val="bg1"/>
                </a:solidFill>
              </a:rPr>
              <a:t> 27, Jesus was rejected, but would not fail</a:t>
            </a:r>
          </a:p>
          <a:p>
            <a:pPr marL="741363" lvl="1" indent="-341313">
              <a:spcBef>
                <a:spcPts val="0"/>
              </a:spcBef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Opponents were [are] are eternal failures</a:t>
            </a:r>
          </a:p>
          <a:p>
            <a:pPr marL="741363" lvl="1" indent="-341313"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Jesus died, but conquered; so can we</a:t>
            </a:r>
          </a:p>
          <a:p>
            <a:pPr marL="741363" lvl="1" indent="-341313">
              <a:spcAft>
                <a:spcPts val="600"/>
              </a:spcAft>
            </a:pPr>
            <a:endParaRPr lang="en-US" altLang="en-US" sz="32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708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/>
          <a:lstStyle/>
          <a:p>
            <a:r>
              <a:rPr lang="en-US" altLang="en-US" sz="3400" dirty="0">
                <a:solidFill>
                  <a:srgbClr val="CC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“I would never be ashamed of Christ?”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19492" y="1066800"/>
            <a:ext cx="8305800" cy="5029200"/>
          </a:xfrm>
        </p:spPr>
        <p:txBody>
          <a:bodyPr/>
          <a:lstStyle/>
          <a:p>
            <a:pPr marL="684213" indent="-684213" algn="ctr">
              <a:spcAft>
                <a:spcPts val="500"/>
              </a:spcAft>
              <a:buNone/>
            </a:pPr>
            <a:r>
              <a:rPr lang="en-US" dirty="0">
                <a:solidFill>
                  <a:srgbClr val="CCFFCC"/>
                </a:solidFill>
              </a:rPr>
              <a:t>Lk.9 – </a:t>
            </a:r>
          </a:p>
          <a:p>
            <a:pPr marL="684213" indent="-684213">
              <a:spcAft>
                <a:spcPts val="500"/>
              </a:spcAft>
              <a:buNone/>
            </a:pPr>
            <a:r>
              <a:rPr lang="en-US" sz="2400" dirty="0">
                <a:solidFill>
                  <a:srgbClr val="CCFFCC"/>
                </a:solidFill>
              </a:rPr>
              <a:t>57-58:  </a:t>
            </a:r>
            <a:r>
              <a:rPr lang="en-US" sz="3100" dirty="0">
                <a:solidFill>
                  <a:schemeClr val="bg1"/>
                </a:solidFill>
              </a:rPr>
              <a:t>“I will follow You wherever You go”</a:t>
            </a:r>
            <a:endParaRPr lang="en-US" sz="3000" dirty="0">
              <a:solidFill>
                <a:schemeClr val="bg1"/>
              </a:solidFill>
            </a:endParaRPr>
          </a:p>
          <a:p>
            <a:pPr marL="684213" indent="-684213">
              <a:spcAft>
                <a:spcPts val="500"/>
              </a:spcAft>
              <a:buNone/>
            </a:pPr>
            <a:r>
              <a:rPr lang="en-US" altLang="en-US" sz="2400" dirty="0">
                <a:solidFill>
                  <a:srgbClr val="CCFFCC"/>
                </a:solidFill>
              </a:rPr>
              <a:t>59-60:  </a:t>
            </a:r>
            <a:r>
              <a:rPr lang="en-US" altLang="en-US" sz="3000" dirty="0">
                <a:solidFill>
                  <a:schemeClr val="bg1"/>
                </a:solidFill>
              </a:rPr>
              <a:t>“Lord, permit me first…”</a:t>
            </a:r>
          </a:p>
          <a:p>
            <a:pPr marL="684213" indent="-684213">
              <a:spcAft>
                <a:spcPts val="500"/>
              </a:spcAft>
              <a:buNone/>
            </a:pPr>
            <a:r>
              <a:rPr lang="en-US" altLang="en-US" sz="2400" dirty="0">
                <a:solidFill>
                  <a:srgbClr val="CCFFCC"/>
                </a:solidFill>
              </a:rPr>
              <a:t>61-62:  </a:t>
            </a:r>
            <a:r>
              <a:rPr lang="en-US" altLang="en-US" sz="3000" dirty="0">
                <a:solidFill>
                  <a:schemeClr val="bg1"/>
                </a:solidFill>
              </a:rPr>
              <a:t>“Let me first bid farewell to my family”</a:t>
            </a:r>
          </a:p>
        </p:txBody>
      </p:sp>
    </p:spTree>
    <p:extLst>
      <p:ext uri="{BB962C8B-B14F-4D97-AF65-F5344CB8AC3E}">
        <p14:creationId xmlns:p14="http://schemas.microsoft.com/office/powerpoint/2010/main" val="2647867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3400" u="sng" dirty="0">
                <a:solidFill>
                  <a:srgbClr val="FFFFCC"/>
                </a:solidFill>
              </a:rPr>
              <a:t>Luke</a:t>
            </a:r>
            <a:r>
              <a:rPr lang="en-US" altLang="en-US" sz="3400" i="1" dirty="0">
                <a:solidFill>
                  <a:srgbClr val="CCFFFF"/>
                </a:solidFill>
              </a:rPr>
              <a:t> </a:t>
            </a:r>
            <a:r>
              <a:rPr lang="en-US" altLang="en-US" sz="3400" u="sng" dirty="0">
                <a:solidFill>
                  <a:srgbClr val="FFFFCC"/>
                </a:solidFill>
              </a:rPr>
              <a:t>9</a:t>
            </a:r>
            <a:r>
              <a:rPr lang="en-US" altLang="en-US" sz="3400" i="1" dirty="0">
                <a:solidFill>
                  <a:srgbClr val="CCFFFF"/>
                </a:solidFill>
              </a:rPr>
              <a:t> – Lord’s first prediction of</a:t>
            </a:r>
            <a:br>
              <a:rPr lang="en-US" altLang="en-US" sz="3400" i="1" dirty="0">
                <a:solidFill>
                  <a:srgbClr val="CCFFFF"/>
                </a:solidFill>
              </a:rPr>
            </a:br>
            <a:r>
              <a:rPr lang="en-US" altLang="en-US" sz="3400" i="1" dirty="0">
                <a:solidFill>
                  <a:srgbClr val="CCFFFF"/>
                </a:solidFill>
              </a:rPr>
              <a:t>His death and resurrection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/>
          <a:lstStyle/>
          <a:p>
            <a:r>
              <a:rPr lang="en-US" altLang="en-US" sz="3400" dirty="0">
                <a:solidFill>
                  <a:srgbClr val="CC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What does it mean to take up your cross? …to be crucified with Christ?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305800" cy="5029200"/>
          </a:xfrm>
        </p:spPr>
        <p:txBody>
          <a:bodyPr/>
          <a:lstStyle/>
          <a:p>
            <a:pPr marL="684213" indent="-684213">
              <a:spcAft>
                <a:spcPts val="500"/>
              </a:spcAft>
              <a:buNone/>
            </a:pPr>
            <a:r>
              <a:rPr lang="en-US" sz="2400" dirty="0">
                <a:solidFill>
                  <a:srgbClr val="CCFFCC"/>
                </a:solidFill>
              </a:rPr>
              <a:t>1)  </a:t>
            </a:r>
            <a:r>
              <a:rPr lang="en-US" sz="3000" dirty="0">
                <a:solidFill>
                  <a:schemeClr val="bg1"/>
                </a:solidFill>
              </a:rPr>
              <a:t>a man who is crucified is facing only one way</a:t>
            </a:r>
          </a:p>
          <a:p>
            <a:pPr marL="684213" indent="-684213">
              <a:spcAft>
                <a:spcPts val="500"/>
              </a:spcAft>
              <a:buNone/>
            </a:pPr>
            <a:r>
              <a:rPr lang="en-US" altLang="en-US" sz="2400" dirty="0">
                <a:solidFill>
                  <a:srgbClr val="CCFFCC"/>
                </a:solidFill>
              </a:rPr>
              <a:t>2)  </a:t>
            </a:r>
            <a:r>
              <a:rPr lang="en-US" altLang="en-US" sz="3000" dirty="0">
                <a:solidFill>
                  <a:schemeClr val="bg1"/>
                </a:solidFill>
              </a:rPr>
              <a:t>a man who is crucified is not going back</a:t>
            </a:r>
          </a:p>
          <a:p>
            <a:pPr marL="684213" indent="-684213">
              <a:spcAft>
                <a:spcPts val="1200"/>
              </a:spcAft>
              <a:buNone/>
            </a:pPr>
            <a:r>
              <a:rPr lang="en-US" altLang="en-US" sz="2400" dirty="0">
                <a:solidFill>
                  <a:srgbClr val="CCFFCC"/>
                </a:solidFill>
              </a:rPr>
              <a:t>3)  </a:t>
            </a:r>
            <a:r>
              <a:rPr lang="en-US" altLang="en-US" sz="3000" dirty="0">
                <a:solidFill>
                  <a:schemeClr val="bg1"/>
                </a:solidFill>
              </a:rPr>
              <a:t>he has no further plans of his own</a:t>
            </a:r>
          </a:p>
          <a:p>
            <a:pPr marL="684213" indent="-684213">
              <a:spcAft>
                <a:spcPts val="500"/>
              </a:spcAft>
              <a:buNone/>
            </a:pPr>
            <a:r>
              <a:rPr lang="en-US" altLang="en-US" dirty="0">
                <a:solidFill>
                  <a:srgbClr val="CCFFFF"/>
                </a:solidFill>
              </a:rPr>
              <a:t>Question: </a:t>
            </a:r>
            <a:r>
              <a:rPr lang="en-US" altLang="en-US" dirty="0">
                <a:solidFill>
                  <a:srgbClr val="CCFFCC"/>
                </a:solidFill>
              </a:rPr>
              <a:t>Am I willing to take up the cross?</a:t>
            </a:r>
          </a:p>
          <a:p>
            <a:pPr marL="684213" indent="-684213">
              <a:spcAft>
                <a:spcPts val="5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Ph.3:8</a:t>
            </a:r>
          </a:p>
        </p:txBody>
      </p:sp>
    </p:spTree>
    <p:extLst>
      <p:ext uri="{BB962C8B-B14F-4D97-AF65-F5344CB8AC3E}">
        <p14:creationId xmlns:p14="http://schemas.microsoft.com/office/powerpoint/2010/main" val="382876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46806E2-B3C2-49A1-9C10-E97249E8EA03}"/>
              </a:ext>
            </a:extLst>
          </p:cNvPr>
          <p:cNvSpPr/>
          <p:nvPr/>
        </p:nvSpPr>
        <p:spPr>
          <a:xfrm>
            <a:off x="1335586" y="1066800"/>
            <a:ext cx="6477000" cy="144780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rgbClr val="CC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I.  </a:t>
            </a: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Confessing Christ, </a:t>
            </a: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18-20</a:t>
            </a:r>
          </a:p>
        </p:txBody>
      </p:sp>
    </p:spTree>
    <p:extLst>
      <p:ext uri="{BB962C8B-B14F-4D97-AF65-F5344CB8AC3E}">
        <p14:creationId xmlns:p14="http://schemas.microsoft.com/office/powerpoint/2010/main" val="2708374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pPr marL="574675" indent="-574675" algn="l"/>
            <a:r>
              <a:rPr lang="en-US" altLang="en-US" sz="2800" dirty="0">
                <a:solidFill>
                  <a:srgbClr val="CC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18: </a:t>
            </a:r>
            <a:r>
              <a:rPr lang="en-US" altLang="en-US" sz="340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Jesus wanted to know what people said about Him </a:t>
            </a:r>
            <a:r>
              <a:rPr lang="en-US" alt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(cf. 9:1-6)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altLang="en-US" sz="2800" dirty="0">
                <a:solidFill>
                  <a:srgbClr val="CCFFCC"/>
                </a:solidFill>
              </a:rPr>
              <a:t>19:</a:t>
            </a:r>
            <a:r>
              <a:rPr lang="en-US" altLang="en-US" dirty="0">
                <a:solidFill>
                  <a:schemeClr val="bg1"/>
                </a:solidFill>
              </a:rPr>
              <a:t> compared to greatest men of history…</a:t>
            </a:r>
          </a:p>
          <a:p>
            <a:pPr lvl="1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Estimate is too low</a:t>
            </a:r>
          </a:p>
          <a:p>
            <a:pPr lvl="1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His works spoke for Him</a:t>
            </a:r>
          </a:p>
          <a:p>
            <a:pPr lvl="1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He won the faith of those who knew Him best </a:t>
            </a:r>
          </a:p>
        </p:txBody>
      </p:sp>
    </p:spTree>
    <p:extLst>
      <p:ext uri="{BB962C8B-B14F-4D97-AF65-F5344CB8AC3E}">
        <p14:creationId xmlns:p14="http://schemas.microsoft.com/office/powerpoint/2010/main" val="3253956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pPr marL="574675" indent="-574675" algn="l"/>
            <a:r>
              <a:rPr lang="en-US" altLang="en-US" sz="2800" dirty="0">
                <a:solidFill>
                  <a:srgbClr val="CC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20:  </a:t>
            </a:r>
            <a:r>
              <a:rPr lang="en-US" altLang="en-US" sz="340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not enough to know what others think</a:t>
            </a:r>
            <a:endParaRPr lang="en-US" altLang="en-US" sz="3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/>
          <a:lstStyle/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Salvation requires personal belief and confession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Peter answers for the group</a:t>
            </a:r>
          </a:p>
          <a:p>
            <a:pPr lvl="2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Lk.5:14;  8:56 – </a:t>
            </a:r>
            <a:r>
              <a:rPr lang="en-US" altLang="en-US" sz="3100" dirty="0">
                <a:solidFill>
                  <a:srgbClr val="CCFFCC"/>
                </a:solidFill>
              </a:rPr>
              <a:t>‘</a:t>
            </a:r>
            <a:r>
              <a:rPr lang="en-US" altLang="en-US" sz="3200" i="1" dirty="0">
                <a:solidFill>
                  <a:srgbClr val="CCFFCC"/>
                </a:solidFill>
              </a:rPr>
              <a:t>tell no one</a:t>
            </a:r>
            <a:r>
              <a:rPr lang="en-US" altLang="en-US" sz="3100" dirty="0">
                <a:solidFill>
                  <a:srgbClr val="CCFFCC"/>
                </a:solidFill>
              </a:rPr>
              <a:t>’</a:t>
            </a:r>
          </a:p>
          <a:p>
            <a:pPr lvl="2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FF"/>
                </a:solidFill>
              </a:rPr>
              <a:t>Those who knew Him best, confessed Him in highest terms, and spent rest of their lives preaching Him to world   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720BAF4-40B6-A952-613E-BC3881496585}"/>
              </a:ext>
            </a:extLst>
          </p:cNvPr>
          <p:cNvSpPr/>
          <p:nvPr/>
        </p:nvSpPr>
        <p:spPr>
          <a:xfrm>
            <a:off x="1486215" y="5029200"/>
            <a:ext cx="6171570" cy="1143000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 w="1270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FFFF99"/>
                </a:solidFill>
              </a:rPr>
              <a:t>“There are some things about</a:t>
            </a:r>
            <a:br>
              <a:rPr lang="en-US" sz="3100" dirty="0">
                <a:solidFill>
                  <a:srgbClr val="FFFF99"/>
                </a:solidFill>
              </a:rPr>
            </a:br>
            <a:r>
              <a:rPr lang="en-US" sz="3100" dirty="0">
                <a:solidFill>
                  <a:srgbClr val="FFFF99"/>
                </a:solidFill>
              </a:rPr>
              <a:t>Him that you don’t know”</a:t>
            </a:r>
          </a:p>
        </p:txBody>
      </p:sp>
    </p:spTree>
    <p:extLst>
      <p:ext uri="{BB962C8B-B14F-4D97-AF65-F5344CB8AC3E}">
        <p14:creationId xmlns:p14="http://schemas.microsoft.com/office/powerpoint/2010/main" val="2882020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pPr marL="574675" indent="-574675" algn="l"/>
            <a:r>
              <a:rPr lang="en-US" altLang="en-US" sz="2800" dirty="0">
                <a:solidFill>
                  <a:srgbClr val="CC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21-22: </a:t>
            </a:r>
            <a:r>
              <a:rPr lang="en-US" altLang="en-US" sz="340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‘tell this to no one’</a:t>
            </a:r>
            <a:endParaRPr lang="en-US" altLang="en-US" sz="3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/>
          <a:lstStyle/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There was much error and confusion about the Messiah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altLang="en-US" sz="3100" dirty="0">
              <a:solidFill>
                <a:schemeClr val="bg1"/>
              </a:solidFill>
            </a:endParaRP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altLang="en-US" sz="3100" dirty="0">
              <a:solidFill>
                <a:schemeClr val="bg1"/>
              </a:solidFill>
            </a:endParaRP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altLang="en-US" sz="3100" dirty="0">
              <a:solidFill>
                <a:schemeClr val="bg1"/>
              </a:solidFill>
            </a:endParaRP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altLang="en-US" sz="3100" dirty="0">
              <a:solidFill>
                <a:schemeClr val="bg1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If He had offered them a meal plan, all probably would have stayed  (Jn.6:26)</a:t>
            </a:r>
          </a:p>
          <a:p>
            <a:pPr marL="457200" lvl="1" indent="0">
              <a:spcAft>
                <a:spcPts val="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720BAF4-40B6-A952-613E-BC3881496585}"/>
              </a:ext>
            </a:extLst>
          </p:cNvPr>
          <p:cNvSpPr/>
          <p:nvPr/>
        </p:nvSpPr>
        <p:spPr>
          <a:xfrm>
            <a:off x="1171281" y="2209800"/>
            <a:ext cx="6819508" cy="1752600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 w="1270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100" dirty="0">
                <a:solidFill>
                  <a:srgbClr val="CCFFFF"/>
                </a:solidFill>
              </a:rPr>
              <a:t>“Jesus was obliged at once to reveal and to veil Himself, to kindle and to cover the flame” </a:t>
            </a:r>
            <a:r>
              <a:rPr lang="en-US" sz="2000" dirty="0">
                <a:solidFill>
                  <a:schemeClr val="bg1"/>
                </a:solidFill>
              </a:rPr>
              <a:t>– </a:t>
            </a:r>
            <a:r>
              <a:rPr lang="en-US" sz="2000" dirty="0" err="1">
                <a:solidFill>
                  <a:schemeClr val="bg1"/>
                </a:solidFill>
              </a:rPr>
              <a:t>Riggenbach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652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46806E2-B3C2-49A1-9C10-E97249E8EA03}"/>
              </a:ext>
            </a:extLst>
          </p:cNvPr>
          <p:cNvSpPr/>
          <p:nvPr/>
        </p:nvSpPr>
        <p:spPr>
          <a:xfrm>
            <a:off x="2140953" y="838200"/>
            <a:ext cx="4866266" cy="45720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I. 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Confessing Christ, 18-20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78D4FCE4-B188-6322-33D1-7CFE5007C1A1}"/>
              </a:ext>
            </a:extLst>
          </p:cNvPr>
          <p:cNvSpPr/>
          <p:nvPr/>
        </p:nvSpPr>
        <p:spPr>
          <a:xfrm>
            <a:off x="1342535" y="1447800"/>
            <a:ext cx="6477000" cy="144780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rgbClr val="CC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II.  </a:t>
            </a: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Cross of Christ, </a:t>
            </a: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21-22</a:t>
            </a:r>
          </a:p>
        </p:txBody>
      </p:sp>
    </p:spTree>
    <p:extLst>
      <p:ext uri="{BB962C8B-B14F-4D97-AF65-F5344CB8AC3E}">
        <p14:creationId xmlns:p14="http://schemas.microsoft.com/office/powerpoint/2010/main" val="4270486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Disciples also had wrong views of Christ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762000"/>
            <a:ext cx="8229600" cy="5791200"/>
          </a:xfrm>
        </p:spPr>
        <p:txBody>
          <a:bodyPr/>
          <a:lstStyle/>
          <a:p>
            <a:pPr marL="341313" indent="-341313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Mt.16:21-23</a:t>
            </a:r>
          </a:p>
          <a:p>
            <a:pPr marL="341313" indent="-341313"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No disciple expected His crucifixion</a:t>
            </a:r>
          </a:p>
          <a:p>
            <a:pPr marL="341313" indent="-341313">
              <a:spcAft>
                <a:spcPts val="600"/>
              </a:spcAft>
            </a:pPr>
            <a:r>
              <a:rPr lang="en-US" altLang="en-US" dirty="0">
                <a:solidFill>
                  <a:srgbClr val="CCFFCC"/>
                </a:solidFill>
              </a:rPr>
              <a:t>Elders, chief priests, scribes </a:t>
            </a:r>
            <a:r>
              <a:rPr lang="en-US" altLang="en-US" dirty="0">
                <a:solidFill>
                  <a:schemeClr val="bg1"/>
                </a:solidFill>
              </a:rPr>
              <a:t>(religious ‘authorities’ of that day) </a:t>
            </a:r>
            <a:r>
              <a:rPr lang="en-US" altLang="en-US" dirty="0">
                <a:solidFill>
                  <a:srgbClr val="CCFFCC"/>
                </a:solidFill>
              </a:rPr>
              <a:t>would oppose Him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711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“Killed” – Jesus?  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533400"/>
            <a:ext cx="8382000" cy="57912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sz="3400" dirty="0">
                <a:solidFill>
                  <a:srgbClr val="FFFFCC"/>
                </a:solidFill>
              </a:rPr>
              <a:t>By crucifixion?</a:t>
            </a:r>
          </a:p>
          <a:p>
            <a:pPr marL="341313" indent="-341313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He broke the news gradually . . .</a:t>
            </a:r>
          </a:p>
          <a:p>
            <a:pPr marL="741363" lvl="1" indent="-341313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Mt.9:15</a:t>
            </a:r>
          </a:p>
          <a:p>
            <a:pPr marL="741363" lvl="1" indent="-341313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Mt.10:38</a:t>
            </a:r>
          </a:p>
          <a:p>
            <a:pPr marL="741363" lvl="1" indent="-341313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Mt.16:21</a:t>
            </a:r>
          </a:p>
          <a:p>
            <a:pPr marL="741363" lvl="1" indent="-341313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Mt.17:22-23</a:t>
            </a:r>
          </a:p>
          <a:p>
            <a:pPr marL="741363" lvl="1" indent="-341313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Mt.20:18</a:t>
            </a:r>
          </a:p>
          <a:p>
            <a:pPr marL="741363" lvl="1" indent="-341313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Mt.26:2</a:t>
            </a:r>
            <a:endParaRPr lang="en-US" altLang="en-US" sz="3100" dirty="0">
              <a:solidFill>
                <a:srgbClr val="FFFFCC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E69E6D9F-1685-655B-A231-60ACD028CE96}"/>
              </a:ext>
            </a:extLst>
          </p:cNvPr>
          <p:cNvSpPr/>
          <p:nvPr/>
        </p:nvSpPr>
        <p:spPr>
          <a:xfrm>
            <a:off x="4572000" y="2414641"/>
            <a:ext cx="3581400" cy="2690759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00"/>
                </a:solidFill>
              </a:rPr>
              <a:t>It is impossible</a:t>
            </a:r>
            <a:br>
              <a:rPr lang="en-US" sz="3200" dirty="0">
                <a:solidFill>
                  <a:srgbClr val="FFFF00"/>
                </a:solidFill>
              </a:rPr>
            </a:br>
            <a:r>
              <a:rPr lang="en-US" sz="3200" dirty="0">
                <a:solidFill>
                  <a:srgbClr val="FFFF00"/>
                </a:solidFill>
              </a:rPr>
              <a:t>to help people who reject plain statements</a:t>
            </a:r>
          </a:p>
        </p:txBody>
      </p:sp>
    </p:spTree>
    <p:extLst>
      <p:ext uri="{BB962C8B-B14F-4D97-AF65-F5344CB8AC3E}">
        <p14:creationId xmlns:p14="http://schemas.microsoft.com/office/powerpoint/2010/main" val="3131648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858</TotalTime>
  <Words>989</Words>
  <Application>Microsoft Office PowerPoint</Application>
  <PresentationFormat>On-screen Show (4:3)</PresentationFormat>
  <Paragraphs>111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Times New Roman</vt:lpstr>
      <vt:lpstr>Wingdings</vt:lpstr>
      <vt:lpstr>1_Default Design</vt:lpstr>
      <vt:lpstr>PowerPoint Presentation</vt:lpstr>
      <vt:lpstr>Luke 9 – Lord’s first prediction of His death and resurrection</vt:lpstr>
      <vt:lpstr>PowerPoint Presentation</vt:lpstr>
      <vt:lpstr>18: Jesus wanted to know what people said about Him (cf. 9:1-6)</vt:lpstr>
      <vt:lpstr>20:  not enough to know what others think</vt:lpstr>
      <vt:lpstr>21-22: ‘tell this to no one’</vt:lpstr>
      <vt:lpstr>PowerPoint Presentation</vt:lpstr>
      <vt:lpstr>Disciples also had wrong views of Christ</vt:lpstr>
      <vt:lpstr>“Killed” – Jesus?  </vt:lpstr>
      <vt:lpstr>PowerPoint Presentation</vt:lpstr>
      <vt:lpstr>“All … if anyone … deny himself … his cross”</vt:lpstr>
      <vt:lpstr>John 6</vt:lpstr>
      <vt:lpstr>Following Christ, Lk.9:23-26</vt:lpstr>
      <vt:lpstr>Following Christ, Lk.9:23-26</vt:lpstr>
      <vt:lpstr>PowerPoint Presentation</vt:lpstr>
      <vt:lpstr>Following Christ, Lk.9:23-26</vt:lpstr>
      <vt:lpstr>Preference, cont’d.</vt:lpstr>
      <vt:lpstr>Following Christ, Lk.9:23-26</vt:lpstr>
      <vt:lpstr>“I would never be ashamed of Christ?”</vt:lpstr>
      <vt:lpstr>What does it mean to take up your cross? …to be crucified with Christ?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42</cp:revision>
  <dcterms:created xsi:type="dcterms:W3CDTF">2006-09-08T19:51:33Z</dcterms:created>
  <dcterms:modified xsi:type="dcterms:W3CDTF">2023-05-05T15:16:24Z</dcterms:modified>
</cp:coreProperties>
</file>