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8"/>
  </p:notesMasterIdLst>
  <p:sldIdLst>
    <p:sldId id="610" r:id="rId3"/>
    <p:sldId id="612" r:id="rId4"/>
    <p:sldId id="646" r:id="rId5"/>
    <p:sldId id="622" r:id="rId6"/>
    <p:sldId id="636" r:id="rId7"/>
    <p:sldId id="647" r:id="rId8"/>
    <p:sldId id="648" r:id="rId9"/>
    <p:sldId id="649" r:id="rId10"/>
    <p:sldId id="613" r:id="rId11"/>
    <p:sldId id="650" r:id="rId12"/>
    <p:sldId id="651" r:id="rId13"/>
    <p:sldId id="637" r:id="rId14"/>
    <p:sldId id="652" r:id="rId15"/>
    <p:sldId id="638" r:id="rId16"/>
    <p:sldId id="65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CCFFCC"/>
    <a:srgbClr val="FFFFCC"/>
    <a:srgbClr val="CCECFF"/>
    <a:srgbClr val="FFFF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228E02-2639-A8BC-6D4B-78B0AF6E5E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B443603-79AE-6D8D-AEBB-CAC0E60214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9865EB2-2650-1F22-52A6-D72446DCF8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7D3EA3F-EC07-F8C4-83B6-BFCE4E6291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9BF7AFE-7C69-04E4-9DD4-95E4B48E9B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5F2A441-7D99-F929-6856-6ED28FE62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C188AA-A78C-47B4-9A90-3686F8A25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B50EFF6-5150-A686-60CE-172985C259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31E17113-7BA3-9E0B-037D-9A1C35261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CAD11DA1-1F76-5B93-5358-C3E94413FC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C5A289-F9DE-4541-94F5-8B788BBEAC9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984E9-EC42-77BA-D191-79221419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351DF-40EA-5748-0A68-06882816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4731C-E305-D8FB-02CE-62452AEA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376CD9-4C34-498C-A1DD-67504D076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0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A2763-CA82-A8B5-F801-72AC6C64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2984A-CA60-B61C-4A52-1C478500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8960B-71C3-35E3-CFC3-0419268C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F96692-F823-497C-9826-1D8F97445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9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68C87-9324-8394-AD6B-AD416008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2891-4308-2378-796B-2A8F7B17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208EC-FD4F-1FE5-5962-F9FEC044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BC11DF-8AA1-4614-BAA6-F8BF78D10F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37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595ED9-FE8B-6E36-3949-99504FC93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AF018D-7171-5E7E-907A-0F80D9D98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14226D-EE45-5871-4B27-0E4AF7117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4DD1D-548E-48B0-AB5E-9BA3830C2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03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78E56D-4211-8673-4245-B11CD217FB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8BBA6E-B98F-F2F5-C73C-7B96D5875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2EC500-AE07-F816-8654-6435F3D66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FA1B0-0E4D-4129-8EF3-21EF34E62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24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34CB4B-BDAA-FC27-0C6E-AB58458B7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FA1528-27F5-0AD2-093E-935F41B54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A9D616-BBC8-6F25-9F23-342A1839B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3EFC-07D2-4306-9AAD-26131E565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19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7824AA-3205-1712-1639-B7359A316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E100A-DE64-74DB-4B0F-A10AAF057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081DA9-D431-CA7C-BC21-CFCBB8CCCA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5854-83C7-40ED-911D-30F9B5E919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58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332F68-C3DB-7CE7-7956-F3635A166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50F755-4CFF-53CD-7287-7D991FCE2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D33347-5C8D-AF6E-2AFA-7D3262D0E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D98CC-98A6-436A-8E18-46F44AC22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334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01D0D08-4D6E-505C-5CD4-4BE75B3AD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3D94E6-70AA-A5C9-DAD2-A07FBC5EE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80F25A-1C38-585E-063F-E32D3179A0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9137-60C2-4299-AAE8-5E38D25DA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673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AFFA25-59CE-307E-1098-FDA92A24D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45AAEF-09AD-158F-BA37-16A564733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A20BDE-E0B0-81EE-43A2-68EF9FB38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567D0-22C5-47D6-9C9C-36FCD4B54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508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D80ED1-5B07-AD5C-AA81-BEE3C8B822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CECC77-83DA-193B-F232-F2A5313C8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18408A-BC48-F8C8-8518-CD88CF221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8814-EF04-45D7-A514-858C3306E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51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0A8A7-F665-9173-7477-9C9394E7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FFA11-8BD8-F47B-0B64-6BF60F3C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6D209-EDA4-4BF6-3C67-C9199A9F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B5FE6B-4E53-443F-91A8-B197759EF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486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05600-2371-2C25-2615-CF58AFEB2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1C1F84-7664-FD35-95AE-53BEB6BE1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DA5805-E926-DD3F-4357-68A879002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3EF7-50D2-4A98-A7B0-E6AEA8C0E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885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A1ECF-3238-96E2-F21D-EAAD12DF4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67F6CA-0CB5-51FF-D829-419CB09F3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84BD36-F0B8-CD7E-9A78-4A6164B01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B165-BCA2-4A92-ABEE-5E21C2410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704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6C2F84-B827-67F3-EA2D-AE30B015C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CAA450-0A55-CCEE-B06F-C17E0456A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290B1-DECC-0CF2-ACB1-683ADA1A9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BEF7-7DAA-4ECE-BD7B-9ECB1DD6E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06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7FD33-CD3A-8B7B-342D-29C26284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FA9D4-FB68-A65D-1922-BE59E503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00AD-77E1-068C-F08D-AF8E8DB4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FFB4FF-6449-4996-A09F-B975E3F7C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2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7F09B-E4E9-E415-AEC8-CD111B0C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82E6A-5D2C-8A82-838A-FB9E27FE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6AC34-65DA-291A-206C-0E4F0632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8D0AEB-EA4C-4D6B-B04A-DFC61ACC8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70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457155-FBF5-8192-0D8C-3369DBDF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49AB6F-8510-4A75-F2B2-863FBADB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57BBF-DB9B-8143-665E-5DCFDAA0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C123E5-BE71-4AED-A118-B1022F09F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64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F4C79-3529-C8D6-624F-C7058BAF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8788D-3A5C-4FA5-016E-DDEF45EC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F24F2-DE60-4112-FD06-67AF7E71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2CB3A0-DB8C-41C1-BBE0-0D71AED18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5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CBAC6E-2B28-D8C9-DBAD-FCEAE3AD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DD46AE-5A24-EFE0-64AD-43EE1CF3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F4C18-DE2C-7E04-FBD7-9C5897EF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33A79D-21A5-49B9-A0F3-6BF92C342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01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0E632-D380-3875-ABED-1B021011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83EA8-D0DA-CC5C-9B02-8E31DC80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4C502-4363-5DEE-2779-873E46E8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6FFC66-C2C0-4799-9E16-D0896DEB4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26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7E09F-7E13-FFC0-1791-CD459A9D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20CE0-CF57-F885-1B6B-6FF3D9F5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D9D90-5A71-79E6-20F8-6259BF52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94476F-1AD4-4C42-8A18-723B47677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45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D25741-3D73-5DF1-0935-59581FD0A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45C3F5-1B6C-EEBE-8A50-B5A49A6F8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DAF18E-1D5B-BF03-9EF9-926ACFF5A4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9F2F09-D7E2-9F6E-02F1-0599F33073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26DC31-BCFA-A1C9-EAD0-9D401695F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072EBE85-82C2-4C45-A47E-B27AE7E3F1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C8D1710-5969-601B-CFDE-FCD08B6E9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1DABAD-6DA6-51A5-8847-8573E51D4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9E9DF4-36E9-C044-07F6-8097B3AFA8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2253F5-8D66-A73A-2905-99B79E84EE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131F7A-CA84-5579-6A74-32CA806F86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EBB16F-1C29-45F6-8C78-719A721C0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0C5695-43B4-0AF6-57B1-2C8DAFF1FE57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</a:rPr>
              <a:t>It Is Too Much For You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B3B1CCE4-FDB6-50B1-8CEF-8D012B517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>
                <a:solidFill>
                  <a:schemeClr val="bg1"/>
                </a:solidFill>
              </a:rPr>
              <a:t>Lk.24:…17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2B7AEC8-3EAE-8ACD-86DC-62C99C671A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3000" dirty="0">
                <a:solidFill>
                  <a:srgbClr val="FFFF99"/>
                </a:solidFill>
              </a:rPr>
              <a:t>Irony: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3000" dirty="0">
                <a:solidFill>
                  <a:srgbClr val="CCFFCC"/>
                </a:solidFill>
              </a:rPr>
              <a:t>	</a:t>
            </a:r>
            <a:r>
              <a:rPr lang="en-US" altLang="en-US" sz="3000" baseline="30000" dirty="0">
                <a:solidFill>
                  <a:srgbClr val="FF0000"/>
                </a:solidFill>
              </a:rPr>
              <a:t>1</a:t>
            </a:r>
            <a:r>
              <a:rPr lang="en-US" altLang="en-US" sz="3000" dirty="0">
                <a:solidFill>
                  <a:schemeClr val="bg1"/>
                </a:solidFill>
              </a:rPr>
              <a:t>disciples sad even as resurrected Lord 	walks and talks with them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3000" baseline="30000" dirty="0">
                <a:solidFill>
                  <a:srgbClr val="FF0000"/>
                </a:solidFill>
              </a:rPr>
              <a:t>2</a:t>
            </a:r>
            <a:r>
              <a:rPr lang="en-US" altLang="en-US" sz="3000" dirty="0">
                <a:solidFill>
                  <a:schemeClr val="bg1"/>
                </a:solidFill>
              </a:rPr>
              <a:t>greatest event in history of world, yet they 	think Jesus is uninformed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99"/>
                </a:solidFill>
              </a:rPr>
              <a:t>Do we remember that Jesus is raised?</a:t>
            </a:r>
          </a:p>
          <a:p>
            <a:pPr marL="457200" lvl="1" indent="0" eaLnBrk="1" hangingPunct="1">
              <a:spcAft>
                <a:spcPts val="600"/>
              </a:spcAft>
              <a:buFontTx/>
              <a:buNone/>
              <a:defRPr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A88D6B52-BA50-F56C-54C3-D4DFB4A494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BC193EA1-2E30-5938-6734-BB15A57B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5800"/>
            <a:ext cx="5486400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 Doing Our Best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52B7A233-095A-68F9-4D69-C630987C4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2019300"/>
            <a:ext cx="6638925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Harms Others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BA110014-8FB5-3669-6A3C-4B73FF5DC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43025"/>
            <a:ext cx="5486400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 True Joy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CAB2C25-7902-EE56-4167-4064A5458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>
                <a:solidFill>
                  <a:schemeClr val="bg1"/>
                </a:solidFill>
              </a:rPr>
              <a:t>Dt.20:8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96254E7-4438-95A4-B493-4BC4B57F1F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We influence other people</a:t>
            </a:r>
          </a:p>
          <a:p>
            <a:pPr marL="0" indent="0" eaLnBrk="1" hangingPunct="1">
              <a:spcAft>
                <a:spcPts val="400"/>
              </a:spcAft>
              <a:buFontTx/>
              <a:buNone/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Lord requires Christians to influence others for good –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u="sng" dirty="0">
                <a:solidFill>
                  <a:srgbClr val="CCFFFF"/>
                </a:solidFill>
              </a:rPr>
              <a:t>Mt.5:13</a:t>
            </a:r>
            <a:r>
              <a:rPr lang="en-US" altLang="en-US" sz="3000" dirty="0">
                <a:solidFill>
                  <a:srgbClr val="CCFFFF"/>
                </a:solidFill>
              </a:rPr>
              <a:t>, we are </a:t>
            </a:r>
            <a:r>
              <a:rPr lang="en-US" altLang="en-US" sz="3000" i="1" dirty="0">
                <a:solidFill>
                  <a:srgbClr val="CCFFFF"/>
                </a:solidFill>
              </a:rPr>
              <a:t>salt</a:t>
            </a:r>
            <a:r>
              <a:rPr lang="en-US" altLang="en-US" sz="3000" dirty="0">
                <a:solidFill>
                  <a:srgbClr val="CCFFFF"/>
                </a:solidFill>
              </a:rPr>
              <a:t>…</a:t>
            </a:r>
            <a:r>
              <a:rPr lang="en-US" altLang="en-US" sz="3000" dirty="0">
                <a:solidFill>
                  <a:srgbClr val="FFFFCC"/>
                </a:solidFill>
              </a:rPr>
              <a:t>   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CCFFCC"/>
                </a:solidFill>
              </a:rPr>
              <a:t>Salt preserves / prevents decay</a:t>
            </a:r>
          </a:p>
          <a:p>
            <a:pPr lvl="1" eaLnBrk="1" hangingPunct="1"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CCFFCC"/>
                </a:solidFill>
              </a:rPr>
              <a:t>Salt flavors / seasons food.  </a:t>
            </a:r>
            <a:r>
              <a:rPr lang="en-US" altLang="en-US" sz="3000" dirty="0">
                <a:solidFill>
                  <a:schemeClr val="bg1"/>
                </a:solidFill>
              </a:rPr>
              <a:t>Mk.9:49.  Lk.14:34</a:t>
            </a:r>
          </a:p>
          <a:p>
            <a:pPr lvl="1" eaLnBrk="1" hangingPunct="1"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CCFFCC"/>
                </a:solidFill>
              </a:rPr>
              <a:t>Salt is an emblem of wisdom.   </a:t>
            </a:r>
            <a:r>
              <a:rPr lang="en-US" altLang="en-US" sz="3000" dirty="0">
                <a:solidFill>
                  <a:schemeClr val="bg1"/>
                </a:solidFill>
              </a:rPr>
              <a:t>Col.4:5-6.  Ro.12:1.    Phil.2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u="sng" dirty="0">
                <a:solidFill>
                  <a:srgbClr val="CCFFFF"/>
                </a:solidFill>
              </a:rPr>
              <a:t>Mt.5:14-16</a:t>
            </a:r>
            <a:r>
              <a:rPr lang="en-US" altLang="en-US" sz="3000" dirty="0">
                <a:solidFill>
                  <a:srgbClr val="CCFFFF"/>
                </a:solidFill>
              </a:rPr>
              <a:t>, we are light…  </a:t>
            </a:r>
            <a:r>
              <a:rPr lang="en-US" altLang="en-US" sz="3000" dirty="0">
                <a:solidFill>
                  <a:schemeClr val="bg1"/>
                </a:solidFill>
              </a:rPr>
              <a:t>1 Pt.2:11-12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6F236B89-4457-D59E-95B9-C09B950E1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F3B2881C-DC73-2CD2-1DD7-EF912E9B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5800"/>
            <a:ext cx="5486400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 Doing Our Best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0502D529-6C8F-3A48-DCFA-D596F3BA7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2667000"/>
            <a:ext cx="6638925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Leads To Apostasy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FD20932-CD04-D549-9C4E-079B100A6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43025"/>
            <a:ext cx="5486400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 True Joy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AE9BDA5-8CA5-A942-9EC3-BD3590DF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000250"/>
            <a:ext cx="5486400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000" b="1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Harms Others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8F8D5A7-31C1-CA06-9EE3-C30464412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>
                <a:solidFill>
                  <a:schemeClr val="bg1"/>
                </a:solidFill>
              </a:rPr>
              <a:t>Backwards progress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D45F214-8C6F-948A-F489-D51DC32478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 eaLnBrk="1" hangingPunct="1">
              <a:spcAft>
                <a:spcPts val="700"/>
              </a:spcAft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Did not learn from earlier golden calf, </a:t>
            </a:r>
            <a:r>
              <a:rPr lang="en-US" altLang="en-US" dirty="0">
                <a:solidFill>
                  <a:schemeClr val="bg1"/>
                </a:solidFill>
              </a:rPr>
              <a:t>Ex.32</a:t>
            </a:r>
            <a:endParaRPr lang="en-US" altLang="en-US" dirty="0">
              <a:solidFill>
                <a:srgbClr val="CCFFFF"/>
              </a:solidFill>
            </a:endParaRPr>
          </a:p>
          <a:p>
            <a:pPr marL="339725" indent="-339725" eaLnBrk="1" hangingPunct="1">
              <a:spcAft>
                <a:spcPts val="700"/>
              </a:spcAft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1 K.12:28, 32 </a:t>
            </a:r>
            <a:r>
              <a:rPr lang="en-US" altLang="en-US" sz="3100" dirty="0">
                <a:solidFill>
                  <a:srgbClr val="CCFFFF"/>
                </a:solidFill>
              </a:rPr>
              <a:t>. . .  </a:t>
            </a:r>
            <a:r>
              <a:rPr lang="en-US" altLang="en-US" sz="3100" dirty="0">
                <a:solidFill>
                  <a:schemeClr val="bg1"/>
                </a:solidFill>
              </a:rPr>
              <a:t>2 K.10:29</a:t>
            </a:r>
            <a:r>
              <a:rPr lang="en-US" altLang="en-US" sz="3100" dirty="0">
                <a:solidFill>
                  <a:srgbClr val="CCFFFF"/>
                </a:solidFill>
              </a:rPr>
              <a:t>, prolonged; apostasy grew worse</a:t>
            </a:r>
          </a:p>
          <a:p>
            <a:pPr marL="0" indent="0" eaLnBrk="1" hangingPunct="1">
              <a:spcAft>
                <a:spcPts val="700"/>
              </a:spcAft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2 K.17:16-18</a:t>
            </a:r>
            <a:r>
              <a:rPr lang="en-US" altLang="en-US" sz="3100" dirty="0">
                <a:solidFill>
                  <a:srgbClr val="CCFFFF"/>
                </a:solidFill>
              </a:rPr>
              <a:t>, gone!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4.</a:t>
            </a:r>
            <a:r>
              <a:rPr lang="en-US" altLang="en-US" sz="3100" dirty="0">
                <a:solidFill>
                  <a:srgbClr val="CCFFFF"/>
                </a:solidFill>
              </a:rPr>
              <a:t> Costly.  </a:t>
            </a:r>
            <a:r>
              <a:rPr lang="en-US" altLang="en-US" sz="3100" dirty="0">
                <a:solidFill>
                  <a:schemeClr val="bg1"/>
                </a:solidFill>
              </a:rPr>
              <a:t>1 K.14:1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</a:rPr>
              <a:t>Jeroboam had it all…didn’t need God…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u="sng" dirty="0">
                <a:solidFill>
                  <a:srgbClr val="FFFFCC"/>
                </a:solidFill>
              </a:rPr>
              <a:t>Now</a:t>
            </a:r>
            <a:r>
              <a:rPr lang="en-US" altLang="en-US" sz="3100" dirty="0">
                <a:solidFill>
                  <a:srgbClr val="FFFFCC"/>
                </a:solidFill>
              </a:rPr>
              <a:t>, son is dying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</a:rPr>
              <a:t>He does not consult false priests…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</a:rPr>
              <a:t>Knew prophet could see future…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en-US" altLang="en-US" sz="3100" dirty="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67FCF802-997F-A2B4-9593-997D40019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>
                <a:solidFill>
                  <a:schemeClr val="bg1"/>
                </a:solidFill>
              </a:rPr>
              <a:t>Abijah, the son of Jeroboam (1 K.14)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19E0E7A-2F17-EFD8-5311-B11D2018C8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 eaLnBrk="1" hangingPunct="1">
              <a:spcAft>
                <a:spcPts val="700"/>
              </a:spcAft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Something good in the child, </a:t>
            </a:r>
            <a:r>
              <a:rPr lang="en-US" altLang="en-US" dirty="0">
                <a:solidFill>
                  <a:schemeClr val="bg1"/>
                </a:solidFill>
              </a:rPr>
              <a:t>14:13</a:t>
            </a:r>
          </a:p>
          <a:p>
            <a:pPr marL="339725" indent="-339725" eaLnBrk="1" hangingPunct="1">
              <a:spcAft>
                <a:spcPts val="700"/>
              </a:spcAft>
              <a:buFontTx/>
              <a:buNone/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Child died, </a:t>
            </a:r>
            <a:r>
              <a:rPr lang="en-US" altLang="en-US" sz="3100" dirty="0">
                <a:solidFill>
                  <a:schemeClr val="bg1"/>
                </a:solidFill>
              </a:rPr>
              <a:t>14:17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</a:rPr>
              <a:t>Death spared Abijah from father’s evil influence – mercy in disguise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</a:rPr>
              <a:t>But son’s death removed salt and light from house </a:t>
            </a:r>
            <a:r>
              <a:rPr lang="en-US" altLang="en-US" sz="3100">
                <a:solidFill>
                  <a:srgbClr val="FFFFCC"/>
                </a:solidFill>
              </a:rPr>
              <a:t>of Jeroboam 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US" altLang="en-US" sz="3100" dirty="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E0F7D5D-FC49-6E33-4BFF-DD9E5AC09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>
                <a:solidFill>
                  <a:srgbClr val="CCECFF"/>
                </a:solidFill>
              </a:rPr>
              <a:t>“Too much”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1EE6C67-B9F3-F9F4-896E-8551C60423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458200" cy="5135563"/>
          </a:xfrm>
        </p:spPr>
        <p:txBody>
          <a:bodyPr/>
          <a:lstStyle/>
          <a:p>
            <a:pPr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Moses – Ex.18:18</a:t>
            </a:r>
          </a:p>
          <a:p>
            <a:pPr>
              <a:defRPr/>
            </a:pPr>
            <a:r>
              <a:rPr lang="en-US" sz="3000" dirty="0">
                <a:solidFill>
                  <a:schemeClr val="bg1"/>
                </a:solidFill>
              </a:rPr>
              <a:t>Giving – Ex.36:7</a:t>
            </a:r>
          </a:p>
          <a:p>
            <a:pPr>
              <a:defRPr/>
            </a:pPr>
            <a:r>
              <a:rPr lang="en-US" sz="3000" dirty="0">
                <a:solidFill>
                  <a:schemeClr val="bg1"/>
                </a:solidFill>
              </a:rPr>
              <a:t>Levites – Nu.16:7</a:t>
            </a:r>
          </a:p>
          <a:p>
            <a:pPr>
              <a:defRPr/>
            </a:pPr>
            <a:r>
              <a:rPr lang="en-US" sz="3000" dirty="0">
                <a:solidFill>
                  <a:schemeClr val="bg1"/>
                </a:solidFill>
              </a:rPr>
              <a:t>. . . 2 Kings 13:6  </a:t>
            </a:r>
            <a:r>
              <a:rPr lang="en-US" sz="3000" dirty="0">
                <a:solidFill>
                  <a:srgbClr val="FFFFCC"/>
                </a:solidFill>
              </a:rPr>
              <a:t>Nevertheless they did not depart from the sins of the house of Jeroboam, who had made Israel sin, but walked in them; and the wooden image also remained in Samaria.</a:t>
            </a:r>
          </a:p>
          <a:p>
            <a:pPr>
              <a:defRPr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02E271A-482F-ABE7-2160-1993C8EEB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400">
                <a:solidFill>
                  <a:srgbClr val="CCECFF"/>
                </a:solidFill>
              </a:rPr>
              <a:t>Jeroboam: man of great potential;</a:t>
            </a:r>
            <a:br>
              <a:rPr lang="en-US" altLang="en-US" sz="3400">
                <a:solidFill>
                  <a:srgbClr val="CCECFF"/>
                </a:solidFill>
              </a:rPr>
            </a:br>
            <a:r>
              <a:rPr lang="en-US" altLang="en-US" sz="3400">
                <a:solidFill>
                  <a:srgbClr val="CCECFF"/>
                </a:solidFill>
              </a:rPr>
              <a:t>God’s choice to rule Israel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D452847-F89D-25FC-0208-03816CE0A0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295400"/>
            <a:ext cx="8458200" cy="4754563"/>
          </a:xfrm>
        </p:spPr>
        <p:txBody>
          <a:bodyPr/>
          <a:lstStyle/>
          <a:p>
            <a:pPr algn="just">
              <a:spcAft>
                <a:spcPts val="4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1 Kg.11:26-40 – servant of Solomon…</a:t>
            </a:r>
          </a:p>
          <a:p>
            <a:pPr algn="just">
              <a:spcAft>
                <a:spcPts val="400"/>
              </a:spcAft>
              <a:defRPr/>
            </a:pPr>
            <a:r>
              <a:rPr lang="en-US" sz="3000" dirty="0">
                <a:solidFill>
                  <a:schemeClr val="bg1"/>
                </a:solidFill>
              </a:rPr>
              <a:t>1 Kg.11:38 – if … then…</a:t>
            </a:r>
          </a:p>
          <a:p>
            <a:pPr lvl="1" algn="just">
              <a:spcAft>
                <a:spcPts val="400"/>
              </a:spcAft>
              <a:defRPr/>
            </a:pPr>
            <a:r>
              <a:rPr lang="en-US" sz="3000" dirty="0">
                <a:solidFill>
                  <a:schemeClr val="bg1"/>
                </a:solidFill>
              </a:rPr>
              <a:t>1 Kg.12, Rehoboam</a:t>
            </a:r>
          </a:p>
          <a:p>
            <a:pPr lvl="1">
              <a:defRPr/>
            </a:pPr>
            <a:r>
              <a:rPr lang="en-US" sz="3000" dirty="0">
                <a:solidFill>
                  <a:schemeClr val="bg1"/>
                </a:solidFill>
              </a:rPr>
              <a:t>1 Kg.12:2-3, 16-20…25… Jeroboam</a:t>
            </a:r>
          </a:p>
          <a:p>
            <a:pPr marL="0" indent="0">
              <a:buFontTx/>
              <a:buNone/>
              <a:defRPr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1B8142-3806-4C71-5D87-20286AE0FEEB}"/>
              </a:ext>
            </a:extLst>
          </p:cNvPr>
          <p:cNvSpPr/>
          <p:nvPr/>
        </p:nvSpPr>
        <p:spPr>
          <a:xfrm>
            <a:off x="990600" y="3829050"/>
            <a:ext cx="71628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100" dirty="0">
                <a:solidFill>
                  <a:srgbClr val="FFFFCC"/>
                </a:solidFill>
              </a:rPr>
              <a:t>Strong leader; did not trust God, </a:t>
            </a:r>
            <a:r>
              <a:rPr lang="en-US" sz="3100" dirty="0"/>
              <a:t>26-27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049B5-D1A7-2EFB-62F3-3CFE360A33BF}"/>
              </a:ext>
            </a:extLst>
          </p:cNvPr>
          <p:cNvSpPr/>
          <p:nvPr/>
        </p:nvSpPr>
        <p:spPr>
          <a:xfrm>
            <a:off x="990600" y="4876800"/>
            <a:ext cx="71628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100" dirty="0">
                <a:solidFill>
                  <a:srgbClr val="FFFFCC"/>
                </a:solidFill>
              </a:rPr>
              <a:t>Worldly counsel,</a:t>
            </a:r>
            <a:r>
              <a:rPr lang="en-US" sz="3100" dirty="0"/>
              <a:t> 28: </a:t>
            </a:r>
            <a:r>
              <a:rPr lang="en-US" sz="3100" dirty="0">
                <a:solidFill>
                  <a:srgbClr val="FFFFCC"/>
                </a:solidFill>
              </a:rPr>
              <a:t>“too much for you”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AF2491FC-676B-3B9A-62BC-53295D83E2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AB98CC07-C1DE-BCE4-5BFD-508467F6F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</a:t>
            </a:r>
            <a:b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Doing Our Best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6618FCD-3EEE-9800-F91A-C4E650F922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We can’t grow in strength without over-coming difficulties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FFFFCC"/>
                </a:solidFill>
              </a:rPr>
              <a:t>Physically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FFFFCC"/>
                </a:solidFill>
              </a:rPr>
              <a:t>Mentally</a:t>
            </a:r>
          </a:p>
          <a:p>
            <a:pPr lvl="1">
              <a:spcAft>
                <a:spcPts val="600"/>
              </a:spcAft>
            </a:pPr>
            <a:r>
              <a:rPr lang="en-US" altLang="en-US" sz="3000">
                <a:solidFill>
                  <a:srgbClr val="FFFFCC"/>
                </a:solidFill>
              </a:rPr>
              <a:t>Spiritually.</a:t>
            </a:r>
            <a:r>
              <a:rPr lang="en-US" altLang="en-US" sz="3000">
                <a:solidFill>
                  <a:schemeClr val="bg1"/>
                </a:solidFill>
              </a:rPr>
              <a:t>   Mt.16</a:t>
            </a:r>
            <a:r>
              <a:rPr lang="en-US" altLang="en-US" baseline="30000">
                <a:solidFill>
                  <a:schemeClr val="bg1"/>
                </a:solidFill>
              </a:rPr>
              <a:t>24 </a:t>
            </a:r>
            <a:r>
              <a:rPr lang="en-US" altLang="en-US" sz="3000">
                <a:solidFill>
                  <a:schemeClr val="bg1"/>
                </a:solidFill>
              </a:rPr>
              <a:t>Then Jesus said to His disciples, If anyone desires to come after Me, let him deny himself, and take up his cross, and follow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9C21B645-24DC-C5F4-53C3-DD6F9DBD98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“But I want to do </a:t>
            </a:r>
            <a:r>
              <a:rPr lang="en-US" altLang="en-US" u="sng" dirty="0">
                <a:solidFill>
                  <a:schemeClr val="bg1"/>
                </a:solidFill>
              </a:rPr>
              <a:t>just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enough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to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get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by</a:t>
            </a:r>
            <a:r>
              <a:rPr lang="en-US" altLang="en-US" dirty="0">
                <a:solidFill>
                  <a:schemeClr val="bg1"/>
                </a:solidFill>
              </a:rPr>
              <a:t>”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Contrast – 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Gn.43:11, </a:t>
            </a:r>
            <a:r>
              <a:rPr lang="en-US" altLang="en-US" sz="3000" i="1" dirty="0">
                <a:solidFill>
                  <a:schemeClr val="bg1"/>
                </a:solidFill>
              </a:rPr>
              <a:t>best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Mt.6:33, </a:t>
            </a:r>
            <a:r>
              <a:rPr lang="en-US" altLang="en-US" sz="3000" i="1" dirty="0">
                <a:solidFill>
                  <a:schemeClr val="bg1"/>
                </a:solidFill>
              </a:rPr>
              <a:t>first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Mk.12:30,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i="1" dirty="0">
                <a:solidFill>
                  <a:schemeClr val="bg1"/>
                </a:solidFill>
              </a:rPr>
              <a:t>all</a:t>
            </a:r>
          </a:p>
          <a:p>
            <a:pPr lvl="1"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Rv.2:4,</a:t>
            </a:r>
            <a:r>
              <a:rPr lang="en-US" altLang="en-US" sz="3000" i="1" dirty="0">
                <a:solidFill>
                  <a:schemeClr val="bg1"/>
                </a:solidFill>
              </a:rPr>
              <a:t> against you . . . first love…</a:t>
            </a:r>
          </a:p>
          <a:p>
            <a:pPr lvl="2">
              <a:defRPr/>
            </a:pPr>
            <a:r>
              <a:rPr lang="en-US" altLang="en-US" sz="3100" i="1" dirty="0">
                <a:solidFill>
                  <a:srgbClr val="CCFFCC"/>
                </a:solidFill>
              </a:rPr>
              <a:t>Christians  .  .  .  churches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14AAF10B-ED33-FBC2-F3CE-4E61FF89CA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“How can I know if I’m doing my best?”</a:t>
            </a:r>
          </a:p>
          <a:p>
            <a:pPr marL="631825" lvl="1" indent="-292100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Two families: both sick on Sunday…</a:t>
            </a:r>
          </a:p>
          <a:p>
            <a:pPr marL="631825" lvl="1" indent="-292100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Two families: on vacation…</a:t>
            </a:r>
          </a:p>
          <a:p>
            <a:pPr marL="631825" lvl="1" indent="-292100">
              <a:spcAft>
                <a:spcPts val="900"/>
              </a:spcAft>
              <a:defRPr/>
            </a:pPr>
            <a:r>
              <a:rPr lang="en-US" altLang="en-US" sz="3000" dirty="0">
                <a:solidFill>
                  <a:srgbClr val="FFFFCC"/>
                </a:solidFill>
              </a:rPr>
              <a:t>Two families: pursue recreation…</a:t>
            </a:r>
          </a:p>
          <a:p>
            <a:pPr marL="339725" lvl="1" indent="-339725"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Hb.6:11-12</a:t>
            </a:r>
          </a:p>
          <a:p>
            <a:pPr marL="571500" lvl="1" indent="-227013">
              <a:spcAft>
                <a:spcPts val="600"/>
              </a:spcAft>
              <a:defRPr/>
            </a:pPr>
            <a:r>
              <a:rPr lang="en-US" altLang="en-US" sz="3000" i="1" dirty="0">
                <a:solidFill>
                  <a:srgbClr val="CCFFFF"/>
                </a:solidFill>
              </a:rPr>
              <a:t>Each  </a:t>
            </a:r>
            <a:r>
              <a:rPr lang="en-US" altLang="en-US" sz="3000" dirty="0">
                <a:solidFill>
                  <a:schemeClr val="bg1"/>
                </a:solidFill>
              </a:rPr>
              <a:t>(individual concern).   </a:t>
            </a:r>
            <a:r>
              <a:rPr lang="en-US" altLang="en-US" sz="3000" i="1" dirty="0">
                <a:solidFill>
                  <a:schemeClr val="bg1"/>
                </a:solidFill>
              </a:rPr>
              <a:t>My</a:t>
            </a:r>
            <a:r>
              <a:rPr lang="en-US" altLang="en-US" sz="3000" dirty="0">
                <a:solidFill>
                  <a:schemeClr val="bg1"/>
                </a:solidFill>
              </a:rPr>
              <a:t> duty…</a:t>
            </a:r>
          </a:p>
          <a:p>
            <a:pPr marL="571500" lvl="1" indent="-227013">
              <a:spcAft>
                <a:spcPts val="600"/>
              </a:spcAft>
              <a:defRPr/>
            </a:pPr>
            <a:r>
              <a:rPr lang="en-US" altLang="en-US" sz="3000" i="1" dirty="0">
                <a:solidFill>
                  <a:srgbClr val="CCFFFF"/>
                </a:solidFill>
              </a:rPr>
              <a:t>Show  </a:t>
            </a:r>
            <a:r>
              <a:rPr lang="en-US" altLang="en-US" sz="3000" dirty="0">
                <a:solidFill>
                  <a:schemeClr val="bg1"/>
                </a:solidFill>
              </a:rPr>
              <a:t>(demonstrate, as v.10)</a:t>
            </a:r>
          </a:p>
          <a:p>
            <a:pPr marL="571500" lvl="1" indent="-227013">
              <a:spcAft>
                <a:spcPts val="600"/>
              </a:spcAft>
              <a:defRPr/>
            </a:pPr>
            <a:r>
              <a:rPr lang="en-US" altLang="en-US" sz="3000" i="1" dirty="0">
                <a:solidFill>
                  <a:srgbClr val="CCFFFF"/>
                </a:solidFill>
              </a:rPr>
              <a:t>Diligence  </a:t>
            </a:r>
            <a:r>
              <a:rPr lang="en-US" altLang="en-US" sz="3000" dirty="0">
                <a:solidFill>
                  <a:schemeClr val="bg1"/>
                </a:solidFill>
              </a:rPr>
              <a:t>(haste, opposite of sluggish, 12)</a:t>
            </a:r>
          </a:p>
          <a:p>
            <a:pPr marL="571500" lvl="1" indent="-227013">
              <a:spcAft>
                <a:spcPts val="600"/>
              </a:spcAft>
              <a:defRPr/>
            </a:pPr>
            <a:r>
              <a:rPr lang="en-US" altLang="en-US" sz="3000" i="1" dirty="0">
                <a:solidFill>
                  <a:srgbClr val="CCFFFF"/>
                </a:solidFill>
              </a:rPr>
              <a:t>Until the end  </a:t>
            </a:r>
            <a:r>
              <a:rPr lang="en-US" altLang="en-US" sz="3000" dirty="0">
                <a:solidFill>
                  <a:schemeClr val="bg1"/>
                </a:solidFill>
              </a:rPr>
              <a:t>(steadfast endurance)</a:t>
            </a:r>
          </a:p>
          <a:p>
            <a:pPr marL="571500" lvl="1" indent="-227013">
              <a:defRPr/>
            </a:pPr>
            <a:r>
              <a:rPr lang="en-US" altLang="en-US" sz="3000" i="1" dirty="0">
                <a:solidFill>
                  <a:srgbClr val="CCFFFF"/>
                </a:solidFill>
              </a:rPr>
              <a:t>Imitate  </a:t>
            </a:r>
            <a:r>
              <a:rPr lang="en-US" altLang="en-US" sz="3000" dirty="0">
                <a:solidFill>
                  <a:schemeClr val="bg1"/>
                </a:solidFill>
              </a:rPr>
              <a:t>(6:4-6.  Here, the best examples…)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EEE3919B-D415-DCF8-0745-7DC83ABC6B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0658DD42-F386-A2EC-549F-F2ACF733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5800"/>
            <a:ext cx="5486400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 Doing Our Best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A4F8AD83-3A09-363F-C1B1-DA0A8F597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1371600"/>
            <a:ext cx="6638925" cy="1447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Keeps Us From True Joy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7AA873A-9E0D-7761-61E5-EF794CDCA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>
                <a:solidFill>
                  <a:schemeClr val="bg1"/>
                </a:solidFill>
              </a:rPr>
              <a:t>Mt.16:25-26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4578EF1-757D-E0EF-AD37-72345E130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1. </a:t>
            </a:r>
            <a:r>
              <a:rPr lang="en-US" altLang="en-US" sz="3000">
                <a:solidFill>
                  <a:srgbClr val="CCFFCC"/>
                </a:solidFill>
              </a:rPr>
              <a:t>Preference </a:t>
            </a:r>
            <a:r>
              <a:rPr lang="en-US" altLang="en-US" sz="3000">
                <a:solidFill>
                  <a:srgbClr val="FFFFCC"/>
                </a:solidFill>
              </a:rPr>
              <a:t>– save or lose?</a:t>
            </a:r>
          </a:p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2. </a:t>
            </a:r>
            <a:r>
              <a:rPr lang="en-US" altLang="en-US" sz="3000">
                <a:solidFill>
                  <a:srgbClr val="CCFFCC"/>
                </a:solidFill>
              </a:rPr>
              <a:t>Profit </a:t>
            </a:r>
            <a:r>
              <a:rPr lang="en-US" altLang="en-US" sz="3000">
                <a:solidFill>
                  <a:srgbClr val="FFFFCC"/>
                </a:solidFill>
              </a:rPr>
              <a:t>– gain or lose soul?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3. </a:t>
            </a:r>
            <a:r>
              <a:rPr lang="en-US" altLang="en-US" sz="3000">
                <a:solidFill>
                  <a:srgbClr val="CCFFCC"/>
                </a:solidFill>
              </a:rPr>
              <a:t>Paradox </a:t>
            </a:r>
            <a:r>
              <a:rPr lang="en-US" altLang="en-US" sz="3000">
                <a:solidFill>
                  <a:srgbClr val="FFFFCC"/>
                </a:solidFill>
              </a:rPr>
              <a:t>– gain but lose; lose but gain?</a:t>
            </a:r>
          </a:p>
          <a:p>
            <a:pPr marL="0" indent="0" eaLnBrk="1" hangingPunct="1">
              <a:buFontTx/>
              <a:buNone/>
            </a:pPr>
            <a:endParaRPr lang="en-US" altLang="en-US" sz="310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1555</TotalTime>
  <Words>657</Words>
  <Application>Microsoft Office PowerPoint</Application>
  <PresentationFormat>On-screen Show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Default Design</vt:lpstr>
      <vt:lpstr>3_Default Design</vt:lpstr>
      <vt:lpstr>PowerPoint Presentation</vt:lpstr>
      <vt:lpstr>“Too much”</vt:lpstr>
      <vt:lpstr>Jeroboam: man of great potential; God’s choice to rule Israel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Mt.16:25-26</vt:lpstr>
      <vt:lpstr>Lk.24:…17</vt:lpstr>
      <vt:lpstr>PowerPoint Presentation</vt:lpstr>
      <vt:lpstr>Dt.20:8</vt:lpstr>
      <vt:lpstr>PowerPoint Presentation</vt:lpstr>
      <vt:lpstr>Backwards progress</vt:lpstr>
      <vt:lpstr>Abijah, the son of Jeroboam (1 K.14)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95</cp:revision>
  <dcterms:created xsi:type="dcterms:W3CDTF">2011-08-18T15:42:19Z</dcterms:created>
  <dcterms:modified xsi:type="dcterms:W3CDTF">2023-07-01T03:04:59Z</dcterms:modified>
</cp:coreProperties>
</file>