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0"/>
  </p:notesMasterIdLst>
  <p:sldIdLst>
    <p:sldId id="305" r:id="rId2"/>
    <p:sldId id="374" r:id="rId3"/>
    <p:sldId id="465" r:id="rId4"/>
    <p:sldId id="464" r:id="rId5"/>
    <p:sldId id="478" r:id="rId6"/>
    <p:sldId id="479" r:id="rId7"/>
    <p:sldId id="480" r:id="rId8"/>
    <p:sldId id="466" r:id="rId9"/>
    <p:sldId id="467" r:id="rId10"/>
    <p:sldId id="481" r:id="rId11"/>
    <p:sldId id="482" r:id="rId12"/>
    <p:sldId id="483" r:id="rId13"/>
    <p:sldId id="469" r:id="rId14"/>
    <p:sldId id="484" r:id="rId15"/>
    <p:sldId id="485" r:id="rId16"/>
    <p:sldId id="486" r:id="rId17"/>
    <p:sldId id="487" r:id="rId18"/>
    <p:sldId id="488"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FFFF99"/>
    <a:srgbClr val="CCECFF"/>
    <a:srgbClr val="CCFFFF"/>
    <a:srgbClr val="800000"/>
    <a:srgbClr val="CC0066"/>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00B40-8F79-4B13-BFD0-D6527EE448CB}" v="110" dt="2023-06-18T20:38:44.1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71797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15047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40816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46736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7247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73748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22176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68635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0484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99482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07692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92798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22047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00746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38922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57805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A Holy Priesthood </a:t>
            </a:r>
            <a:r>
              <a:rPr kumimoji="0" lang="en-US" sz="3800" b="0" i="0" u="none" strike="noStrike" kern="1200" cap="none" spc="0" normalizeH="0" baseline="0" noProof="0" dirty="0">
                <a:ln>
                  <a:noFill/>
                </a:ln>
                <a:solidFill>
                  <a:srgbClr val="CCFFFF"/>
                </a:solidFill>
                <a:effectLst/>
                <a:uLnTx/>
                <a:uFillTx/>
                <a:latin typeface="Times New Roman" panose="02020603050405020304" pitchFamily="18" charset="0"/>
                <a:cs typeface="Times New Roman" panose="02020603050405020304" pitchFamily="18" charset="0"/>
              </a:rPr>
              <a:t>(II)</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152400"/>
            <a:ext cx="8229600" cy="762000"/>
          </a:xfrm>
        </p:spPr>
        <p:txBody>
          <a:bodyPr/>
          <a:lstStyle/>
          <a:p>
            <a:r>
              <a:rPr lang="en-US" sz="2800" dirty="0">
                <a:solidFill>
                  <a:schemeClr val="bg1"/>
                </a:solidFill>
              </a:rPr>
              <a:t>2. </a:t>
            </a:r>
            <a:r>
              <a:rPr lang="en-US" sz="3400" dirty="0">
                <a:solidFill>
                  <a:srgbClr val="CCFFFF"/>
                </a:solidFill>
              </a:rPr>
              <a:t>Teaching</a:t>
            </a:r>
          </a:p>
        </p:txBody>
      </p:sp>
      <p:sp>
        <p:nvSpPr>
          <p:cNvPr id="3075" name="Rectangle 3"/>
          <p:cNvSpPr>
            <a:spLocks noGrp="1" noChangeArrowheads="1"/>
          </p:cNvSpPr>
          <p:nvPr>
            <p:ph idx="1"/>
          </p:nvPr>
        </p:nvSpPr>
        <p:spPr>
          <a:xfrm>
            <a:off x="457200" y="838200"/>
            <a:ext cx="8229600" cy="5562600"/>
          </a:xfrm>
        </p:spPr>
        <p:txBody>
          <a:bodyPr/>
          <a:lstStyle/>
          <a:p>
            <a:pPr>
              <a:spcAft>
                <a:spcPts val="0"/>
              </a:spcAft>
              <a:buFont typeface="Wingdings" panose="05000000000000000000" pitchFamily="2" charset="2"/>
              <a:buChar char="§"/>
            </a:pPr>
            <a:r>
              <a:rPr lang="en-US" altLang="en-US" sz="3000" dirty="0">
                <a:solidFill>
                  <a:schemeClr val="bg1"/>
                </a:solidFill>
              </a:rPr>
              <a:t>Jn.1</a:t>
            </a:r>
            <a:r>
              <a:rPr lang="en-US" altLang="en-US" sz="3000" baseline="30000" dirty="0">
                <a:solidFill>
                  <a:srgbClr val="CCFFCC"/>
                </a:solidFill>
              </a:rPr>
              <a:t>17</a:t>
            </a:r>
            <a:r>
              <a:rPr lang="en-US" altLang="en-US" sz="3000" dirty="0">
                <a:solidFill>
                  <a:schemeClr val="bg1"/>
                </a:solidFill>
              </a:rPr>
              <a:t> For the law was given through Moses, but grace and truth came through Jesus Christ. </a:t>
            </a:r>
            <a:r>
              <a:rPr lang="en-US" altLang="en-US" sz="3000" baseline="30000" dirty="0">
                <a:solidFill>
                  <a:srgbClr val="CCFFCC"/>
                </a:solidFill>
              </a:rPr>
              <a:t>18</a:t>
            </a:r>
            <a:r>
              <a:rPr lang="en-US" altLang="en-US" sz="3000" dirty="0">
                <a:solidFill>
                  <a:schemeClr val="bg1"/>
                </a:solidFill>
              </a:rPr>
              <a:t> No one has seen God at any time. The only begotten Son, who is in the bosom of the Father, He has declared Him</a:t>
            </a:r>
          </a:p>
          <a:p>
            <a:pPr lvl="1">
              <a:spcAft>
                <a:spcPts val="0"/>
              </a:spcAft>
              <a:buFont typeface="Wingdings" panose="05000000000000000000" pitchFamily="2" charset="2"/>
              <a:buChar char="§"/>
            </a:pPr>
            <a:r>
              <a:rPr lang="en-US" altLang="en-US" sz="3000" dirty="0">
                <a:solidFill>
                  <a:srgbClr val="FFFF99"/>
                </a:solidFill>
              </a:rPr>
              <a:t>Truth came through Jesus </a:t>
            </a:r>
            <a:r>
              <a:rPr lang="en-US" altLang="en-US" sz="3000" dirty="0">
                <a:solidFill>
                  <a:schemeClr val="bg1"/>
                </a:solidFill>
              </a:rPr>
              <a:t>(14)</a:t>
            </a:r>
          </a:p>
          <a:p>
            <a:pPr lvl="2">
              <a:spcAft>
                <a:spcPts val="0"/>
              </a:spcAft>
              <a:buFont typeface="Wingdings" panose="05000000000000000000" pitchFamily="2" charset="2"/>
              <a:buChar char="§"/>
            </a:pPr>
            <a:r>
              <a:rPr lang="en-US" altLang="en-US" sz="3000" dirty="0">
                <a:solidFill>
                  <a:srgbClr val="CCECFF"/>
                </a:solidFill>
              </a:rPr>
              <a:t>If do truth, come to light, </a:t>
            </a:r>
            <a:r>
              <a:rPr lang="en-US" altLang="en-US" sz="3000" dirty="0">
                <a:solidFill>
                  <a:schemeClr val="bg1"/>
                </a:solidFill>
              </a:rPr>
              <a:t>3:21</a:t>
            </a:r>
          </a:p>
          <a:p>
            <a:pPr lvl="2">
              <a:spcAft>
                <a:spcPts val="0"/>
              </a:spcAft>
              <a:buFont typeface="Wingdings" panose="05000000000000000000" pitchFamily="2" charset="2"/>
              <a:buChar char="§"/>
            </a:pPr>
            <a:r>
              <a:rPr lang="en-US" altLang="en-US" sz="3000" dirty="0">
                <a:solidFill>
                  <a:srgbClr val="CCECFF"/>
                </a:solidFill>
              </a:rPr>
              <a:t>Worship in truth, </a:t>
            </a:r>
            <a:r>
              <a:rPr lang="en-US" altLang="en-US" sz="3000" dirty="0">
                <a:solidFill>
                  <a:schemeClr val="bg1"/>
                </a:solidFill>
              </a:rPr>
              <a:t>4:23</a:t>
            </a:r>
          </a:p>
          <a:p>
            <a:pPr lvl="1">
              <a:spcAft>
                <a:spcPts val="0"/>
              </a:spcAft>
              <a:buFont typeface="Wingdings" panose="05000000000000000000" pitchFamily="2" charset="2"/>
              <a:buChar char="§"/>
            </a:pPr>
            <a:r>
              <a:rPr lang="en-US" altLang="en-US" sz="3000" dirty="0">
                <a:solidFill>
                  <a:srgbClr val="FFFF99"/>
                </a:solidFill>
              </a:rPr>
              <a:t>Declared Him </a:t>
            </a:r>
            <a:r>
              <a:rPr lang="en-US" altLang="en-US" sz="3000" dirty="0">
                <a:solidFill>
                  <a:schemeClr val="bg1"/>
                </a:solidFill>
              </a:rPr>
              <a:t>(18):</a:t>
            </a:r>
            <a:r>
              <a:rPr lang="en-US" altLang="en-US" sz="3000" dirty="0">
                <a:solidFill>
                  <a:srgbClr val="FFFF99"/>
                </a:solidFill>
              </a:rPr>
              <a:t> revealed; made Him known</a:t>
            </a:r>
          </a:p>
          <a:p>
            <a:pPr marL="0" indent="0">
              <a:spcAft>
                <a:spcPts val="400"/>
              </a:spcAft>
              <a:buNone/>
            </a:pPr>
            <a:endParaRPr lang="en-US" altLang="en-US" sz="3000" dirty="0">
              <a:solidFill>
                <a:schemeClr val="bg1"/>
              </a:solidFill>
            </a:endParaRPr>
          </a:p>
        </p:txBody>
      </p:sp>
    </p:spTree>
    <p:extLst>
      <p:ext uri="{BB962C8B-B14F-4D97-AF65-F5344CB8AC3E}">
        <p14:creationId xmlns:p14="http://schemas.microsoft.com/office/powerpoint/2010/main" val="293398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152400"/>
            <a:ext cx="8229600" cy="762000"/>
          </a:xfrm>
        </p:spPr>
        <p:txBody>
          <a:bodyPr/>
          <a:lstStyle/>
          <a:p>
            <a:r>
              <a:rPr lang="en-US" sz="2800" dirty="0">
                <a:solidFill>
                  <a:schemeClr val="bg1"/>
                </a:solidFill>
              </a:rPr>
              <a:t>3. </a:t>
            </a:r>
            <a:r>
              <a:rPr lang="en-US" sz="3400" dirty="0">
                <a:solidFill>
                  <a:srgbClr val="CCFFFF"/>
                </a:solidFill>
              </a:rPr>
              <a:t>Blessing</a:t>
            </a:r>
          </a:p>
        </p:txBody>
      </p:sp>
      <p:sp>
        <p:nvSpPr>
          <p:cNvPr id="3075" name="Rectangle 3"/>
          <p:cNvSpPr>
            <a:spLocks noGrp="1" noChangeArrowheads="1"/>
          </p:cNvSpPr>
          <p:nvPr>
            <p:ph idx="1"/>
          </p:nvPr>
        </p:nvSpPr>
        <p:spPr>
          <a:xfrm>
            <a:off x="457200" y="838200"/>
            <a:ext cx="8229600" cy="5562600"/>
          </a:xfrm>
        </p:spPr>
        <p:txBody>
          <a:bodyPr/>
          <a:lstStyle/>
          <a:p>
            <a:pPr>
              <a:spcAft>
                <a:spcPts val="0"/>
              </a:spcAft>
              <a:buFont typeface="Wingdings" panose="05000000000000000000" pitchFamily="2" charset="2"/>
              <a:buChar char="§"/>
            </a:pPr>
            <a:r>
              <a:rPr lang="en-US" altLang="en-US" sz="3000" dirty="0">
                <a:solidFill>
                  <a:schemeClr val="bg1"/>
                </a:solidFill>
              </a:rPr>
              <a:t>Jn.20</a:t>
            </a:r>
            <a:r>
              <a:rPr lang="en-US" altLang="en-US" sz="3000" baseline="30000" dirty="0">
                <a:solidFill>
                  <a:srgbClr val="CCFFCC"/>
                </a:solidFill>
              </a:rPr>
              <a:t>29</a:t>
            </a:r>
            <a:r>
              <a:rPr lang="en-US" altLang="en-US" sz="3000" dirty="0">
                <a:solidFill>
                  <a:schemeClr val="bg1"/>
                </a:solidFill>
              </a:rPr>
              <a:t> Thomas, because you have seen Me, you have believed, Blessed are those who have not seen and yet have believed</a:t>
            </a:r>
          </a:p>
          <a:p>
            <a:pPr marL="0" indent="0">
              <a:spcAft>
                <a:spcPts val="0"/>
              </a:spcAft>
              <a:buNone/>
            </a:pPr>
            <a:endParaRPr lang="en-US" altLang="en-US" sz="3000" dirty="0">
              <a:solidFill>
                <a:schemeClr val="bg1"/>
              </a:solidFill>
            </a:endParaRPr>
          </a:p>
          <a:p>
            <a:pPr marL="0" indent="0">
              <a:spcAft>
                <a:spcPts val="400"/>
              </a:spcAft>
              <a:buNone/>
            </a:pPr>
            <a:endParaRPr lang="en-US" altLang="en-US" sz="3000" dirty="0">
              <a:solidFill>
                <a:schemeClr val="bg1"/>
              </a:solidFill>
            </a:endParaRPr>
          </a:p>
        </p:txBody>
      </p:sp>
    </p:spTree>
    <p:extLst>
      <p:ext uri="{BB962C8B-B14F-4D97-AF65-F5344CB8AC3E}">
        <p14:creationId xmlns:p14="http://schemas.microsoft.com/office/powerpoint/2010/main" val="107781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152400"/>
            <a:ext cx="8229600" cy="762000"/>
          </a:xfrm>
        </p:spPr>
        <p:txBody>
          <a:bodyPr/>
          <a:lstStyle/>
          <a:p>
            <a:r>
              <a:rPr lang="en-US" sz="2800" dirty="0">
                <a:solidFill>
                  <a:schemeClr val="bg1"/>
                </a:solidFill>
              </a:rPr>
              <a:t>4. </a:t>
            </a:r>
            <a:r>
              <a:rPr lang="en-US" sz="3400" dirty="0">
                <a:solidFill>
                  <a:srgbClr val="CCFFFF"/>
                </a:solidFill>
              </a:rPr>
              <a:t>Offering</a:t>
            </a:r>
          </a:p>
        </p:txBody>
      </p:sp>
      <p:sp>
        <p:nvSpPr>
          <p:cNvPr id="3075" name="Rectangle 3"/>
          <p:cNvSpPr>
            <a:spLocks noGrp="1" noChangeArrowheads="1"/>
          </p:cNvSpPr>
          <p:nvPr>
            <p:ph idx="1"/>
          </p:nvPr>
        </p:nvSpPr>
        <p:spPr>
          <a:xfrm>
            <a:off x="457200" y="838200"/>
            <a:ext cx="8229600" cy="5562600"/>
          </a:xfrm>
        </p:spPr>
        <p:txBody>
          <a:bodyPr/>
          <a:lstStyle/>
          <a:p>
            <a:pPr>
              <a:spcAft>
                <a:spcPts val="0"/>
              </a:spcAft>
              <a:buFont typeface="Wingdings" panose="05000000000000000000" pitchFamily="2" charset="2"/>
              <a:buChar char="§"/>
            </a:pPr>
            <a:r>
              <a:rPr lang="en-US" altLang="en-US" sz="3000" dirty="0">
                <a:solidFill>
                  <a:schemeClr val="bg1"/>
                </a:solidFill>
              </a:rPr>
              <a:t>Hb.10</a:t>
            </a:r>
            <a:r>
              <a:rPr lang="en-US" altLang="en-US" sz="3000" baseline="30000" dirty="0">
                <a:solidFill>
                  <a:srgbClr val="CCFFCC"/>
                </a:solidFill>
              </a:rPr>
              <a:t>5</a:t>
            </a:r>
            <a:r>
              <a:rPr lang="en-US" altLang="en-US" sz="3000" dirty="0">
                <a:solidFill>
                  <a:schemeClr val="bg1"/>
                </a:solidFill>
              </a:rPr>
              <a:t> when He came into the world, He said: Sacrifice and offering You did not desire, But a body You have prepared for Me.   </a:t>
            </a:r>
            <a:r>
              <a:rPr lang="en-US" altLang="en-US" sz="3000" baseline="30000" dirty="0">
                <a:solidFill>
                  <a:srgbClr val="CCFFCC"/>
                </a:solidFill>
              </a:rPr>
              <a:t>6</a:t>
            </a:r>
            <a:r>
              <a:rPr lang="en-US" altLang="en-US" sz="3000" dirty="0">
                <a:solidFill>
                  <a:schemeClr val="bg1"/>
                </a:solidFill>
              </a:rPr>
              <a:t> In burnt offerings and sacrifices for sin You had no pleasure.  </a:t>
            </a:r>
            <a:r>
              <a:rPr lang="en-US" altLang="en-US" sz="3000" baseline="30000" dirty="0">
                <a:solidFill>
                  <a:srgbClr val="CCFFCC"/>
                </a:solidFill>
              </a:rPr>
              <a:t>7</a:t>
            </a:r>
            <a:r>
              <a:rPr lang="en-US" altLang="en-US" sz="3000" dirty="0">
                <a:solidFill>
                  <a:schemeClr val="bg1"/>
                </a:solidFill>
              </a:rPr>
              <a:t>Then I said, ‘Behold, I have come – In the volume of the book it is written of Me – To do Your will, O God</a:t>
            </a:r>
          </a:p>
          <a:p>
            <a:pPr marL="0" indent="0">
              <a:spcAft>
                <a:spcPts val="0"/>
              </a:spcAft>
              <a:buNone/>
            </a:pPr>
            <a:endParaRPr lang="en-US" altLang="en-US" sz="3000" dirty="0">
              <a:solidFill>
                <a:schemeClr val="bg1"/>
              </a:solidFill>
            </a:endParaRPr>
          </a:p>
          <a:p>
            <a:pPr marL="0" indent="0">
              <a:spcAft>
                <a:spcPts val="400"/>
              </a:spcAft>
              <a:buNone/>
            </a:pPr>
            <a:endParaRPr lang="en-US" altLang="en-US" sz="3000" dirty="0">
              <a:solidFill>
                <a:schemeClr val="bg1"/>
              </a:solidFill>
            </a:endParaRPr>
          </a:p>
        </p:txBody>
      </p:sp>
    </p:spTree>
    <p:extLst>
      <p:ext uri="{BB962C8B-B14F-4D97-AF65-F5344CB8AC3E}">
        <p14:creationId xmlns:p14="http://schemas.microsoft.com/office/powerpoint/2010/main" val="1735345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5F3659-E2DA-4CEE-B76A-52D3293C301C}"/>
              </a:ext>
            </a:extLst>
          </p:cNvPr>
          <p:cNvSpPr/>
          <p:nvPr/>
        </p:nvSpPr>
        <p:spPr>
          <a:xfrm>
            <a:off x="2189912" y="1219200"/>
            <a:ext cx="4773603"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a:t>
            </a:r>
            <a:r>
              <a:rPr kumimoji="0" lang="en-US" sz="2400" b="0" i="0" u="none" strike="noStrike" kern="1200" cap="none" spc="0" normalizeH="0" baseline="0" noProof="0" dirty="0">
                <a:ln>
                  <a:noFill/>
                </a:ln>
                <a:solidFill>
                  <a:schemeClr val="bg1"/>
                </a:solidFill>
                <a:effectLst/>
                <a:uLnTx/>
                <a:uFillTx/>
                <a:latin typeface="Arial"/>
              </a:rPr>
              <a:t> Jesus: Our High Priest</a:t>
            </a:r>
          </a:p>
        </p:txBody>
      </p:sp>
      <p:sp>
        <p:nvSpPr>
          <p:cNvPr id="3" name="Rectangle 2">
            <a:extLst>
              <a:ext uri="{FF2B5EF4-FFF2-40B4-BE49-F238E27FC236}">
                <a16:creationId xmlns:a16="http://schemas.microsoft.com/office/drawing/2014/main" id="{BB451133-548E-1BB4-73CD-F902BFC2ABB4}"/>
              </a:ext>
            </a:extLst>
          </p:cNvPr>
          <p:cNvSpPr/>
          <p:nvPr/>
        </p:nvSpPr>
        <p:spPr>
          <a:xfrm>
            <a:off x="1399881" y="1981200"/>
            <a:ext cx="6353665" cy="1143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CC"/>
                </a:solidFill>
                <a:effectLst/>
                <a:uLnTx/>
                <a:uFillTx/>
                <a:latin typeface="Verdana" panose="020B0604030504040204" pitchFamily="34" charset="0"/>
                <a:ea typeface="Verdana" panose="020B0604030504040204" pitchFamily="34" charset="0"/>
              </a:rPr>
              <a:t>II.</a:t>
            </a:r>
            <a:r>
              <a:rPr kumimoji="0" lang="en-US" sz="3100" b="0" i="0" u="none" strike="noStrike" kern="1200" cap="none" spc="0" normalizeH="0" baseline="0" noProof="0" dirty="0">
                <a:ln>
                  <a:noFill/>
                </a:ln>
                <a:solidFill>
                  <a:srgbClr val="FFFFCC"/>
                </a:solidFill>
                <a:effectLst/>
                <a:uLnTx/>
                <a:uFillTx/>
                <a:latin typeface="Arial"/>
                <a:ea typeface="+mn-ea"/>
                <a:cs typeface="+mn-cs"/>
              </a:rPr>
              <a:t> </a:t>
            </a:r>
            <a:r>
              <a:rPr kumimoji="0" lang="en-US" sz="3600" b="0" i="0" u="none" strike="noStrike" kern="1200" cap="none" spc="0" normalizeH="0" baseline="0" noProof="0" dirty="0">
                <a:ln>
                  <a:noFill/>
                </a:ln>
                <a:solidFill>
                  <a:srgbClr val="CCFFFF"/>
                </a:solidFill>
                <a:effectLst/>
                <a:uLnTx/>
                <a:uFillTx/>
                <a:latin typeface="Arial"/>
                <a:ea typeface="+mn-ea"/>
                <a:cs typeface="+mn-cs"/>
              </a:rPr>
              <a:t>Every Christian: a priest</a:t>
            </a:r>
            <a:endParaRPr kumimoji="0" lang="en-US" sz="36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026232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76200"/>
            <a:ext cx="8229600" cy="762000"/>
          </a:xfrm>
        </p:spPr>
        <p:txBody>
          <a:bodyPr/>
          <a:lstStyle/>
          <a:p>
            <a:r>
              <a:rPr lang="en-US" sz="2800" dirty="0">
                <a:solidFill>
                  <a:schemeClr val="bg1"/>
                </a:solidFill>
              </a:rPr>
              <a:t>1. </a:t>
            </a:r>
            <a:r>
              <a:rPr lang="en-US" sz="3400" dirty="0">
                <a:solidFill>
                  <a:srgbClr val="CCFFFF"/>
                </a:solidFill>
              </a:rPr>
              <a:t>Without blemish</a:t>
            </a:r>
          </a:p>
        </p:txBody>
      </p:sp>
      <p:sp>
        <p:nvSpPr>
          <p:cNvPr id="3075" name="Rectangle 3"/>
          <p:cNvSpPr>
            <a:spLocks noGrp="1" noChangeArrowheads="1"/>
          </p:cNvSpPr>
          <p:nvPr>
            <p:ph idx="1"/>
          </p:nvPr>
        </p:nvSpPr>
        <p:spPr>
          <a:xfrm>
            <a:off x="457200" y="762000"/>
            <a:ext cx="8229600" cy="5562600"/>
          </a:xfrm>
        </p:spPr>
        <p:txBody>
          <a:bodyPr/>
          <a:lstStyle/>
          <a:p>
            <a:pPr>
              <a:spcAft>
                <a:spcPts val="0"/>
              </a:spcAft>
              <a:buFont typeface="Wingdings" panose="05000000000000000000" pitchFamily="2" charset="2"/>
              <a:buChar char="§"/>
            </a:pPr>
            <a:r>
              <a:rPr lang="en-US" altLang="en-US" sz="3000" dirty="0">
                <a:solidFill>
                  <a:schemeClr val="bg1"/>
                </a:solidFill>
              </a:rPr>
              <a:t>Phil.2</a:t>
            </a:r>
            <a:r>
              <a:rPr lang="en-US" altLang="en-US" sz="3000" baseline="30000" dirty="0">
                <a:solidFill>
                  <a:srgbClr val="CCFFCC"/>
                </a:solidFill>
              </a:rPr>
              <a:t>15</a:t>
            </a:r>
            <a:r>
              <a:rPr lang="en-US" altLang="en-US" sz="3000" dirty="0">
                <a:solidFill>
                  <a:schemeClr val="bg1"/>
                </a:solidFill>
              </a:rPr>
              <a:t> that you may become blameless and harmless, children of God without fault in the midst of a crooked and perverse generation, among whom you shine as lights in the world </a:t>
            </a:r>
          </a:p>
          <a:p>
            <a:pPr lvl="1">
              <a:spcAft>
                <a:spcPts val="0"/>
              </a:spcAft>
              <a:buFont typeface="Wingdings" panose="05000000000000000000" pitchFamily="2" charset="2"/>
              <a:buChar char="§"/>
            </a:pPr>
            <a:r>
              <a:rPr lang="en-US" altLang="en-US" sz="3000" dirty="0">
                <a:solidFill>
                  <a:srgbClr val="FFFF99"/>
                </a:solidFill>
              </a:rPr>
              <a:t>Blameless: </a:t>
            </a:r>
            <a:r>
              <a:rPr lang="en-US" altLang="en-US" sz="3000" dirty="0">
                <a:solidFill>
                  <a:schemeClr val="bg1"/>
                </a:solidFill>
              </a:rPr>
              <a:t>without fault</a:t>
            </a:r>
          </a:p>
          <a:p>
            <a:pPr lvl="1">
              <a:spcAft>
                <a:spcPts val="0"/>
              </a:spcAft>
              <a:buFont typeface="Wingdings" panose="05000000000000000000" pitchFamily="2" charset="2"/>
              <a:buChar char="§"/>
            </a:pPr>
            <a:r>
              <a:rPr lang="en-US" altLang="en-US" sz="3000" dirty="0">
                <a:solidFill>
                  <a:srgbClr val="FFFF99"/>
                </a:solidFill>
              </a:rPr>
              <a:t>Harmless: </a:t>
            </a:r>
            <a:r>
              <a:rPr lang="en-US" altLang="en-US" sz="3000" dirty="0">
                <a:solidFill>
                  <a:schemeClr val="bg1"/>
                </a:solidFill>
              </a:rPr>
              <a:t>pure, innocent</a:t>
            </a:r>
          </a:p>
          <a:p>
            <a:pPr lvl="2">
              <a:spcAft>
                <a:spcPts val="0"/>
              </a:spcAft>
              <a:buFont typeface="Wingdings" panose="05000000000000000000" pitchFamily="2" charset="2"/>
              <a:buChar char="§"/>
            </a:pPr>
            <a:r>
              <a:rPr lang="en-US" altLang="en-US" sz="3100" dirty="0">
                <a:solidFill>
                  <a:schemeClr val="bg1"/>
                </a:solidFill>
              </a:rPr>
              <a:t>Hb.10:22  .  .  .  Ac.22:16  /  1 Jn.1:7</a:t>
            </a:r>
          </a:p>
          <a:p>
            <a:pPr lvl="2">
              <a:spcAft>
                <a:spcPts val="0"/>
              </a:spcAft>
              <a:buFont typeface="Wingdings" panose="05000000000000000000" pitchFamily="2" charset="2"/>
              <a:buChar char="§"/>
            </a:pPr>
            <a:r>
              <a:rPr lang="en-US" altLang="en-US" sz="3100" dirty="0">
                <a:solidFill>
                  <a:schemeClr val="bg1"/>
                </a:solidFill>
              </a:rPr>
              <a:t>2 Pt.3:14  </a:t>
            </a:r>
          </a:p>
          <a:p>
            <a:pPr lvl="2">
              <a:spcAft>
                <a:spcPts val="0"/>
              </a:spcAft>
              <a:buFont typeface="Wingdings" panose="05000000000000000000" pitchFamily="2" charset="2"/>
              <a:buChar char="§"/>
            </a:pPr>
            <a:r>
              <a:rPr lang="en-US" altLang="en-US" sz="3100" dirty="0">
                <a:solidFill>
                  <a:schemeClr val="bg1"/>
                </a:solidFill>
              </a:rPr>
              <a:t>1 Pt.1:18-19, redeemed with His blood</a:t>
            </a:r>
          </a:p>
          <a:p>
            <a:pPr marL="0" indent="0">
              <a:spcAft>
                <a:spcPts val="400"/>
              </a:spcAft>
              <a:buNone/>
            </a:pPr>
            <a:endParaRPr lang="en-US" altLang="en-US" sz="3000" dirty="0">
              <a:solidFill>
                <a:schemeClr val="bg1"/>
              </a:solidFill>
            </a:endParaRPr>
          </a:p>
        </p:txBody>
      </p:sp>
    </p:spTree>
    <p:extLst>
      <p:ext uri="{BB962C8B-B14F-4D97-AF65-F5344CB8AC3E}">
        <p14:creationId xmlns:p14="http://schemas.microsoft.com/office/powerpoint/2010/main" val="207832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76200"/>
            <a:ext cx="8229600" cy="762000"/>
          </a:xfrm>
        </p:spPr>
        <p:txBody>
          <a:bodyPr/>
          <a:lstStyle/>
          <a:p>
            <a:r>
              <a:rPr lang="en-US" sz="2800" dirty="0">
                <a:solidFill>
                  <a:schemeClr val="bg1"/>
                </a:solidFill>
              </a:rPr>
              <a:t>2. </a:t>
            </a:r>
            <a:r>
              <a:rPr lang="en-US" sz="3400" dirty="0">
                <a:solidFill>
                  <a:srgbClr val="CCFFFF"/>
                </a:solidFill>
              </a:rPr>
              <a:t>Teaching</a:t>
            </a:r>
          </a:p>
        </p:txBody>
      </p:sp>
      <p:sp>
        <p:nvSpPr>
          <p:cNvPr id="3075" name="Rectangle 3"/>
          <p:cNvSpPr>
            <a:spLocks noGrp="1" noChangeArrowheads="1"/>
          </p:cNvSpPr>
          <p:nvPr>
            <p:ph idx="1"/>
          </p:nvPr>
        </p:nvSpPr>
        <p:spPr>
          <a:xfrm>
            <a:off x="457200" y="762000"/>
            <a:ext cx="8229600" cy="5562600"/>
          </a:xfrm>
        </p:spPr>
        <p:txBody>
          <a:bodyPr/>
          <a:lstStyle/>
          <a:p>
            <a:pPr>
              <a:spcAft>
                <a:spcPts val="0"/>
              </a:spcAft>
              <a:buFont typeface="Wingdings" panose="05000000000000000000" pitchFamily="2" charset="2"/>
              <a:buChar char="§"/>
            </a:pPr>
            <a:r>
              <a:rPr lang="en-US" altLang="en-US" sz="3000" dirty="0">
                <a:solidFill>
                  <a:schemeClr val="bg1"/>
                </a:solidFill>
              </a:rPr>
              <a:t>1 Pt.2</a:t>
            </a:r>
            <a:r>
              <a:rPr lang="en-US" altLang="en-US" sz="3000" baseline="30000" dirty="0">
                <a:solidFill>
                  <a:srgbClr val="CCFFCC"/>
                </a:solidFill>
              </a:rPr>
              <a:t>9</a:t>
            </a:r>
            <a:r>
              <a:rPr lang="en-US" altLang="en-US" sz="3000" dirty="0">
                <a:solidFill>
                  <a:schemeClr val="bg1"/>
                </a:solidFill>
              </a:rPr>
              <a:t> that you may proclaim the praises of Him who called you out of darkness into His marvelous light </a:t>
            </a:r>
          </a:p>
          <a:p>
            <a:pPr lvl="1">
              <a:spcAft>
                <a:spcPts val="0"/>
              </a:spcAft>
              <a:buFont typeface="Wingdings" panose="05000000000000000000" pitchFamily="2" charset="2"/>
              <a:buChar char="§"/>
            </a:pPr>
            <a:r>
              <a:rPr lang="en-US" altLang="en-US" sz="3000" dirty="0">
                <a:solidFill>
                  <a:srgbClr val="FFFF99"/>
                </a:solidFill>
              </a:rPr>
              <a:t>1 Co.12</a:t>
            </a:r>
            <a:r>
              <a:rPr lang="en-US" altLang="en-US" sz="3000" baseline="30000" dirty="0">
                <a:solidFill>
                  <a:srgbClr val="FFFF99"/>
                </a:solidFill>
              </a:rPr>
              <a:t>28</a:t>
            </a:r>
            <a:r>
              <a:rPr lang="en-US" altLang="en-US" sz="3000" dirty="0">
                <a:solidFill>
                  <a:srgbClr val="FFFF99"/>
                </a:solidFill>
              </a:rPr>
              <a:t> </a:t>
            </a:r>
            <a:r>
              <a:rPr lang="en-US" altLang="en-US" sz="3000" dirty="0">
                <a:solidFill>
                  <a:schemeClr val="bg1"/>
                </a:solidFill>
              </a:rPr>
              <a:t>first apostles, second prophets, third teachers…</a:t>
            </a:r>
          </a:p>
          <a:p>
            <a:pPr lvl="2">
              <a:spcAft>
                <a:spcPts val="0"/>
              </a:spcAft>
              <a:buFont typeface="Wingdings" panose="05000000000000000000" pitchFamily="2" charset="2"/>
              <a:buChar char="§"/>
            </a:pPr>
            <a:r>
              <a:rPr lang="en-US" altLang="en-US" sz="3000" dirty="0">
                <a:solidFill>
                  <a:schemeClr val="bg1"/>
                </a:solidFill>
              </a:rPr>
              <a:t>Importance of </a:t>
            </a:r>
            <a:r>
              <a:rPr lang="en-US" altLang="en-US" sz="3000" baseline="30000" dirty="0">
                <a:solidFill>
                  <a:srgbClr val="FF0000"/>
                </a:solidFill>
              </a:rPr>
              <a:t>1</a:t>
            </a:r>
            <a:r>
              <a:rPr lang="en-US" altLang="en-US" sz="3000" dirty="0">
                <a:solidFill>
                  <a:schemeClr val="bg1"/>
                </a:solidFill>
              </a:rPr>
              <a:t>spreading and </a:t>
            </a:r>
            <a:r>
              <a:rPr lang="en-US" altLang="en-US" sz="3000" baseline="30000" dirty="0">
                <a:solidFill>
                  <a:srgbClr val="FF0000"/>
                </a:solidFill>
              </a:rPr>
              <a:t>2</a:t>
            </a:r>
            <a:r>
              <a:rPr lang="en-US" altLang="en-US" sz="3000" dirty="0">
                <a:solidFill>
                  <a:schemeClr val="bg1"/>
                </a:solidFill>
              </a:rPr>
              <a:t>teaching the word</a:t>
            </a:r>
          </a:p>
          <a:p>
            <a:pPr lvl="1">
              <a:spcAft>
                <a:spcPts val="0"/>
              </a:spcAft>
              <a:buFont typeface="Wingdings" panose="05000000000000000000" pitchFamily="2" charset="2"/>
              <a:buChar char="§"/>
            </a:pPr>
            <a:r>
              <a:rPr lang="en-US" altLang="en-US" sz="3100" dirty="0">
                <a:solidFill>
                  <a:schemeClr val="bg1"/>
                </a:solidFill>
              </a:rPr>
              <a:t>How many seeds in an apple…</a:t>
            </a:r>
          </a:p>
          <a:p>
            <a:pPr marL="0" indent="0">
              <a:spcAft>
                <a:spcPts val="400"/>
              </a:spcAft>
              <a:buNone/>
            </a:pPr>
            <a:endParaRPr lang="en-US" altLang="en-US" sz="3000" dirty="0">
              <a:solidFill>
                <a:schemeClr val="bg1"/>
              </a:solidFill>
            </a:endParaRPr>
          </a:p>
        </p:txBody>
      </p:sp>
    </p:spTree>
    <p:extLst>
      <p:ext uri="{BB962C8B-B14F-4D97-AF65-F5344CB8AC3E}">
        <p14:creationId xmlns:p14="http://schemas.microsoft.com/office/powerpoint/2010/main" val="333970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76200"/>
            <a:ext cx="8229600" cy="762000"/>
          </a:xfrm>
        </p:spPr>
        <p:txBody>
          <a:bodyPr/>
          <a:lstStyle/>
          <a:p>
            <a:r>
              <a:rPr lang="en-US" sz="2800" dirty="0">
                <a:solidFill>
                  <a:schemeClr val="bg1"/>
                </a:solidFill>
              </a:rPr>
              <a:t>3. </a:t>
            </a:r>
            <a:r>
              <a:rPr lang="en-US" sz="3400" dirty="0">
                <a:solidFill>
                  <a:srgbClr val="CCFFFF"/>
                </a:solidFill>
              </a:rPr>
              <a:t>Blessing</a:t>
            </a:r>
          </a:p>
        </p:txBody>
      </p:sp>
      <p:sp>
        <p:nvSpPr>
          <p:cNvPr id="3075" name="Rectangle 3"/>
          <p:cNvSpPr>
            <a:spLocks noGrp="1" noChangeArrowheads="1"/>
          </p:cNvSpPr>
          <p:nvPr>
            <p:ph idx="1"/>
          </p:nvPr>
        </p:nvSpPr>
        <p:spPr>
          <a:xfrm>
            <a:off x="457200" y="762000"/>
            <a:ext cx="8229600" cy="5562600"/>
          </a:xfrm>
        </p:spPr>
        <p:txBody>
          <a:bodyPr/>
          <a:lstStyle/>
          <a:p>
            <a:pPr>
              <a:spcAft>
                <a:spcPts val="600"/>
              </a:spcAft>
              <a:buFont typeface="Wingdings" panose="05000000000000000000" pitchFamily="2" charset="2"/>
              <a:buChar char="§"/>
            </a:pPr>
            <a:r>
              <a:rPr lang="en-US" altLang="en-US" sz="3000" dirty="0">
                <a:solidFill>
                  <a:schemeClr val="bg1"/>
                </a:solidFill>
              </a:rPr>
              <a:t>Ro.15</a:t>
            </a:r>
            <a:r>
              <a:rPr lang="en-US" altLang="en-US" sz="3000" baseline="30000" dirty="0">
                <a:solidFill>
                  <a:srgbClr val="CCFFCC"/>
                </a:solidFill>
              </a:rPr>
              <a:t>29</a:t>
            </a:r>
            <a:r>
              <a:rPr lang="en-US" altLang="en-US" sz="3000" dirty="0">
                <a:solidFill>
                  <a:schemeClr val="bg1"/>
                </a:solidFill>
              </a:rPr>
              <a:t> </a:t>
            </a:r>
            <a:r>
              <a:rPr lang="en-US" altLang="en-US" sz="3000" dirty="0">
                <a:solidFill>
                  <a:srgbClr val="FFFFCC"/>
                </a:solidFill>
              </a:rPr>
              <a:t>But I know that when I come to you,</a:t>
            </a:r>
            <a:br>
              <a:rPr lang="en-US" altLang="en-US" sz="3000" dirty="0">
                <a:solidFill>
                  <a:srgbClr val="FFFFCC"/>
                </a:solidFill>
              </a:rPr>
            </a:br>
            <a:r>
              <a:rPr lang="en-US" altLang="en-US" sz="3000" dirty="0">
                <a:solidFill>
                  <a:srgbClr val="FFFFCC"/>
                </a:solidFill>
              </a:rPr>
              <a:t>I shall come in the fullness of the blessing of the gospel of Christ</a:t>
            </a:r>
          </a:p>
          <a:p>
            <a:pPr>
              <a:spcAft>
                <a:spcPts val="600"/>
              </a:spcAft>
              <a:buFont typeface="Wingdings" panose="05000000000000000000" pitchFamily="2" charset="2"/>
              <a:buChar char="§"/>
            </a:pPr>
            <a:r>
              <a:rPr lang="en-US" altLang="en-US" sz="3000" dirty="0">
                <a:solidFill>
                  <a:schemeClr val="bg1"/>
                </a:solidFill>
              </a:rPr>
              <a:t>Ac.28, Rome:  first to Jews;  then soldiers (Ph.1,4);  others;  Christians;  four epistles…</a:t>
            </a:r>
          </a:p>
          <a:p>
            <a:pPr>
              <a:spcAft>
                <a:spcPts val="600"/>
              </a:spcAft>
              <a:buFont typeface="Wingdings" panose="05000000000000000000" pitchFamily="2" charset="2"/>
              <a:buChar char="§"/>
            </a:pPr>
            <a:r>
              <a:rPr lang="en-US" altLang="en-US" sz="3000" dirty="0">
                <a:solidFill>
                  <a:schemeClr val="bg1"/>
                </a:solidFill>
              </a:rPr>
              <a:t>Ja.3:9-10  </a:t>
            </a:r>
            <a:r>
              <a:rPr lang="en-US" altLang="en-US" sz="2600" dirty="0">
                <a:solidFill>
                  <a:schemeClr val="bg1"/>
                </a:solidFill>
              </a:rPr>
              <a:t>(Mk.14:61)</a:t>
            </a:r>
          </a:p>
          <a:p>
            <a:pPr>
              <a:spcAft>
                <a:spcPts val="0"/>
              </a:spcAft>
              <a:buFont typeface="Wingdings" panose="05000000000000000000" pitchFamily="2" charset="2"/>
              <a:buChar char="§"/>
            </a:pPr>
            <a:r>
              <a:rPr lang="en-US" altLang="en-US" sz="3000" dirty="0">
                <a:solidFill>
                  <a:schemeClr val="bg1"/>
                </a:solidFill>
              </a:rPr>
              <a:t>1 Pt.3</a:t>
            </a:r>
            <a:r>
              <a:rPr lang="en-US" altLang="en-US" sz="3000" baseline="30000" dirty="0">
                <a:solidFill>
                  <a:srgbClr val="CCFFCC"/>
                </a:solidFill>
              </a:rPr>
              <a:t>9</a:t>
            </a:r>
            <a:r>
              <a:rPr lang="en-US" altLang="en-US" sz="3000" dirty="0">
                <a:solidFill>
                  <a:schemeClr val="bg1"/>
                </a:solidFill>
              </a:rPr>
              <a:t> </a:t>
            </a:r>
            <a:r>
              <a:rPr lang="en-US" altLang="en-US" sz="3000" dirty="0">
                <a:solidFill>
                  <a:srgbClr val="FFFFCC"/>
                </a:solidFill>
              </a:rPr>
              <a:t>not returning evil for evil or reviling for reviling, but on the contrary blessing, knowing that you were called to this, that you may inherit a blessing</a:t>
            </a:r>
          </a:p>
          <a:p>
            <a:pPr>
              <a:spcAft>
                <a:spcPts val="0"/>
              </a:spcAft>
              <a:buFont typeface="Wingdings" panose="05000000000000000000" pitchFamily="2" charset="2"/>
              <a:buChar char="§"/>
            </a:pPr>
            <a:endParaRPr lang="en-US" altLang="en-US" sz="3000" dirty="0">
              <a:solidFill>
                <a:schemeClr val="bg1"/>
              </a:solidFill>
            </a:endParaRPr>
          </a:p>
          <a:p>
            <a:pPr marL="0" indent="0">
              <a:spcAft>
                <a:spcPts val="400"/>
              </a:spcAft>
              <a:buNone/>
            </a:pPr>
            <a:endParaRPr lang="en-US" altLang="en-US" sz="3000" dirty="0">
              <a:solidFill>
                <a:schemeClr val="bg1"/>
              </a:solidFill>
            </a:endParaRPr>
          </a:p>
        </p:txBody>
      </p:sp>
    </p:spTree>
    <p:extLst>
      <p:ext uri="{BB962C8B-B14F-4D97-AF65-F5344CB8AC3E}">
        <p14:creationId xmlns:p14="http://schemas.microsoft.com/office/powerpoint/2010/main" val="103314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76200"/>
            <a:ext cx="8229600" cy="762000"/>
          </a:xfrm>
        </p:spPr>
        <p:txBody>
          <a:bodyPr/>
          <a:lstStyle/>
          <a:p>
            <a:r>
              <a:rPr lang="en-US" sz="2800" dirty="0">
                <a:solidFill>
                  <a:schemeClr val="bg1"/>
                </a:solidFill>
              </a:rPr>
              <a:t>4. </a:t>
            </a:r>
            <a:r>
              <a:rPr lang="en-US" sz="3400" dirty="0">
                <a:solidFill>
                  <a:srgbClr val="CCFFFF"/>
                </a:solidFill>
              </a:rPr>
              <a:t>Offering</a:t>
            </a:r>
          </a:p>
        </p:txBody>
      </p:sp>
      <p:sp>
        <p:nvSpPr>
          <p:cNvPr id="3075" name="Rectangle 3"/>
          <p:cNvSpPr>
            <a:spLocks noGrp="1" noChangeArrowheads="1"/>
          </p:cNvSpPr>
          <p:nvPr>
            <p:ph idx="1"/>
          </p:nvPr>
        </p:nvSpPr>
        <p:spPr>
          <a:xfrm>
            <a:off x="457200" y="685800"/>
            <a:ext cx="8229600" cy="5943600"/>
          </a:xfrm>
        </p:spPr>
        <p:txBody>
          <a:bodyPr/>
          <a:lstStyle/>
          <a:p>
            <a:pPr marL="0" indent="0" algn="ctr">
              <a:spcAft>
                <a:spcPts val="0"/>
              </a:spcAft>
              <a:buNone/>
            </a:pPr>
            <a:r>
              <a:rPr lang="en-US" altLang="en-US" sz="3000" dirty="0">
                <a:solidFill>
                  <a:srgbClr val="CCECFF"/>
                </a:solidFill>
              </a:rPr>
              <a:t>We make no offering for sin (Jesus did that)</a:t>
            </a:r>
            <a:br>
              <a:rPr lang="en-US" altLang="en-US" sz="3000" dirty="0">
                <a:solidFill>
                  <a:srgbClr val="CCECFF"/>
                </a:solidFill>
              </a:rPr>
            </a:br>
            <a:r>
              <a:rPr lang="en-US" altLang="en-US" sz="3000" dirty="0">
                <a:solidFill>
                  <a:srgbClr val="CCECFF"/>
                </a:solidFill>
              </a:rPr>
              <a:t>but of thanks and fellowship</a:t>
            </a:r>
          </a:p>
          <a:p>
            <a:pPr>
              <a:spcAft>
                <a:spcPts val="0"/>
              </a:spcAft>
              <a:buFont typeface="Wingdings" panose="05000000000000000000" pitchFamily="2" charset="2"/>
              <a:buChar char="§"/>
            </a:pPr>
            <a:r>
              <a:rPr lang="en-US" altLang="en-US" sz="3000" dirty="0">
                <a:solidFill>
                  <a:schemeClr val="bg1"/>
                </a:solidFill>
              </a:rPr>
              <a:t>Ro.12:1  </a:t>
            </a:r>
            <a:r>
              <a:rPr lang="en-US" altLang="en-US" sz="3000" dirty="0">
                <a:solidFill>
                  <a:srgbClr val="FFFFCC"/>
                </a:solidFill>
              </a:rPr>
              <a:t>present bodies a living sacrifice… </a:t>
            </a:r>
            <a:r>
              <a:rPr lang="en-US" altLang="en-US" sz="3000" dirty="0">
                <a:solidFill>
                  <a:schemeClr val="bg1"/>
                </a:solidFill>
              </a:rPr>
              <a:t>(Mk.12:33)</a:t>
            </a:r>
          </a:p>
          <a:p>
            <a:pPr>
              <a:spcAft>
                <a:spcPts val="0"/>
              </a:spcAft>
              <a:buFont typeface="Wingdings" panose="05000000000000000000" pitchFamily="2" charset="2"/>
              <a:buChar char="§"/>
            </a:pPr>
            <a:r>
              <a:rPr lang="en-US" altLang="en-US" sz="3000" dirty="0">
                <a:solidFill>
                  <a:schemeClr val="bg1"/>
                </a:solidFill>
              </a:rPr>
              <a:t>Ro.15:16  </a:t>
            </a:r>
            <a:r>
              <a:rPr lang="en-US" altLang="en-US" sz="3000" dirty="0">
                <a:solidFill>
                  <a:srgbClr val="FFFFCC"/>
                </a:solidFill>
              </a:rPr>
              <a:t>converts are </a:t>
            </a:r>
            <a:r>
              <a:rPr lang="en-US" altLang="en-US" sz="3000" dirty="0" err="1">
                <a:solidFill>
                  <a:srgbClr val="FFFFCC"/>
                </a:solidFill>
              </a:rPr>
              <a:t>firstfruits</a:t>
            </a:r>
            <a:r>
              <a:rPr lang="en-US" altLang="en-US" sz="3000" dirty="0">
                <a:solidFill>
                  <a:srgbClr val="FFFFCC"/>
                </a:solidFill>
              </a:rPr>
              <a:t>  </a:t>
            </a:r>
            <a:r>
              <a:rPr lang="en-US" altLang="en-US" sz="2400" dirty="0">
                <a:solidFill>
                  <a:schemeClr val="bg1"/>
                </a:solidFill>
              </a:rPr>
              <a:t>(16:5)</a:t>
            </a:r>
            <a:endParaRPr lang="en-US" altLang="en-US" sz="3000" dirty="0">
              <a:solidFill>
                <a:schemeClr val="bg1"/>
              </a:solidFill>
            </a:endParaRPr>
          </a:p>
          <a:p>
            <a:pPr>
              <a:spcAft>
                <a:spcPts val="0"/>
              </a:spcAft>
              <a:buFont typeface="Wingdings" panose="05000000000000000000" pitchFamily="2" charset="2"/>
              <a:buChar char="§"/>
            </a:pPr>
            <a:r>
              <a:rPr lang="en-US" altLang="en-US" sz="3000" dirty="0">
                <a:solidFill>
                  <a:schemeClr val="bg1"/>
                </a:solidFill>
              </a:rPr>
              <a:t>Ep.5:2  </a:t>
            </a:r>
            <a:r>
              <a:rPr lang="en-US" altLang="en-US" sz="3000" dirty="0">
                <a:solidFill>
                  <a:srgbClr val="FFFFCC"/>
                </a:solidFill>
              </a:rPr>
              <a:t>walk in love, as Christ…</a:t>
            </a:r>
          </a:p>
          <a:p>
            <a:pPr>
              <a:spcAft>
                <a:spcPts val="0"/>
              </a:spcAft>
              <a:buFont typeface="Wingdings" panose="05000000000000000000" pitchFamily="2" charset="2"/>
              <a:buChar char="§"/>
            </a:pPr>
            <a:r>
              <a:rPr lang="en-US" altLang="en-US" sz="3000" dirty="0">
                <a:solidFill>
                  <a:schemeClr val="bg1"/>
                </a:solidFill>
              </a:rPr>
              <a:t>Ph.4:18  </a:t>
            </a:r>
            <a:r>
              <a:rPr lang="en-US" altLang="en-US" sz="3000" dirty="0">
                <a:solidFill>
                  <a:srgbClr val="FFFFCC"/>
                </a:solidFill>
              </a:rPr>
              <a:t>received sweet-smelling aroma, an acceptable sacrifice…</a:t>
            </a:r>
          </a:p>
          <a:p>
            <a:pPr>
              <a:spcAft>
                <a:spcPts val="0"/>
              </a:spcAft>
              <a:buFont typeface="Wingdings" panose="05000000000000000000" pitchFamily="2" charset="2"/>
              <a:buChar char="§"/>
            </a:pPr>
            <a:r>
              <a:rPr lang="en-US" altLang="en-US" sz="3000" dirty="0">
                <a:solidFill>
                  <a:schemeClr val="bg1"/>
                </a:solidFill>
              </a:rPr>
              <a:t>1 Tim.2:1  </a:t>
            </a:r>
            <a:r>
              <a:rPr lang="en-US" altLang="en-US" sz="3000" dirty="0">
                <a:solidFill>
                  <a:srgbClr val="FFFFCC"/>
                </a:solidFill>
              </a:rPr>
              <a:t>intercession</a:t>
            </a:r>
            <a:r>
              <a:rPr lang="en-US" altLang="en-US" sz="3000" dirty="0">
                <a:solidFill>
                  <a:schemeClr val="bg1"/>
                </a:solidFill>
              </a:rPr>
              <a:t>  (Ex.28)</a:t>
            </a:r>
          </a:p>
          <a:p>
            <a:pPr>
              <a:spcAft>
                <a:spcPts val="0"/>
              </a:spcAft>
              <a:buFont typeface="Wingdings" panose="05000000000000000000" pitchFamily="2" charset="2"/>
              <a:buChar char="§"/>
            </a:pPr>
            <a:r>
              <a:rPr lang="en-US" altLang="en-US" sz="3000" dirty="0">
                <a:solidFill>
                  <a:schemeClr val="bg1"/>
                </a:solidFill>
              </a:rPr>
              <a:t>Hb.13:15-16  </a:t>
            </a:r>
            <a:r>
              <a:rPr lang="en-US" altLang="en-US" sz="3000" dirty="0">
                <a:solidFill>
                  <a:srgbClr val="FFFFCC"/>
                </a:solidFill>
              </a:rPr>
              <a:t>sacrifice of praise / doing good</a:t>
            </a:r>
          </a:p>
          <a:p>
            <a:pPr>
              <a:spcAft>
                <a:spcPts val="0"/>
              </a:spcAft>
              <a:buFont typeface="Wingdings" panose="05000000000000000000" pitchFamily="2" charset="2"/>
              <a:buChar char="§"/>
            </a:pPr>
            <a:r>
              <a:rPr lang="en-US" altLang="en-US" sz="3000" dirty="0">
                <a:solidFill>
                  <a:schemeClr val="bg1"/>
                </a:solidFill>
              </a:rPr>
              <a:t>1 Pt.2:5  </a:t>
            </a:r>
            <a:r>
              <a:rPr lang="en-US" altLang="en-US" sz="3000" dirty="0">
                <a:solidFill>
                  <a:srgbClr val="FFFFCC"/>
                </a:solidFill>
              </a:rPr>
              <a:t>holy priesthood, offer up sacrifices…</a:t>
            </a:r>
          </a:p>
          <a:p>
            <a:pPr>
              <a:spcAft>
                <a:spcPts val="0"/>
              </a:spcAft>
              <a:buFont typeface="Wingdings" panose="05000000000000000000" pitchFamily="2" charset="2"/>
              <a:buChar char="§"/>
            </a:pPr>
            <a:endParaRPr lang="en-US" altLang="en-US" sz="3000" dirty="0">
              <a:solidFill>
                <a:schemeClr val="bg1"/>
              </a:solidFill>
            </a:endParaRPr>
          </a:p>
          <a:p>
            <a:pPr marL="0" indent="0">
              <a:spcAft>
                <a:spcPts val="400"/>
              </a:spcAft>
              <a:buNone/>
            </a:pPr>
            <a:endParaRPr lang="en-US" altLang="en-US" sz="3000" dirty="0">
              <a:solidFill>
                <a:schemeClr val="bg1"/>
              </a:solidFill>
            </a:endParaRPr>
          </a:p>
        </p:txBody>
      </p:sp>
    </p:spTree>
    <p:extLst>
      <p:ext uri="{BB962C8B-B14F-4D97-AF65-F5344CB8AC3E}">
        <p14:creationId xmlns:p14="http://schemas.microsoft.com/office/powerpoint/2010/main" val="57806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5" end="5"/>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6" end="6"/>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76200"/>
            <a:ext cx="8229600" cy="762000"/>
          </a:xfrm>
        </p:spPr>
        <p:txBody>
          <a:bodyPr/>
          <a:lstStyle/>
          <a:p>
            <a:r>
              <a:rPr lang="en-US" sz="2800" dirty="0">
                <a:solidFill>
                  <a:schemeClr val="bg1"/>
                </a:solidFill>
              </a:rPr>
              <a:t>4. </a:t>
            </a:r>
            <a:r>
              <a:rPr lang="en-US" sz="3400" dirty="0">
                <a:solidFill>
                  <a:srgbClr val="CCFFFF"/>
                </a:solidFill>
              </a:rPr>
              <a:t>Offering</a:t>
            </a:r>
          </a:p>
        </p:txBody>
      </p:sp>
      <p:sp>
        <p:nvSpPr>
          <p:cNvPr id="3075" name="Rectangle 3"/>
          <p:cNvSpPr>
            <a:spLocks noGrp="1" noChangeArrowheads="1"/>
          </p:cNvSpPr>
          <p:nvPr>
            <p:ph idx="1"/>
          </p:nvPr>
        </p:nvSpPr>
        <p:spPr>
          <a:xfrm>
            <a:off x="457200" y="685800"/>
            <a:ext cx="8229600" cy="5943600"/>
          </a:xfrm>
        </p:spPr>
        <p:txBody>
          <a:bodyPr/>
          <a:lstStyle/>
          <a:p>
            <a:pPr marL="0" indent="0" algn="ctr">
              <a:spcAft>
                <a:spcPts val="0"/>
              </a:spcAft>
              <a:buNone/>
            </a:pPr>
            <a:r>
              <a:rPr lang="en-US" altLang="en-US" sz="3000" dirty="0">
                <a:solidFill>
                  <a:srgbClr val="FFFFCC"/>
                </a:solidFill>
              </a:rPr>
              <a:t>We make no offering for sin (Jesus did that)</a:t>
            </a:r>
            <a:br>
              <a:rPr lang="en-US" altLang="en-US" sz="3000" dirty="0">
                <a:solidFill>
                  <a:srgbClr val="FFFFCC"/>
                </a:solidFill>
              </a:rPr>
            </a:br>
            <a:r>
              <a:rPr lang="en-US" altLang="en-US" sz="3000" dirty="0">
                <a:solidFill>
                  <a:srgbClr val="FFFFCC"/>
                </a:solidFill>
              </a:rPr>
              <a:t>but of thanks and fellowship</a:t>
            </a:r>
          </a:p>
          <a:p>
            <a:pPr>
              <a:spcAft>
                <a:spcPts val="0"/>
              </a:spcAft>
              <a:buFont typeface="Wingdings" panose="05000000000000000000" pitchFamily="2" charset="2"/>
              <a:buChar char="§"/>
            </a:pPr>
            <a:r>
              <a:rPr lang="en-US" altLang="en-US" sz="3000" dirty="0">
                <a:solidFill>
                  <a:schemeClr val="bg1"/>
                </a:solidFill>
              </a:rPr>
              <a:t>1 Pt.2:5, holy priesthood, offer up sacrifices… </a:t>
            </a:r>
            <a:r>
              <a:rPr lang="en-US" altLang="en-US" sz="3000" dirty="0">
                <a:solidFill>
                  <a:srgbClr val="FFFF99"/>
                </a:solidFill>
              </a:rPr>
              <a:t>They…	</a:t>
            </a:r>
            <a:r>
              <a:rPr lang="en-US" altLang="en-US" sz="3000" dirty="0">
                <a:solidFill>
                  <a:schemeClr val="bg1"/>
                </a:solidFill>
              </a:rPr>
              <a:t>		        </a:t>
            </a:r>
            <a:r>
              <a:rPr lang="en-US" altLang="en-US" sz="3000" dirty="0">
                <a:solidFill>
                  <a:srgbClr val="FFFF99"/>
                </a:solidFill>
              </a:rPr>
              <a:t>We… </a:t>
            </a:r>
          </a:p>
          <a:p>
            <a:pPr marL="457200" lvl="1" indent="0">
              <a:spcAft>
                <a:spcPts val="0"/>
              </a:spcAft>
              <a:buNone/>
            </a:pPr>
            <a:endParaRPr lang="en-US" altLang="en-US" sz="2600" dirty="0">
              <a:solidFill>
                <a:schemeClr val="bg1"/>
              </a:solidFill>
            </a:endParaRPr>
          </a:p>
          <a:p>
            <a:pPr marL="457200" lvl="1" indent="0">
              <a:spcAft>
                <a:spcPts val="0"/>
              </a:spcAft>
              <a:buNone/>
            </a:pPr>
            <a:endParaRPr lang="en-US" altLang="en-US" sz="2600" dirty="0">
              <a:solidFill>
                <a:schemeClr val="bg1"/>
              </a:solidFill>
            </a:endParaRPr>
          </a:p>
          <a:p>
            <a:pPr>
              <a:spcAft>
                <a:spcPts val="0"/>
              </a:spcAft>
              <a:buFont typeface="Wingdings" panose="05000000000000000000" pitchFamily="2" charset="2"/>
              <a:buChar char="§"/>
            </a:pPr>
            <a:endParaRPr lang="en-US" altLang="en-US" sz="3000" dirty="0">
              <a:solidFill>
                <a:schemeClr val="bg1"/>
              </a:solidFill>
            </a:endParaRPr>
          </a:p>
          <a:p>
            <a:pPr marL="0" indent="0">
              <a:spcAft>
                <a:spcPts val="400"/>
              </a:spcAft>
              <a:buNone/>
            </a:pPr>
            <a:endParaRPr lang="en-US" altLang="en-US" sz="3000" dirty="0">
              <a:solidFill>
                <a:schemeClr val="bg1"/>
              </a:solidFill>
            </a:endParaRPr>
          </a:p>
        </p:txBody>
      </p:sp>
      <p:graphicFrame>
        <p:nvGraphicFramePr>
          <p:cNvPr id="2" name="Table 2">
            <a:extLst>
              <a:ext uri="{FF2B5EF4-FFF2-40B4-BE49-F238E27FC236}">
                <a16:creationId xmlns:a16="http://schemas.microsoft.com/office/drawing/2014/main" id="{B2733FD5-AB8B-88EC-50FD-144E846B4D70}"/>
              </a:ext>
            </a:extLst>
          </p:cNvPr>
          <p:cNvGraphicFramePr>
            <a:graphicFrameLocks noGrp="1"/>
          </p:cNvGraphicFramePr>
          <p:nvPr>
            <p:extLst>
              <p:ext uri="{D42A27DB-BD31-4B8C-83A1-F6EECF244321}">
                <p14:modId xmlns:p14="http://schemas.microsoft.com/office/powerpoint/2010/main" val="505043951"/>
              </p:ext>
            </p:extLst>
          </p:nvPr>
        </p:nvGraphicFramePr>
        <p:xfrm>
          <a:off x="304800" y="2936240"/>
          <a:ext cx="8534400" cy="2407920"/>
        </p:xfrm>
        <a:graphic>
          <a:graphicData uri="http://schemas.openxmlformats.org/drawingml/2006/table">
            <a:tbl>
              <a:tblPr firstRow="1" bandRow="1">
                <a:tableStyleId>{00A15C55-8517-42AA-B614-E9B94910E393}</a:tableStyleId>
              </a:tblPr>
              <a:tblGrid>
                <a:gridCol w="4267200">
                  <a:extLst>
                    <a:ext uri="{9D8B030D-6E8A-4147-A177-3AD203B41FA5}">
                      <a16:colId xmlns:a16="http://schemas.microsoft.com/office/drawing/2014/main" val="1946195585"/>
                    </a:ext>
                  </a:extLst>
                </a:gridCol>
                <a:gridCol w="4267200">
                  <a:extLst>
                    <a:ext uri="{9D8B030D-6E8A-4147-A177-3AD203B41FA5}">
                      <a16:colId xmlns:a16="http://schemas.microsoft.com/office/drawing/2014/main" val="29056748"/>
                    </a:ext>
                  </a:extLst>
                </a:gridCol>
              </a:tblGrid>
              <a:tr h="370840">
                <a:tc>
                  <a:txBody>
                    <a:bodyPr/>
                    <a:lstStyle/>
                    <a:p>
                      <a:pPr algn="ctr"/>
                      <a:r>
                        <a:rPr lang="en-US" sz="3000" b="0" dirty="0"/>
                        <a:t>Had a house</a:t>
                      </a:r>
                    </a:p>
                  </a:txBody>
                  <a:tcPr marL="121706" marR="121706"/>
                </a:tc>
                <a:tc>
                  <a:txBody>
                    <a:bodyPr/>
                    <a:lstStyle/>
                    <a:p>
                      <a:pPr algn="ctr"/>
                      <a:r>
                        <a:rPr lang="en-US" sz="3000" b="0" dirty="0"/>
                        <a:t>Are a house</a:t>
                      </a:r>
                    </a:p>
                  </a:txBody>
                  <a:tcPr marL="121706" marR="121706"/>
                </a:tc>
                <a:extLst>
                  <a:ext uri="{0D108BD9-81ED-4DB2-BD59-A6C34878D82A}">
                    <a16:rowId xmlns:a16="http://schemas.microsoft.com/office/drawing/2014/main" val="2976326423"/>
                  </a:ext>
                </a:extLst>
              </a:tr>
              <a:tr h="370840">
                <a:tc>
                  <a:txBody>
                    <a:bodyPr/>
                    <a:lstStyle/>
                    <a:p>
                      <a:pPr algn="ctr"/>
                      <a:r>
                        <a:rPr lang="en-US" sz="2600" dirty="0"/>
                        <a:t>House of dead stones</a:t>
                      </a:r>
                    </a:p>
                  </a:txBody>
                  <a:tcPr marL="121706" marR="121706"/>
                </a:tc>
                <a:tc>
                  <a:txBody>
                    <a:bodyPr/>
                    <a:lstStyle/>
                    <a:p>
                      <a:pPr algn="ctr"/>
                      <a:r>
                        <a:rPr lang="en-US" sz="2600" dirty="0"/>
                        <a:t>Are living stones</a:t>
                      </a:r>
                    </a:p>
                  </a:txBody>
                  <a:tcPr marL="121706" marR="121706"/>
                </a:tc>
                <a:extLst>
                  <a:ext uri="{0D108BD9-81ED-4DB2-BD59-A6C34878D82A}">
                    <a16:rowId xmlns:a16="http://schemas.microsoft.com/office/drawing/2014/main" val="2891960755"/>
                  </a:ext>
                </a:extLst>
              </a:tr>
              <a:tr h="370840">
                <a:tc>
                  <a:txBody>
                    <a:bodyPr/>
                    <a:lstStyle/>
                    <a:p>
                      <a:pPr algn="ctr"/>
                      <a:r>
                        <a:rPr lang="en-US" sz="2600" dirty="0"/>
                        <a:t>Approached God through</a:t>
                      </a:r>
                      <a:br>
                        <a:rPr lang="en-US" sz="2600" dirty="0"/>
                      </a:br>
                      <a:r>
                        <a:rPr lang="en-US" sz="2600" dirty="0"/>
                        <a:t>a priesthood</a:t>
                      </a:r>
                    </a:p>
                  </a:txBody>
                  <a:tcPr marL="121706" marR="121706"/>
                </a:tc>
                <a:tc>
                  <a:txBody>
                    <a:bodyPr/>
                    <a:lstStyle/>
                    <a:p>
                      <a:pPr algn="ctr"/>
                      <a:r>
                        <a:rPr lang="en-US" sz="2600" dirty="0"/>
                        <a:t>Are the priesthood</a:t>
                      </a:r>
                    </a:p>
                  </a:txBody>
                  <a:tcPr marL="121706" marR="121706" anchor="ctr"/>
                </a:tc>
                <a:extLst>
                  <a:ext uri="{0D108BD9-81ED-4DB2-BD59-A6C34878D82A}">
                    <a16:rowId xmlns:a16="http://schemas.microsoft.com/office/drawing/2014/main" val="712244047"/>
                  </a:ext>
                </a:extLst>
              </a:tr>
              <a:tr h="370840">
                <a:tc>
                  <a:txBody>
                    <a:bodyPr/>
                    <a:lstStyle/>
                    <a:p>
                      <a:pPr algn="ctr"/>
                      <a:r>
                        <a:rPr lang="en-US" sz="2600" dirty="0"/>
                        <a:t>Offered material sacrifices</a:t>
                      </a:r>
                    </a:p>
                  </a:txBody>
                  <a:tcPr marL="121706" marR="121706"/>
                </a:tc>
                <a:tc>
                  <a:txBody>
                    <a:bodyPr/>
                    <a:lstStyle/>
                    <a:p>
                      <a:pPr algn="ctr"/>
                      <a:r>
                        <a:rPr lang="en-US" sz="2600" dirty="0"/>
                        <a:t>Offer spiritual sacrifices</a:t>
                      </a:r>
                    </a:p>
                  </a:txBody>
                  <a:tcPr marL="121706" marR="121706"/>
                </a:tc>
                <a:extLst>
                  <a:ext uri="{0D108BD9-81ED-4DB2-BD59-A6C34878D82A}">
                    <a16:rowId xmlns:a16="http://schemas.microsoft.com/office/drawing/2014/main" val="3910077716"/>
                  </a:ext>
                </a:extLst>
              </a:tr>
            </a:tbl>
          </a:graphicData>
        </a:graphic>
      </p:graphicFrame>
    </p:spTree>
    <p:extLst>
      <p:ext uri="{BB962C8B-B14F-4D97-AF65-F5344CB8AC3E}">
        <p14:creationId xmlns:p14="http://schemas.microsoft.com/office/powerpoint/2010/main" val="44900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Jesus fulfills sacrificial types of OT</a:t>
            </a:r>
          </a:p>
        </p:txBody>
      </p:sp>
      <p:sp>
        <p:nvSpPr>
          <p:cNvPr id="3075" name="Rectangle 3"/>
          <p:cNvSpPr>
            <a:spLocks noGrp="1" noChangeArrowheads="1"/>
          </p:cNvSpPr>
          <p:nvPr>
            <p:ph type="body" idx="1"/>
          </p:nvPr>
        </p:nvSpPr>
        <p:spPr>
          <a:xfrm>
            <a:off x="362146" y="838200"/>
            <a:ext cx="8419708" cy="5715000"/>
          </a:xfrm>
        </p:spPr>
        <p:txBody>
          <a:bodyPr/>
          <a:lstStyle/>
          <a:p>
            <a:pPr marL="0" indent="0">
              <a:spcAft>
                <a:spcPts val="600"/>
              </a:spcAft>
              <a:buNone/>
            </a:pPr>
            <a:r>
              <a:rPr lang="en-US" altLang="en-US" sz="2800" dirty="0">
                <a:solidFill>
                  <a:srgbClr val="CCFFFF"/>
                </a:solidFill>
              </a:rPr>
              <a:t>a. </a:t>
            </a:r>
            <a:r>
              <a:rPr lang="en-US" altLang="en-US" sz="3000" dirty="0">
                <a:solidFill>
                  <a:schemeClr val="bg1"/>
                </a:solidFill>
              </a:rPr>
              <a:t>Burnt offerings, Lv.1.  Ep.5:2</a:t>
            </a:r>
          </a:p>
          <a:p>
            <a:pPr marL="0" indent="0">
              <a:spcAft>
                <a:spcPts val="600"/>
              </a:spcAft>
              <a:buNone/>
            </a:pPr>
            <a:r>
              <a:rPr lang="en-US" altLang="en-US" sz="2800" dirty="0">
                <a:solidFill>
                  <a:srgbClr val="CCFFFF"/>
                </a:solidFill>
              </a:rPr>
              <a:t>b. </a:t>
            </a:r>
            <a:r>
              <a:rPr lang="en-US" altLang="en-US" sz="3000" dirty="0">
                <a:solidFill>
                  <a:schemeClr val="bg1"/>
                </a:solidFill>
              </a:rPr>
              <a:t>Grain offerings, Lv.2.  1 Co.15:20</a:t>
            </a:r>
          </a:p>
          <a:p>
            <a:pPr marL="0" indent="0">
              <a:spcAft>
                <a:spcPts val="600"/>
              </a:spcAft>
              <a:buNone/>
            </a:pPr>
            <a:r>
              <a:rPr lang="en-US" altLang="en-US" sz="2800" dirty="0">
                <a:solidFill>
                  <a:srgbClr val="CCFFFF"/>
                </a:solidFill>
              </a:rPr>
              <a:t>c. </a:t>
            </a:r>
            <a:r>
              <a:rPr lang="en-US" altLang="en-US" sz="3000" dirty="0">
                <a:solidFill>
                  <a:schemeClr val="bg1"/>
                </a:solidFill>
              </a:rPr>
              <a:t>Peace offerings, Lv.3.  Ro.5:1</a:t>
            </a:r>
          </a:p>
          <a:p>
            <a:pPr marL="0" indent="0">
              <a:spcAft>
                <a:spcPts val="600"/>
              </a:spcAft>
              <a:buNone/>
            </a:pPr>
            <a:r>
              <a:rPr lang="en-US" altLang="en-US" sz="2800" dirty="0">
                <a:solidFill>
                  <a:srgbClr val="CCFFFF"/>
                </a:solidFill>
              </a:rPr>
              <a:t>d. </a:t>
            </a:r>
            <a:r>
              <a:rPr lang="en-US" altLang="en-US" sz="3000" dirty="0">
                <a:solidFill>
                  <a:schemeClr val="bg1"/>
                </a:solidFill>
              </a:rPr>
              <a:t>Sin offerings, Lv.4.   2 Co.5:21</a:t>
            </a:r>
          </a:p>
          <a:p>
            <a:pPr marL="0" indent="0">
              <a:spcAft>
                <a:spcPts val="600"/>
              </a:spcAft>
              <a:buNone/>
            </a:pPr>
            <a:r>
              <a:rPr lang="en-US" altLang="en-US" sz="2800" dirty="0">
                <a:solidFill>
                  <a:srgbClr val="CCFFFF"/>
                </a:solidFill>
              </a:rPr>
              <a:t>e. </a:t>
            </a:r>
            <a:r>
              <a:rPr lang="en-US" altLang="en-US" sz="3000" dirty="0">
                <a:solidFill>
                  <a:schemeClr val="bg1"/>
                </a:solidFill>
              </a:rPr>
              <a:t>Trespass offerings, Lv.5:14…   Ro.4:25</a:t>
            </a:r>
            <a:endParaRPr lang="en-US" altLang="en-US" sz="3100"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OT priests are types – Lev.8</a:t>
            </a:r>
          </a:p>
        </p:txBody>
      </p:sp>
      <p:sp>
        <p:nvSpPr>
          <p:cNvPr id="3075" name="Rectangle 3"/>
          <p:cNvSpPr>
            <a:spLocks noGrp="1" noChangeArrowheads="1"/>
          </p:cNvSpPr>
          <p:nvPr>
            <p:ph type="body" idx="1"/>
          </p:nvPr>
        </p:nvSpPr>
        <p:spPr>
          <a:xfrm>
            <a:off x="419492" y="838200"/>
            <a:ext cx="8305800" cy="5562600"/>
          </a:xfrm>
        </p:spPr>
        <p:txBody>
          <a:bodyPr/>
          <a:lstStyle/>
          <a:p>
            <a:pPr>
              <a:spcAft>
                <a:spcPts val="600"/>
              </a:spcAft>
              <a:buFont typeface="Arial" panose="020B0604020202020204" pitchFamily="34" charset="0"/>
              <a:buChar char="•"/>
            </a:pPr>
            <a:r>
              <a:rPr lang="en-US" altLang="en-US" sz="3000" dirty="0">
                <a:solidFill>
                  <a:srgbClr val="CCFFCC"/>
                </a:solidFill>
              </a:rPr>
              <a:t>Divinely chosen, 2.   </a:t>
            </a:r>
            <a:r>
              <a:rPr lang="en-US" altLang="en-US" sz="3000" dirty="0">
                <a:solidFill>
                  <a:schemeClr val="bg1"/>
                </a:solidFill>
              </a:rPr>
              <a:t>Hb.5:4</a:t>
            </a:r>
          </a:p>
          <a:p>
            <a:pPr>
              <a:spcAft>
                <a:spcPts val="600"/>
              </a:spcAft>
              <a:buFont typeface="Arial" panose="020B0604020202020204" pitchFamily="34" charset="0"/>
              <a:buChar char="•"/>
            </a:pPr>
            <a:r>
              <a:rPr lang="en-US" altLang="en-US" sz="3000" dirty="0">
                <a:solidFill>
                  <a:srgbClr val="CCFFCC"/>
                </a:solidFill>
              </a:rPr>
              <a:t>Cleansed, 6.   </a:t>
            </a:r>
            <a:r>
              <a:rPr lang="en-US" altLang="en-US" sz="3000" dirty="0">
                <a:solidFill>
                  <a:schemeClr val="bg1"/>
                </a:solidFill>
              </a:rPr>
              <a:t>Hb.7:26</a:t>
            </a:r>
          </a:p>
          <a:p>
            <a:pPr>
              <a:spcAft>
                <a:spcPts val="600"/>
              </a:spcAft>
              <a:buFont typeface="Arial" panose="020B0604020202020204" pitchFamily="34" charset="0"/>
              <a:buChar char="•"/>
            </a:pPr>
            <a:r>
              <a:rPr lang="en-US" altLang="en-US" sz="3000" dirty="0">
                <a:solidFill>
                  <a:srgbClr val="CCFFCC"/>
                </a:solidFill>
              </a:rPr>
              <a:t>Clothed, 7-9.   </a:t>
            </a:r>
            <a:r>
              <a:rPr lang="en-US" altLang="en-US" sz="3000" dirty="0">
                <a:solidFill>
                  <a:schemeClr val="bg1"/>
                </a:solidFill>
              </a:rPr>
              <a:t>Rv.19:13</a:t>
            </a:r>
          </a:p>
          <a:p>
            <a:pPr>
              <a:spcAft>
                <a:spcPts val="600"/>
              </a:spcAft>
              <a:buFont typeface="Arial" panose="020B0604020202020204" pitchFamily="34" charset="0"/>
              <a:buChar char="•"/>
            </a:pPr>
            <a:r>
              <a:rPr lang="en-US" altLang="en-US" sz="3000" dirty="0">
                <a:solidFill>
                  <a:srgbClr val="CCFFCC"/>
                </a:solidFill>
              </a:rPr>
              <a:t>Anointed, 10-12, 30.   </a:t>
            </a:r>
            <a:r>
              <a:rPr lang="en-US" altLang="en-US" sz="3000" dirty="0">
                <a:solidFill>
                  <a:schemeClr val="bg1"/>
                </a:solidFill>
              </a:rPr>
              <a:t>Ps.133.   Ac.10:38</a:t>
            </a:r>
          </a:p>
          <a:p>
            <a:pPr>
              <a:spcAft>
                <a:spcPts val="600"/>
              </a:spcAft>
              <a:buFont typeface="Arial" panose="020B0604020202020204" pitchFamily="34" charset="0"/>
              <a:buChar char="•"/>
            </a:pPr>
            <a:r>
              <a:rPr lang="en-US" altLang="en-US" sz="3000" dirty="0">
                <a:solidFill>
                  <a:srgbClr val="CCFFCC"/>
                </a:solidFill>
              </a:rPr>
              <a:t>Consecrated, 33.   </a:t>
            </a:r>
            <a:r>
              <a:rPr lang="en-US" altLang="en-US" sz="3000" dirty="0">
                <a:solidFill>
                  <a:schemeClr val="bg1"/>
                </a:solidFill>
              </a:rPr>
              <a:t>Jn.17:17.   2 Co.10:5</a:t>
            </a: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270149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914400"/>
          </a:xfrm>
        </p:spPr>
        <p:txBody>
          <a:bodyPr/>
          <a:lstStyle/>
          <a:p>
            <a:r>
              <a:rPr lang="en-US" altLang="en-US" sz="3300" dirty="0">
                <a:solidFill>
                  <a:srgbClr val="FFFF00"/>
                </a:solidFill>
              </a:rPr>
              <a:t>Fire consumed burnt offering on altar</a:t>
            </a:r>
            <a:endParaRPr lang="en-US" altLang="en-US" sz="3300" dirty="0">
              <a:solidFill>
                <a:srgbClr val="CCFFFF"/>
              </a:solidFill>
            </a:endParaRPr>
          </a:p>
        </p:txBody>
      </p:sp>
      <p:sp>
        <p:nvSpPr>
          <p:cNvPr id="3075" name="Rectangle 3"/>
          <p:cNvSpPr>
            <a:spLocks noGrp="1" noChangeArrowheads="1"/>
          </p:cNvSpPr>
          <p:nvPr>
            <p:ph type="body" idx="1"/>
          </p:nvPr>
        </p:nvSpPr>
        <p:spPr>
          <a:xfrm>
            <a:off x="419492" y="914400"/>
            <a:ext cx="8305800" cy="5638800"/>
          </a:xfrm>
        </p:spPr>
        <p:txBody>
          <a:bodyPr/>
          <a:lstStyle/>
          <a:p>
            <a:pPr>
              <a:spcBef>
                <a:spcPts val="600"/>
              </a:spcBef>
              <a:spcAft>
                <a:spcPts val="600"/>
              </a:spcAft>
            </a:pPr>
            <a:r>
              <a:rPr lang="en-US" altLang="en-US" sz="3000" dirty="0">
                <a:solidFill>
                  <a:schemeClr val="bg1"/>
                </a:solidFill>
              </a:rPr>
              <a:t>Hb.9</a:t>
            </a:r>
            <a:r>
              <a:rPr lang="en-US" altLang="en-US" sz="3000" baseline="30000" dirty="0">
                <a:solidFill>
                  <a:schemeClr val="bg1"/>
                </a:solidFill>
              </a:rPr>
              <a:t>24</a:t>
            </a:r>
            <a:r>
              <a:rPr lang="en-US" altLang="en-US" sz="3000" dirty="0">
                <a:solidFill>
                  <a:schemeClr val="bg1"/>
                </a:solidFill>
              </a:rPr>
              <a:t> For Christ has not entered the holy places made with hands, which are copies of the true, but into heaven itself, now to appear in the presence of God for us</a:t>
            </a:r>
          </a:p>
          <a:p>
            <a:pPr>
              <a:spcBef>
                <a:spcPts val="600"/>
              </a:spcBef>
              <a:spcAft>
                <a:spcPts val="600"/>
              </a:spcAft>
            </a:pPr>
            <a:r>
              <a:rPr lang="en-US" altLang="en-US" sz="3000" dirty="0">
                <a:solidFill>
                  <a:srgbClr val="FFFF99"/>
                </a:solidFill>
              </a:rPr>
              <a:t>Jesus needed no consecration ceremony: High priesthood was based on oath</a:t>
            </a:r>
          </a:p>
          <a:p>
            <a:pPr>
              <a:spcBef>
                <a:spcPts val="600"/>
              </a:spcBef>
              <a:spcAft>
                <a:spcPts val="600"/>
              </a:spcAft>
            </a:pPr>
            <a:r>
              <a:rPr lang="en-US" altLang="en-US" sz="3000" dirty="0">
                <a:solidFill>
                  <a:schemeClr val="bg1"/>
                </a:solidFill>
              </a:rPr>
              <a:t>Hb.7</a:t>
            </a:r>
            <a:r>
              <a:rPr lang="en-US" altLang="en-US" sz="3000" baseline="30000" dirty="0">
                <a:solidFill>
                  <a:schemeClr val="bg1"/>
                </a:solidFill>
              </a:rPr>
              <a:t>21</a:t>
            </a:r>
            <a:r>
              <a:rPr lang="en-US" altLang="en-US" sz="3000" dirty="0">
                <a:solidFill>
                  <a:schemeClr val="bg1"/>
                </a:solidFill>
              </a:rPr>
              <a:t> The L</a:t>
            </a:r>
            <a:r>
              <a:rPr lang="en-US" altLang="en-US" sz="2400" dirty="0">
                <a:solidFill>
                  <a:schemeClr val="bg1"/>
                </a:solidFill>
              </a:rPr>
              <a:t>ORD</a:t>
            </a:r>
            <a:r>
              <a:rPr lang="en-US" altLang="en-US" sz="3000" dirty="0">
                <a:solidFill>
                  <a:schemeClr val="bg1"/>
                </a:solidFill>
              </a:rPr>
              <a:t> has sworn and will not relent, You are a priest forever according to the order of Melchizedek</a:t>
            </a:r>
          </a:p>
        </p:txBody>
      </p:sp>
    </p:spTree>
    <p:extLst>
      <p:ext uri="{BB962C8B-B14F-4D97-AF65-F5344CB8AC3E}">
        <p14:creationId xmlns:p14="http://schemas.microsoft.com/office/powerpoint/2010/main" val="214265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300" dirty="0">
                <a:solidFill>
                  <a:srgbClr val="FFFF00"/>
                </a:solidFill>
              </a:rPr>
              <a:t>Unholy element introduced into</a:t>
            </a:r>
            <a:br>
              <a:rPr lang="en-US" altLang="en-US" sz="3300" dirty="0">
                <a:solidFill>
                  <a:srgbClr val="FFFF00"/>
                </a:solidFill>
              </a:rPr>
            </a:br>
            <a:r>
              <a:rPr lang="en-US" altLang="en-US" sz="3300" dirty="0">
                <a:solidFill>
                  <a:srgbClr val="FFFF00"/>
                </a:solidFill>
              </a:rPr>
              <a:t>worship leads to disaster.   </a:t>
            </a:r>
            <a:r>
              <a:rPr lang="en-US" altLang="en-US" sz="3300" u="sng" dirty="0">
                <a:solidFill>
                  <a:schemeClr val="bg1"/>
                </a:solidFill>
              </a:rPr>
              <a:t>Lv.10</a:t>
            </a:r>
            <a:r>
              <a:rPr lang="en-US" altLang="en-US" sz="3300" dirty="0">
                <a:solidFill>
                  <a:schemeClr val="bg1"/>
                </a:solidFill>
              </a:rPr>
              <a:t> – </a:t>
            </a:r>
          </a:p>
        </p:txBody>
      </p:sp>
      <p:sp>
        <p:nvSpPr>
          <p:cNvPr id="3075" name="Rectangle 3"/>
          <p:cNvSpPr>
            <a:spLocks noGrp="1" noChangeArrowheads="1"/>
          </p:cNvSpPr>
          <p:nvPr>
            <p:ph type="body" idx="1"/>
          </p:nvPr>
        </p:nvSpPr>
        <p:spPr>
          <a:xfrm>
            <a:off x="419492" y="1219200"/>
            <a:ext cx="8305800" cy="5181600"/>
          </a:xfrm>
        </p:spPr>
        <p:txBody>
          <a:bodyPr/>
          <a:lstStyle/>
          <a:p>
            <a:pPr marL="395288" indent="-395288">
              <a:spcBef>
                <a:spcPts val="600"/>
              </a:spcBef>
              <a:spcAft>
                <a:spcPts val="300"/>
              </a:spcAft>
              <a:buNone/>
            </a:pPr>
            <a:r>
              <a:rPr lang="en-US" altLang="en-US" sz="3000" dirty="0">
                <a:solidFill>
                  <a:srgbClr val="CCFFFF"/>
                </a:solidFill>
              </a:rPr>
              <a:t>1: </a:t>
            </a:r>
            <a:r>
              <a:rPr lang="en-US" altLang="en-US" sz="3000" dirty="0">
                <a:solidFill>
                  <a:schemeClr val="bg1"/>
                </a:solidFill>
              </a:rPr>
              <a:t>Nadab and Abihu inserted unauthorized [strange, foreign] fire – not from altar of sanctuary (16:12)</a:t>
            </a:r>
          </a:p>
          <a:p>
            <a:pPr marL="631825" lvl="1" indent="-236538">
              <a:spcBef>
                <a:spcPts val="600"/>
              </a:spcBef>
              <a:spcAft>
                <a:spcPts val="300"/>
              </a:spcAft>
              <a:buFont typeface="Arial" panose="020B0604020202020204" pitchFamily="34" charset="0"/>
              <a:buChar char="•"/>
            </a:pPr>
            <a:r>
              <a:rPr lang="en-US" altLang="en-US" sz="3000" dirty="0">
                <a:solidFill>
                  <a:schemeClr val="bg1"/>
                </a:solidFill>
              </a:rPr>
              <a:t>Had not commanded them – silence of Scripture prohibits.   “Will worship”</a:t>
            </a:r>
          </a:p>
          <a:p>
            <a:pPr marL="631825" lvl="1" indent="-236538">
              <a:spcBef>
                <a:spcPts val="600"/>
              </a:spcBef>
              <a:spcAft>
                <a:spcPts val="600"/>
              </a:spcAft>
              <a:buFont typeface="Arial" panose="020B0604020202020204" pitchFamily="34" charset="0"/>
              <a:buChar char="•"/>
            </a:pPr>
            <a:r>
              <a:rPr lang="en-US" altLang="en-US" sz="3000" dirty="0">
                <a:solidFill>
                  <a:srgbClr val="FFFF99"/>
                </a:solidFill>
              </a:rPr>
              <a:t>Profane</a:t>
            </a:r>
            <a:r>
              <a:rPr lang="en-US" altLang="en-US" sz="3000" dirty="0">
                <a:solidFill>
                  <a:schemeClr val="bg1"/>
                </a:solidFill>
              </a:rPr>
              <a:t> </a:t>
            </a:r>
            <a:r>
              <a:rPr lang="en-US" altLang="en-US" sz="2400" dirty="0">
                <a:solidFill>
                  <a:schemeClr val="bg1"/>
                </a:solidFill>
              </a:rPr>
              <a:t>(NKJV);  </a:t>
            </a:r>
            <a:r>
              <a:rPr lang="en-US" altLang="en-US" sz="3000" dirty="0">
                <a:solidFill>
                  <a:srgbClr val="FFFF99"/>
                </a:solidFill>
              </a:rPr>
              <a:t>Strange</a:t>
            </a:r>
            <a:r>
              <a:rPr lang="en-US" altLang="en-US" sz="3000" dirty="0">
                <a:solidFill>
                  <a:schemeClr val="bg1"/>
                </a:solidFill>
              </a:rPr>
              <a:t> </a:t>
            </a:r>
            <a:r>
              <a:rPr lang="en-US" altLang="en-US" sz="2400" dirty="0">
                <a:solidFill>
                  <a:schemeClr val="bg1"/>
                </a:solidFill>
              </a:rPr>
              <a:t>(NASB);  </a:t>
            </a:r>
            <a:r>
              <a:rPr lang="en-US" altLang="en-US" sz="3000" dirty="0">
                <a:solidFill>
                  <a:srgbClr val="FFFF99"/>
                </a:solidFill>
              </a:rPr>
              <a:t>Unholy</a:t>
            </a:r>
            <a:r>
              <a:rPr lang="en-US" altLang="en-US" sz="3000" dirty="0">
                <a:solidFill>
                  <a:schemeClr val="bg1"/>
                </a:solidFill>
              </a:rPr>
              <a:t> </a:t>
            </a:r>
            <a:r>
              <a:rPr lang="en-US" altLang="en-US" sz="2400" dirty="0">
                <a:solidFill>
                  <a:schemeClr val="bg1"/>
                </a:solidFill>
              </a:rPr>
              <a:t>(NRSV);  </a:t>
            </a:r>
            <a:r>
              <a:rPr lang="en-US" altLang="en-US" sz="3000" dirty="0">
                <a:solidFill>
                  <a:srgbClr val="FFFF99"/>
                </a:solidFill>
              </a:rPr>
              <a:t>Unauthorized</a:t>
            </a:r>
            <a:r>
              <a:rPr lang="en-US" altLang="en-US" sz="3000" dirty="0">
                <a:solidFill>
                  <a:schemeClr val="bg1"/>
                </a:solidFill>
              </a:rPr>
              <a:t> </a:t>
            </a:r>
            <a:r>
              <a:rPr lang="en-US" altLang="en-US" sz="2400" dirty="0">
                <a:solidFill>
                  <a:schemeClr val="bg1"/>
                </a:solidFill>
              </a:rPr>
              <a:t>(ESV)</a:t>
            </a:r>
            <a:endParaRPr lang="en-US" altLang="en-US" sz="3200" dirty="0">
              <a:solidFill>
                <a:schemeClr val="bg1"/>
              </a:solidFill>
            </a:endParaRPr>
          </a:p>
          <a:p>
            <a:pPr marL="1031875" lvl="2" indent="-236538">
              <a:spcBef>
                <a:spcPts val="600"/>
              </a:spcBef>
              <a:spcAft>
                <a:spcPts val="600"/>
              </a:spcAft>
              <a:buFont typeface="Arial" panose="020B0604020202020204" pitchFamily="34" charset="0"/>
              <a:buChar char="•"/>
            </a:pPr>
            <a:r>
              <a:rPr lang="en-US" altLang="en-US" sz="3000" dirty="0">
                <a:solidFill>
                  <a:schemeClr val="bg1"/>
                </a:solidFill>
              </a:rPr>
              <a:t>Hb.7:14</a:t>
            </a:r>
          </a:p>
          <a:p>
            <a:pPr marL="1031875" lvl="2" indent="-236538">
              <a:spcBef>
                <a:spcPts val="600"/>
              </a:spcBef>
              <a:spcAft>
                <a:spcPts val="600"/>
              </a:spcAft>
              <a:buFont typeface="Arial" panose="020B0604020202020204" pitchFamily="34" charset="0"/>
              <a:buChar char="•"/>
            </a:pPr>
            <a:r>
              <a:rPr lang="en-US" altLang="en-US" sz="3000" dirty="0">
                <a:solidFill>
                  <a:schemeClr val="bg1"/>
                </a:solidFill>
              </a:rPr>
              <a:t>Jer.10:23</a:t>
            </a:r>
          </a:p>
        </p:txBody>
      </p:sp>
    </p:spTree>
    <p:extLst>
      <p:ext uri="{BB962C8B-B14F-4D97-AF65-F5344CB8AC3E}">
        <p14:creationId xmlns:p14="http://schemas.microsoft.com/office/powerpoint/2010/main" val="253254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300" dirty="0">
                <a:solidFill>
                  <a:srgbClr val="FFFF00"/>
                </a:solidFill>
              </a:rPr>
              <a:t>Unholy element introduced into</a:t>
            </a:r>
            <a:br>
              <a:rPr lang="en-US" altLang="en-US" sz="3300" dirty="0">
                <a:solidFill>
                  <a:srgbClr val="FFFF00"/>
                </a:solidFill>
              </a:rPr>
            </a:br>
            <a:r>
              <a:rPr lang="en-US" altLang="en-US" sz="3300" dirty="0">
                <a:solidFill>
                  <a:srgbClr val="FFFF00"/>
                </a:solidFill>
              </a:rPr>
              <a:t>worship leads to disaster.   </a:t>
            </a:r>
            <a:r>
              <a:rPr lang="en-US" altLang="en-US" sz="3300" u="sng" dirty="0">
                <a:solidFill>
                  <a:schemeClr val="bg1"/>
                </a:solidFill>
              </a:rPr>
              <a:t>Lv.10</a:t>
            </a:r>
            <a:r>
              <a:rPr lang="en-US" altLang="en-US" sz="3300" dirty="0">
                <a:solidFill>
                  <a:schemeClr val="bg1"/>
                </a:solidFill>
              </a:rPr>
              <a:t> – </a:t>
            </a:r>
          </a:p>
        </p:txBody>
      </p:sp>
      <p:sp>
        <p:nvSpPr>
          <p:cNvPr id="3075" name="Rectangle 3"/>
          <p:cNvSpPr>
            <a:spLocks noGrp="1" noChangeArrowheads="1"/>
          </p:cNvSpPr>
          <p:nvPr>
            <p:ph type="body" idx="1"/>
          </p:nvPr>
        </p:nvSpPr>
        <p:spPr>
          <a:xfrm>
            <a:off x="419492" y="1219200"/>
            <a:ext cx="8305800" cy="5181600"/>
          </a:xfrm>
        </p:spPr>
        <p:txBody>
          <a:bodyPr/>
          <a:lstStyle/>
          <a:p>
            <a:pPr marL="395288" indent="-395288">
              <a:spcBef>
                <a:spcPts val="600"/>
              </a:spcBef>
              <a:spcAft>
                <a:spcPts val="200"/>
              </a:spcAft>
              <a:buNone/>
            </a:pPr>
            <a:r>
              <a:rPr lang="en-US" altLang="en-US" sz="3000" dirty="0">
                <a:solidFill>
                  <a:srgbClr val="CCFFFF"/>
                </a:solidFill>
              </a:rPr>
              <a:t>2: </a:t>
            </a:r>
            <a:r>
              <a:rPr lang="en-US" altLang="en-US" sz="3000" dirty="0">
                <a:solidFill>
                  <a:schemeClr val="bg1"/>
                </a:solidFill>
              </a:rPr>
              <a:t>God fought fire with fire </a:t>
            </a:r>
            <a:r>
              <a:rPr lang="en-US" altLang="en-US" sz="3000" dirty="0">
                <a:solidFill>
                  <a:srgbClr val="FFC000"/>
                </a:solidFill>
              </a:rPr>
              <a:t>(‘</a:t>
            </a:r>
            <a:r>
              <a:rPr lang="en-US" altLang="en-US" sz="3000" i="1" dirty="0">
                <a:solidFill>
                  <a:srgbClr val="FFC000"/>
                </a:solidFill>
              </a:rPr>
              <a:t>from the Lord</a:t>
            </a:r>
            <a:r>
              <a:rPr lang="en-US" altLang="en-US" sz="3000" dirty="0">
                <a:solidFill>
                  <a:srgbClr val="FFC000"/>
                </a:solidFill>
              </a:rPr>
              <a:t>’</a:t>
            </a:r>
            <a:r>
              <a:rPr lang="en-US" altLang="en-US" sz="3000" dirty="0">
                <a:solidFill>
                  <a:schemeClr val="bg1"/>
                </a:solidFill>
              </a:rPr>
              <a:t>)</a:t>
            </a:r>
          </a:p>
          <a:p>
            <a:pPr marL="631825" lvl="1" indent="-236538">
              <a:spcBef>
                <a:spcPts val="400"/>
              </a:spcBef>
              <a:spcAft>
                <a:spcPts val="200"/>
              </a:spcAft>
              <a:buFont typeface="Arial" panose="020B0604020202020204" pitchFamily="34" charset="0"/>
              <a:buChar char="•"/>
            </a:pPr>
            <a:r>
              <a:rPr lang="en-US" altLang="en-US" sz="3000" dirty="0">
                <a:solidFill>
                  <a:schemeClr val="bg1"/>
                </a:solidFill>
              </a:rPr>
              <a:t>Sin is serious</a:t>
            </a:r>
          </a:p>
          <a:p>
            <a:pPr marL="631825" lvl="1" indent="-236538">
              <a:spcBef>
                <a:spcPts val="400"/>
              </a:spcBef>
              <a:spcAft>
                <a:spcPts val="1200"/>
              </a:spcAft>
              <a:buFont typeface="Arial" panose="020B0604020202020204" pitchFamily="34" charset="0"/>
              <a:buChar char="•"/>
            </a:pPr>
            <a:r>
              <a:rPr lang="en-US" altLang="en-US" sz="3000" dirty="0">
                <a:solidFill>
                  <a:srgbClr val="FFFF99"/>
                </a:solidFill>
              </a:rPr>
              <a:t>Will worship invites wrath.   </a:t>
            </a:r>
            <a:r>
              <a:rPr lang="en-US" altLang="en-US" sz="3000" dirty="0">
                <a:solidFill>
                  <a:schemeClr val="bg1"/>
                </a:solidFill>
              </a:rPr>
              <a:t>Col.2:23</a:t>
            </a:r>
          </a:p>
          <a:p>
            <a:pPr marL="631825" lvl="1" indent="-236538">
              <a:spcBef>
                <a:spcPts val="400"/>
              </a:spcBef>
              <a:spcAft>
                <a:spcPts val="1200"/>
              </a:spcAft>
              <a:buFont typeface="Arial" panose="020B0604020202020204" pitchFamily="34" charset="0"/>
              <a:buChar char="•"/>
            </a:pPr>
            <a:r>
              <a:rPr lang="en-US" altLang="en-US" sz="3000" dirty="0">
                <a:solidFill>
                  <a:schemeClr val="bg1"/>
                </a:solidFill>
              </a:rPr>
              <a:t>Nadab and Abihu did not treat Lord as holy; He saw that it didn’t happen again</a:t>
            </a:r>
            <a:endParaRPr lang="en-US" altLang="en-US" sz="3200" dirty="0">
              <a:solidFill>
                <a:schemeClr val="bg1"/>
              </a:solidFill>
            </a:endParaRPr>
          </a:p>
          <a:p>
            <a:pPr marL="393700" lvl="1" indent="-393700">
              <a:spcBef>
                <a:spcPts val="600"/>
              </a:spcBef>
              <a:spcAft>
                <a:spcPts val="600"/>
              </a:spcAft>
              <a:buNone/>
            </a:pPr>
            <a:r>
              <a:rPr lang="en-US" altLang="en-US" sz="3000" dirty="0">
                <a:solidFill>
                  <a:srgbClr val="CCFFFF"/>
                </a:solidFill>
              </a:rPr>
              <a:t>3: </a:t>
            </a:r>
            <a:r>
              <a:rPr lang="en-US" altLang="en-US" sz="3000" dirty="0">
                <a:solidFill>
                  <a:schemeClr val="bg1"/>
                </a:solidFill>
              </a:rPr>
              <a:t>God will be revered as holy.   We can learn the easy way or hard way</a:t>
            </a:r>
          </a:p>
        </p:txBody>
      </p:sp>
    </p:spTree>
    <p:extLst>
      <p:ext uri="{BB962C8B-B14F-4D97-AF65-F5344CB8AC3E}">
        <p14:creationId xmlns:p14="http://schemas.microsoft.com/office/powerpoint/2010/main" val="202069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300" dirty="0">
                <a:solidFill>
                  <a:srgbClr val="FFFF00"/>
                </a:solidFill>
              </a:rPr>
              <a:t>Disobedience and disrespect have</a:t>
            </a:r>
            <a:br>
              <a:rPr lang="en-US" altLang="en-US" sz="3300" dirty="0">
                <a:solidFill>
                  <a:srgbClr val="FFFF00"/>
                </a:solidFill>
              </a:rPr>
            </a:br>
            <a:r>
              <a:rPr lang="en-US" altLang="en-US" sz="3300" dirty="0">
                <a:solidFill>
                  <a:srgbClr val="FFFF00"/>
                </a:solidFill>
              </a:rPr>
              <a:t>always invited God’s wrath</a:t>
            </a:r>
            <a:endParaRPr lang="en-US" altLang="en-US" sz="3300" dirty="0">
              <a:solidFill>
                <a:schemeClr val="bg1"/>
              </a:solidFill>
            </a:endParaRPr>
          </a:p>
        </p:txBody>
      </p:sp>
      <p:sp>
        <p:nvSpPr>
          <p:cNvPr id="3075" name="Rectangle 3"/>
          <p:cNvSpPr>
            <a:spLocks noGrp="1" noChangeArrowheads="1"/>
          </p:cNvSpPr>
          <p:nvPr>
            <p:ph type="body" idx="1"/>
          </p:nvPr>
        </p:nvSpPr>
        <p:spPr>
          <a:xfrm>
            <a:off x="419492" y="1143000"/>
            <a:ext cx="8305800" cy="5181600"/>
          </a:xfrm>
        </p:spPr>
        <p:txBody>
          <a:bodyPr/>
          <a:lstStyle/>
          <a:p>
            <a:pPr>
              <a:spcBef>
                <a:spcPts val="600"/>
              </a:spcBef>
              <a:spcAft>
                <a:spcPts val="600"/>
              </a:spcAft>
              <a:buFont typeface="Arial" panose="020B0604020202020204" pitchFamily="34" charset="0"/>
              <a:buChar char="•"/>
            </a:pPr>
            <a:r>
              <a:rPr lang="en-US" altLang="en-US" sz="3000" dirty="0">
                <a:solidFill>
                  <a:srgbClr val="CCFFCC"/>
                </a:solidFill>
              </a:rPr>
              <a:t>Great privileges </a:t>
            </a:r>
            <a:r>
              <a:rPr lang="en-US" altLang="en-US" sz="3000" dirty="0">
                <a:solidFill>
                  <a:schemeClr val="bg1"/>
                </a:solidFill>
              </a:rPr>
              <a:t>imply great responsibilities  </a:t>
            </a:r>
          </a:p>
          <a:p>
            <a:pPr>
              <a:spcBef>
                <a:spcPts val="600"/>
              </a:spcBef>
              <a:spcAft>
                <a:spcPts val="600"/>
              </a:spcAft>
              <a:buFont typeface="Arial" panose="020B0604020202020204" pitchFamily="34" charset="0"/>
              <a:buChar char="•"/>
            </a:pPr>
            <a:r>
              <a:rPr lang="en-US" altLang="en-US" sz="3000" dirty="0">
                <a:solidFill>
                  <a:srgbClr val="CCFFCC"/>
                </a:solidFill>
              </a:rPr>
              <a:t>Nadab and Abihu </a:t>
            </a:r>
            <a:r>
              <a:rPr lang="en-US" altLang="en-US" sz="3000" dirty="0">
                <a:solidFill>
                  <a:schemeClr val="bg1"/>
                </a:solidFill>
              </a:rPr>
              <a:t>did not take God seriously</a:t>
            </a:r>
          </a:p>
          <a:p>
            <a:pPr lvl="1">
              <a:spcBef>
                <a:spcPts val="600"/>
              </a:spcBef>
              <a:spcAft>
                <a:spcPts val="600"/>
              </a:spcAft>
              <a:buFont typeface="Arial" panose="020B0604020202020204" pitchFamily="34" charset="0"/>
              <a:buChar char="•"/>
            </a:pPr>
            <a:r>
              <a:rPr lang="en-US" altLang="en-US" sz="3000" dirty="0">
                <a:solidFill>
                  <a:schemeClr val="bg1"/>
                </a:solidFill>
              </a:rPr>
              <a:t>Ex.24:9-10, no excuse</a:t>
            </a:r>
          </a:p>
          <a:p>
            <a:pPr>
              <a:spcBef>
                <a:spcPts val="600"/>
              </a:spcBef>
              <a:spcAft>
                <a:spcPts val="600"/>
              </a:spcAft>
              <a:buFont typeface="Arial" panose="020B0604020202020204" pitchFamily="34" charset="0"/>
              <a:buChar char="•"/>
            </a:pPr>
            <a:r>
              <a:rPr lang="en-US" altLang="en-US" sz="3000" dirty="0">
                <a:solidFill>
                  <a:srgbClr val="CCFFCC"/>
                </a:solidFill>
              </a:rPr>
              <a:t>Forsook God’s will for their own</a:t>
            </a:r>
          </a:p>
          <a:p>
            <a:pPr lvl="1">
              <a:spcBef>
                <a:spcPts val="600"/>
              </a:spcBef>
              <a:spcAft>
                <a:spcPts val="600"/>
              </a:spcAft>
              <a:buFont typeface="Arial" panose="020B0604020202020204" pitchFamily="34" charset="0"/>
              <a:buChar char="•"/>
            </a:pPr>
            <a:r>
              <a:rPr lang="en-US" altLang="en-US" sz="3000" u="sng" dirty="0">
                <a:solidFill>
                  <a:schemeClr val="bg1"/>
                </a:solidFill>
              </a:rPr>
              <a:t>Lv.10:8-11</a:t>
            </a:r>
            <a:r>
              <a:rPr lang="en-US" altLang="en-US" sz="3000" dirty="0">
                <a:solidFill>
                  <a:schemeClr val="bg1"/>
                </a:solidFill>
              </a:rPr>
              <a:t> ? ?</a:t>
            </a:r>
          </a:p>
          <a:p>
            <a:pPr>
              <a:spcBef>
                <a:spcPts val="600"/>
              </a:spcBef>
              <a:spcAft>
                <a:spcPts val="200"/>
              </a:spcAft>
              <a:buFont typeface="Arial" panose="020B0604020202020204" pitchFamily="34" charset="0"/>
              <a:buChar char="•"/>
            </a:pPr>
            <a:r>
              <a:rPr lang="en-US" altLang="en-US" sz="3000" dirty="0">
                <a:solidFill>
                  <a:srgbClr val="CCFFCC"/>
                </a:solidFill>
              </a:rPr>
              <a:t>Judgment of God is impartial   </a:t>
            </a:r>
          </a:p>
          <a:p>
            <a:pPr lvl="1">
              <a:spcBef>
                <a:spcPts val="600"/>
              </a:spcBef>
              <a:spcAft>
                <a:spcPts val="200"/>
              </a:spcAft>
              <a:buFont typeface="Arial" panose="020B0604020202020204" pitchFamily="34" charset="0"/>
              <a:buChar char="•"/>
            </a:pPr>
            <a:r>
              <a:rPr lang="en-US" altLang="en-US" sz="3000" dirty="0">
                <a:solidFill>
                  <a:schemeClr val="bg1"/>
                </a:solidFill>
              </a:rPr>
              <a:t>Aaron’s sons could not escape…</a:t>
            </a:r>
          </a:p>
        </p:txBody>
      </p:sp>
    </p:spTree>
    <p:extLst>
      <p:ext uri="{BB962C8B-B14F-4D97-AF65-F5344CB8AC3E}">
        <p14:creationId xmlns:p14="http://schemas.microsoft.com/office/powerpoint/2010/main" val="387743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5F3659-E2DA-4CEE-B76A-52D3293C301C}"/>
              </a:ext>
            </a:extLst>
          </p:cNvPr>
          <p:cNvSpPr/>
          <p:nvPr/>
        </p:nvSpPr>
        <p:spPr>
          <a:xfrm>
            <a:off x="1399881" y="1219200"/>
            <a:ext cx="6353665" cy="1143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CC"/>
                </a:solidFill>
                <a:effectLst/>
                <a:uLnTx/>
                <a:uFillTx/>
                <a:latin typeface="Verdana" panose="020B0604030504040204" pitchFamily="34" charset="0"/>
                <a:ea typeface="Verdana" panose="020B0604030504040204" pitchFamily="34" charset="0"/>
              </a:rPr>
              <a:t>I.</a:t>
            </a:r>
            <a:r>
              <a:rPr kumimoji="0" lang="en-US" sz="3100" b="0" i="0" u="none" strike="noStrike" kern="1200" cap="none" spc="0" normalizeH="0" baseline="0" noProof="0" dirty="0">
                <a:ln>
                  <a:noFill/>
                </a:ln>
                <a:solidFill>
                  <a:srgbClr val="FFFFCC"/>
                </a:solidFill>
                <a:effectLst/>
                <a:uLnTx/>
                <a:uFillTx/>
                <a:latin typeface="Arial"/>
                <a:ea typeface="+mn-ea"/>
                <a:cs typeface="+mn-cs"/>
              </a:rPr>
              <a:t> </a:t>
            </a:r>
            <a:r>
              <a:rPr kumimoji="0" lang="en-US" sz="3600" b="0" i="0" u="none" strike="noStrike" kern="1200" cap="none" spc="0" normalizeH="0" baseline="0" noProof="0" dirty="0">
                <a:ln>
                  <a:noFill/>
                </a:ln>
                <a:solidFill>
                  <a:srgbClr val="CCFFFF"/>
                </a:solidFill>
                <a:effectLst/>
                <a:uLnTx/>
                <a:uFillTx/>
                <a:latin typeface="Arial"/>
                <a:ea typeface="+mn-ea"/>
                <a:cs typeface="+mn-cs"/>
              </a:rPr>
              <a:t>Jesus: Our High Priest</a:t>
            </a:r>
            <a:endParaRPr kumimoji="0" lang="en-US" sz="3600" b="0" i="0" u="none" strike="noStrike" kern="1200" cap="none" spc="0" normalizeH="0" baseline="0" noProof="0" dirty="0">
              <a:ln>
                <a:noFill/>
              </a:ln>
              <a:solidFill>
                <a:schemeClr val="bg1"/>
              </a:solidFill>
              <a:effectLst/>
              <a:uLnTx/>
              <a:uFillTx/>
              <a:latin typeface="Arial"/>
              <a:ea typeface="+mn-ea"/>
              <a:cs typeface="+mn-cs"/>
            </a:endParaRPr>
          </a:p>
        </p:txBody>
      </p:sp>
      <p:sp>
        <p:nvSpPr>
          <p:cNvPr id="3" name="Rectangle 2">
            <a:extLst>
              <a:ext uri="{FF2B5EF4-FFF2-40B4-BE49-F238E27FC236}">
                <a16:creationId xmlns:a16="http://schemas.microsoft.com/office/drawing/2014/main" id="{C00EB506-AD47-1BD8-7E7E-C39BCDA40BCC}"/>
              </a:ext>
            </a:extLst>
          </p:cNvPr>
          <p:cNvSpPr/>
          <p:nvPr/>
        </p:nvSpPr>
        <p:spPr>
          <a:xfrm>
            <a:off x="2225040" y="2771224"/>
            <a:ext cx="4693920" cy="629752"/>
          </a:xfrm>
          <a:prstGeom prst="rect">
            <a:avLst/>
          </a:prstGeom>
          <a:solidFill>
            <a:schemeClr val="accent6">
              <a:lumMod val="50000"/>
            </a:schemeClr>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FF99"/>
                </a:solidFill>
              </a:rPr>
              <a:t>Affirmed 16x in Hebrews</a:t>
            </a:r>
          </a:p>
        </p:txBody>
      </p:sp>
    </p:spTree>
    <p:extLst>
      <p:ext uri="{BB962C8B-B14F-4D97-AF65-F5344CB8AC3E}">
        <p14:creationId xmlns:p14="http://schemas.microsoft.com/office/powerpoint/2010/main" val="2145831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152400"/>
            <a:ext cx="8229600" cy="762000"/>
          </a:xfrm>
        </p:spPr>
        <p:txBody>
          <a:bodyPr/>
          <a:lstStyle/>
          <a:p>
            <a:r>
              <a:rPr lang="en-US" sz="2800" dirty="0">
                <a:solidFill>
                  <a:schemeClr val="bg1"/>
                </a:solidFill>
              </a:rPr>
              <a:t>1. </a:t>
            </a:r>
            <a:r>
              <a:rPr lang="en-US" sz="3400" dirty="0">
                <a:solidFill>
                  <a:srgbClr val="CCFFFF"/>
                </a:solidFill>
              </a:rPr>
              <a:t>Without blemish</a:t>
            </a:r>
          </a:p>
        </p:txBody>
      </p:sp>
      <p:sp>
        <p:nvSpPr>
          <p:cNvPr id="3075" name="Rectangle 3"/>
          <p:cNvSpPr>
            <a:spLocks noGrp="1" noChangeArrowheads="1"/>
          </p:cNvSpPr>
          <p:nvPr>
            <p:ph idx="1"/>
          </p:nvPr>
        </p:nvSpPr>
        <p:spPr>
          <a:xfrm>
            <a:off x="457200" y="914400"/>
            <a:ext cx="8229600" cy="5562600"/>
          </a:xfrm>
        </p:spPr>
        <p:txBody>
          <a:bodyPr/>
          <a:lstStyle/>
          <a:p>
            <a:pPr>
              <a:spcAft>
                <a:spcPts val="0"/>
              </a:spcAft>
              <a:buFont typeface="Wingdings" panose="05000000000000000000" pitchFamily="2" charset="2"/>
              <a:buChar char="§"/>
            </a:pPr>
            <a:r>
              <a:rPr lang="en-US" altLang="en-US" sz="3000" dirty="0">
                <a:solidFill>
                  <a:schemeClr val="bg1"/>
                </a:solidFill>
              </a:rPr>
              <a:t>1 Pt.1</a:t>
            </a:r>
            <a:r>
              <a:rPr lang="en-US" altLang="en-US" sz="3000" baseline="30000" dirty="0">
                <a:solidFill>
                  <a:srgbClr val="CCFFCC"/>
                </a:solidFill>
              </a:rPr>
              <a:t>19</a:t>
            </a:r>
            <a:r>
              <a:rPr lang="en-US" altLang="en-US" sz="3000" dirty="0">
                <a:solidFill>
                  <a:schemeClr val="bg1"/>
                </a:solidFill>
              </a:rPr>
              <a:t> precious blood of Christ, as of a lamb without  blemish without spot </a:t>
            </a:r>
          </a:p>
          <a:p>
            <a:pPr lvl="1">
              <a:spcAft>
                <a:spcPts val="0"/>
              </a:spcAft>
              <a:buFont typeface="Wingdings" panose="05000000000000000000" pitchFamily="2" charset="2"/>
              <a:buChar char="§"/>
            </a:pPr>
            <a:r>
              <a:rPr lang="en-US" altLang="en-US" sz="3000" dirty="0">
                <a:solidFill>
                  <a:srgbClr val="FFFF99"/>
                </a:solidFill>
              </a:rPr>
              <a:t>OT:</a:t>
            </a:r>
            <a:r>
              <a:rPr lang="en-US" altLang="en-US" sz="3000" dirty="0">
                <a:solidFill>
                  <a:schemeClr val="bg1"/>
                </a:solidFill>
              </a:rPr>
              <a:t> of sacrificial animals – physically perfect</a:t>
            </a:r>
          </a:p>
          <a:p>
            <a:pPr lvl="1">
              <a:spcAft>
                <a:spcPts val="0"/>
              </a:spcAft>
              <a:buFont typeface="Wingdings" panose="05000000000000000000" pitchFamily="2" charset="2"/>
              <a:buChar char="§"/>
            </a:pPr>
            <a:r>
              <a:rPr lang="en-US" altLang="en-US" sz="3000" dirty="0">
                <a:solidFill>
                  <a:srgbClr val="FFFF99"/>
                </a:solidFill>
              </a:rPr>
              <a:t>Christ: </a:t>
            </a:r>
            <a:r>
              <a:rPr lang="en-US" altLang="en-US" sz="3000" dirty="0">
                <a:solidFill>
                  <a:schemeClr val="bg1"/>
                </a:solidFill>
              </a:rPr>
              <a:t>morally perfect</a:t>
            </a:r>
          </a:p>
          <a:p>
            <a:pPr marL="0" indent="0">
              <a:spcAft>
                <a:spcPts val="400"/>
              </a:spcAft>
              <a:buNone/>
            </a:pPr>
            <a:endParaRPr lang="en-US" altLang="en-US" sz="3000" dirty="0">
              <a:solidFill>
                <a:schemeClr val="bg1"/>
              </a:solidFill>
            </a:endParaRPr>
          </a:p>
        </p:txBody>
      </p:sp>
    </p:spTree>
    <p:extLst>
      <p:ext uri="{BB962C8B-B14F-4D97-AF65-F5344CB8AC3E}">
        <p14:creationId xmlns:p14="http://schemas.microsoft.com/office/powerpoint/2010/main" val="291511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12122</TotalTime>
  <Words>1049</Words>
  <Application>Microsoft Office PowerPoint</Application>
  <PresentationFormat>On-screen Show (4:3)</PresentationFormat>
  <Paragraphs>111</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Times New Roman</vt:lpstr>
      <vt:lpstr>Verdana</vt:lpstr>
      <vt:lpstr>Wingdings</vt:lpstr>
      <vt:lpstr>Default Design</vt:lpstr>
      <vt:lpstr>PowerPoint Presentation</vt:lpstr>
      <vt:lpstr>Jesus fulfills sacrificial types of OT</vt:lpstr>
      <vt:lpstr>OT priests are types – Lev.8</vt:lpstr>
      <vt:lpstr>Fire consumed burnt offering on altar</vt:lpstr>
      <vt:lpstr>Unholy element introduced into worship leads to disaster.   Lv.10 – </vt:lpstr>
      <vt:lpstr>Unholy element introduced into worship leads to disaster.   Lv.10 – </vt:lpstr>
      <vt:lpstr>Disobedience and disrespect have always invited God’s wrath</vt:lpstr>
      <vt:lpstr>PowerPoint Presentation</vt:lpstr>
      <vt:lpstr>1. Without blemish</vt:lpstr>
      <vt:lpstr>2. Teaching</vt:lpstr>
      <vt:lpstr>3. Blessing</vt:lpstr>
      <vt:lpstr>4. Offering</vt:lpstr>
      <vt:lpstr>PowerPoint Presentation</vt:lpstr>
      <vt:lpstr>1. Without blemish</vt:lpstr>
      <vt:lpstr>2. Teaching</vt:lpstr>
      <vt:lpstr>3. Blessing</vt:lpstr>
      <vt:lpstr>4. Offering</vt:lpstr>
      <vt:lpstr>4. Offering</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1167</cp:revision>
  <dcterms:created xsi:type="dcterms:W3CDTF">2011-08-18T15:42:19Z</dcterms:created>
  <dcterms:modified xsi:type="dcterms:W3CDTF">2023-07-01T03:05:36Z</dcterms:modified>
</cp:coreProperties>
</file>