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23"/>
  </p:notesMasterIdLst>
  <p:sldIdLst>
    <p:sldId id="446" r:id="rId2"/>
    <p:sldId id="447" r:id="rId3"/>
    <p:sldId id="448" r:id="rId4"/>
    <p:sldId id="449" r:id="rId5"/>
    <p:sldId id="450" r:id="rId6"/>
    <p:sldId id="452" r:id="rId7"/>
    <p:sldId id="468" r:id="rId8"/>
    <p:sldId id="458" r:id="rId9"/>
    <p:sldId id="453" r:id="rId10"/>
    <p:sldId id="469" r:id="rId11"/>
    <p:sldId id="455" r:id="rId12"/>
    <p:sldId id="456" r:id="rId13"/>
    <p:sldId id="457" r:id="rId14"/>
    <p:sldId id="461" r:id="rId15"/>
    <p:sldId id="462" r:id="rId16"/>
    <p:sldId id="471" r:id="rId17"/>
    <p:sldId id="463" r:id="rId18"/>
    <p:sldId id="464" r:id="rId19"/>
    <p:sldId id="470" r:id="rId20"/>
    <p:sldId id="466" r:id="rId21"/>
    <p:sldId id="4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CC"/>
    <a:srgbClr val="CCFFFF"/>
    <a:srgbClr val="CCECFF"/>
    <a:srgbClr val="FFFF99"/>
    <a:srgbClr val="660033"/>
    <a:srgbClr val="800000"/>
    <a:srgbClr val="808080"/>
    <a:srgbClr val="99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157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55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8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3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0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05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1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25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76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74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39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52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746C3E7-3477-4CA5-B7DB-80818BCA1274}"/>
              </a:ext>
            </a:extLst>
          </p:cNvPr>
          <p:cNvSpPr/>
          <p:nvPr/>
        </p:nvSpPr>
        <p:spPr>
          <a:xfrm>
            <a:off x="2080676" y="1447800"/>
            <a:ext cx="4987636" cy="1143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Christ, Our King</a:t>
            </a:r>
          </a:p>
        </p:txBody>
      </p:sp>
    </p:spTree>
    <p:extLst>
      <p:ext uri="{BB962C8B-B14F-4D97-AF65-F5344CB8AC3E}">
        <p14:creationId xmlns:p14="http://schemas.microsoft.com/office/powerpoint/2010/main" val="1039877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35" y="76200"/>
            <a:ext cx="8610600" cy="819346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John explains nature of His rule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56260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Jn.18:33…37 . . . Are </a:t>
            </a:r>
            <a:r>
              <a:rPr lang="en-US" sz="3000" u="sng" dirty="0">
                <a:solidFill>
                  <a:schemeClr val="bg1"/>
                </a:solidFill>
              </a:rPr>
              <a:t>you</a:t>
            </a:r>
            <a:r>
              <a:rPr lang="en-US" sz="3000" dirty="0">
                <a:solidFill>
                  <a:schemeClr val="bg1"/>
                </a:solidFill>
              </a:rPr>
              <a:t> a king…?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1. </a:t>
            </a:r>
            <a:r>
              <a:rPr lang="en-US" sz="3000" dirty="0">
                <a:solidFill>
                  <a:srgbClr val="FFFF99"/>
                </a:solidFill>
              </a:rPr>
              <a:t>Parents</a:t>
            </a:r>
            <a:r>
              <a:rPr lang="en-US" sz="3000" dirty="0">
                <a:solidFill>
                  <a:schemeClr val="bg1"/>
                </a:solidFill>
              </a:rPr>
              <a:t> – carpenter.</a:t>
            </a:r>
          </a:p>
          <a:p>
            <a:pPr marL="461963" indent="-461963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  </a:t>
            </a:r>
            <a:r>
              <a:rPr lang="en-US" sz="2000" dirty="0">
                <a:solidFill>
                  <a:schemeClr val="bg1"/>
                </a:solidFill>
              </a:rPr>
              <a:t>2. </a:t>
            </a:r>
            <a:r>
              <a:rPr lang="en-US" sz="3000" dirty="0">
                <a:solidFill>
                  <a:srgbClr val="FFFF99"/>
                </a:solidFill>
              </a:rPr>
              <a:t>Places</a:t>
            </a:r>
            <a:r>
              <a:rPr lang="en-US" sz="3000" dirty="0">
                <a:solidFill>
                  <a:schemeClr val="bg1"/>
                </a:solidFill>
              </a:rPr>
              <a:t> – Bethlehem; manger; Nazareth.  Jn.1:45f.</a:t>
            </a:r>
          </a:p>
          <a:p>
            <a:pPr marL="461963" indent="-461963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 3. </a:t>
            </a:r>
            <a:r>
              <a:rPr lang="en-US" sz="3000" dirty="0">
                <a:solidFill>
                  <a:srgbClr val="FFFF99"/>
                </a:solidFill>
              </a:rPr>
              <a:t>Purpose</a:t>
            </a:r>
            <a:r>
              <a:rPr lang="en-US" sz="3000" dirty="0">
                <a:solidFill>
                  <a:schemeClr val="bg1"/>
                </a:solidFill>
              </a:rPr>
              <a:t> – Jn.6:15;  18:36.</a:t>
            </a:r>
          </a:p>
          <a:p>
            <a:pPr marL="461963" indent="-461963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  </a:t>
            </a:r>
            <a:r>
              <a:rPr lang="en-US" sz="2000" dirty="0">
                <a:solidFill>
                  <a:schemeClr val="bg1"/>
                </a:solidFill>
              </a:rPr>
              <a:t>4. </a:t>
            </a:r>
            <a:r>
              <a:rPr lang="en-US" sz="3000" dirty="0">
                <a:solidFill>
                  <a:srgbClr val="FFFF99"/>
                </a:solidFill>
              </a:rPr>
              <a:t>Personnel</a:t>
            </a:r>
            <a:r>
              <a:rPr lang="en-US" sz="3000" dirty="0">
                <a:solidFill>
                  <a:schemeClr val="bg1"/>
                </a:solidFill>
              </a:rPr>
              <a:t> – what ambassadors!  Mt.26:56, one betrayed; another denied; all fled; hid…</a:t>
            </a:r>
          </a:p>
          <a:p>
            <a:pPr marL="519113" indent="-519113">
              <a:buNone/>
            </a:pPr>
            <a:r>
              <a:rPr lang="en-US" sz="3000" dirty="0">
                <a:solidFill>
                  <a:srgbClr val="FFFF99"/>
                </a:solidFill>
              </a:rPr>
              <a:t>BUT:</a:t>
            </a:r>
            <a:r>
              <a:rPr lang="en-US" sz="3000" dirty="0">
                <a:solidFill>
                  <a:schemeClr val="bg1"/>
                </a:solidFill>
              </a:rPr>
              <a:t> Is.6 . . . Jn.1:14 . . . 12:37-44 . . . 20:…28</a:t>
            </a:r>
          </a:p>
          <a:p>
            <a:pPr marL="519113" indent="-519113">
              <a:buNone/>
            </a:pPr>
            <a:r>
              <a:rPr lang="en-US" sz="3000" dirty="0">
                <a:solidFill>
                  <a:schemeClr val="bg1"/>
                </a:solidFill>
              </a:rPr>
              <a:t>	</a:t>
            </a: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98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46" y="76200"/>
            <a:ext cx="8886335" cy="6096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Hebrews explains the background of His rule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92" y="685800"/>
            <a:ext cx="8305800" cy="579120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Hb.7</a:t>
            </a:r>
            <a:r>
              <a:rPr lang="en-US" sz="3000" baseline="30000" dirty="0">
                <a:solidFill>
                  <a:schemeClr val="bg1"/>
                </a:solidFill>
              </a:rPr>
              <a:t>1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2900" dirty="0">
                <a:solidFill>
                  <a:srgbClr val="FFFFCC"/>
                </a:solidFill>
              </a:rPr>
              <a:t>For this Melchizedek, king of Salem, priest of the Most High God, who met Abraham return-</a:t>
            </a:r>
            <a:r>
              <a:rPr lang="en-US" sz="2900" dirty="0" err="1">
                <a:solidFill>
                  <a:srgbClr val="FFFFCC"/>
                </a:solidFill>
              </a:rPr>
              <a:t>ing</a:t>
            </a:r>
            <a:r>
              <a:rPr lang="en-US" sz="2900" dirty="0">
                <a:solidFill>
                  <a:srgbClr val="FFFFCC"/>
                </a:solidFill>
              </a:rPr>
              <a:t> from the slaughter of the kings and blessed him,  </a:t>
            </a:r>
            <a:r>
              <a:rPr lang="en-US" sz="2900" baseline="30000" dirty="0">
                <a:solidFill>
                  <a:schemeClr val="bg1"/>
                </a:solidFill>
              </a:rPr>
              <a:t>2</a:t>
            </a:r>
            <a:r>
              <a:rPr lang="en-US" sz="2900" dirty="0">
                <a:solidFill>
                  <a:schemeClr val="bg1"/>
                </a:solidFill>
              </a:rPr>
              <a:t> </a:t>
            </a:r>
            <a:r>
              <a:rPr lang="en-US" sz="2900" dirty="0">
                <a:solidFill>
                  <a:srgbClr val="FFFFCC"/>
                </a:solidFill>
              </a:rPr>
              <a:t>to whom also Abraham gave a tenth part of all, first being translated king of righteousness, and then also king of Salem, meaning king of peace, </a:t>
            </a:r>
            <a:r>
              <a:rPr lang="en-US" sz="2900" baseline="30000" dirty="0">
                <a:solidFill>
                  <a:schemeClr val="bg1"/>
                </a:solidFill>
              </a:rPr>
              <a:t>3</a:t>
            </a:r>
            <a:r>
              <a:rPr lang="en-US" sz="2900" dirty="0">
                <a:solidFill>
                  <a:schemeClr val="bg1"/>
                </a:solidFill>
              </a:rPr>
              <a:t> </a:t>
            </a:r>
            <a:r>
              <a:rPr lang="en-US" sz="2900" dirty="0">
                <a:solidFill>
                  <a:srgbClr val="CCFFCC"/>
                </a:solidFill>
              </a:rPr>
              <a:t>without father</a:t>
            </a:r>
            <a:r>
              <a:rPr lang="en-US" sz="2900" dirty="0">
                <a:solidFill>
                  <a:srgbClr val="FFFFCC"/>
                </a:solidFill>
              </a:rPr>
              <a:t>, </a:t>
            </a:r>
            <a:r>
              <a:rPr lang="en-US" sz="2900" dirty="0">
                <a:solidFill>
                  <a:srgbClr val="CCFFCC"/>
                </a:solidFill>
              </a:rPr>
              <a:t>without mother</a:t>
            </a:r>
            <a:r>
              <a:rPr lang="en-US" sz="2900" dirty="0">
                <a:solidFill>
                  <a:srgbClr val="FFFFCC"/>
                </a:solidFill>
              </a:rPr>
              <a:t>, </a:t>
            </a:r>
            <a:r>
              <a:rPr lang="en-US" sz="2900" dirty="0">
                <a:solidFill>
                  <a:srgbClr val="CCFFCC"/>
                </a:solidFill>
              </a:rPr>
              <a:t>without genealogy</a:t>
            </a:r>
            <a:r>
              <a:rPr lang="en-US" sz="2900" dirty="0">
                <a:solidFill>
                  <a:srgbClr val="FFFFCC"/>
                </a:solidFill>
              </a:rPr>
              <a:t>, having neither beginning of days nor end of life, but made like the Son of God, remains a priest continually.   </a:t>
            </a:r>
            <a:r>
              <a:rPr lang="en-US" sz="2800" dirty="0">
                <a:solidFill>
                  <a:schemeClr val="bg1"/>
                </a:solidFill>
              </a:rPr>
              <a:t>[1 Tim.6:15]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FC0BC286-E77A-15F7-118E-C1AA8E78E5A2}"/>
              </a:ext>
            </a:extLst>
          </p:cNvPr>
          <p:cNvSpPr/>
          <p:nvPr/>
        </p:nvSpPr>
        <p:spPr bwMode="auto">
          <a:xfrm>
            <a:off x="2061159" y="5334000"/>
            <a:ext cx="5026022" cy="1143000"/>
          </a:xfrm>
          <a:prstGeom prst="roundRect">
            <a:avLst/>
          </a:prstGeom>
          <a:solidFill>
            <a:srgbClr val="CCFFFF"/>
          </a:solidFill>
          <a:ln w="9525" cap="flat" cmpd="sng" algn="ctr">
            <a:solidFill>
              <a:srgbClr val="00007D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rPr>
              <a:t>Melchizedek does not rule</a:t>
            </a:r>
            <a:br>
              <a:rPr kumimoji="0" lang="en-US" sz="3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rPr>
            </a:b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rPr>
              <a:t>because of ancestry (7:6)</a:t>
            </a:r>
          </a:p>
        </p:txBody>
      </p:sp>
    </p:spTree>
    <p:extLst>
      <p:ext uri="{BB962C8B-B14F-4D97-AF65-F5344CB8AC3E}">
        <p14:creationId xmlns:p14="http://schemas.microsoft.com/office/powerpoint/2010/main" val="49061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  <a:ln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Rounded Rectangle 10">
            <a:extLst>
              <a:ext uri="{FF2B5EF4-FFF2-40B4-BE49-F238E27FC236}">
                <a16:creationId xmlns:a16="http://schemas.microsoft.com/office/drawing/2014/main" id="{5E585B8B-5254-0DA7-A9FB-75E547EB6381}"/>
              </a:ext>
            </a:extLst>
          </p:cNvPr>
          <p:cNvSpPr/>
          <p:nvPr/>
        </p:nvSpPr>
        <p:spPr bwMode="auto">
          <a:xfrm>
            <a:off x="2923819" y="1143000"/>
            <a:ext cx="3311995" cy="457200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 Is Our King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ounded Rectangle 10">
            <a:extLst>
              <a:ext uri="{FF2B5EF4-FFF2-40B4-BE49-F238E27FC236}">
                <a16:creationId xmlns:a16="http://schemas.microsoft.com/office/drawing/2014/main" id="{839B30D1-CE38-D88D-6909-C144CB881F2B}"/>
              </a:ext>
            </a:extLst>
          </p:cNvPr>
          <p:cNvSpPr/>
          <p:nvPr/>
        </p:nvSpPr>
        <p:spPr bwMode="auto">
          <a:xfrm>
            <a:off x="1352746" y="1828800"/>
            <a:ext cx="6454140" cy="990600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800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8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Christ Our King?</a:t>
            </a:r>
            <a:endParaRPr lang="en-US" sz="3800" b="1" dirty="0">
              <a:solidFill>
                <a:srgbClr val="FFFF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90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46" y="76200"/>
            <a:ext cx="8886335" cy="819346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Some are not in His kingdom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  <a:ln>
            <a:noFill/>
          </a:ln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99"/>
                </a:solidFill>
              </a:rPr>
              <a:t>Unconcerned,</a:t>
            </a:r>
            <a:r>
              <a:rPr lang="en-US" sz="3000" dirty="0">
                <a:solidFill>
                  <a:schemeClr val="bg1"/>
                </a:solidFill>
              </a:rPr>
              <a:t> Mt.22:2, 7, 11, 13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99"/>
                </a:solidFill>
              </a:rPr>
              <a:t>Unloving,</a:t>
            </a:r>
            <a:r>
              <a:rPr lang="en-US" sz="3000" dirty="0">
                <a:solidFill>
                  <a:schemeClr val="bg1"/>
                </a:solidFill>
              </a:rPr>
              <a:t> Mt.25:39-41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99"/>
                </a:solidFill>
              </a:rPr>
              <a:t>Unwilling,</a:t>
            </a:r>
            <a:r>
              <a:rPr lang="en-US" sz="3000" dirty="0">
                <a:solidFill>
                  <a:schemeClr val="bg1"/>
                </a:solidFill>
              </a:rPr>
              <a:t> Mt.27:11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  <a:latin typeface="Calibri" pitchFamily="34" charset="0"/>
              </a:rPr>
              <a:t>O Jerusalem, Jerusalem, the one who kills the prophets and stones those who are sent to her!  How often I wanted to gather your children together, as a hen gathers her chicks under her wings, but you were not willing! </a:t>
            </a:r>
            <a:br>
              <a:rPr lang="en-US" sz="31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– Mt.23:37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72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46" y="76200"/>
            <a:ext cx="8886335" cy="819346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Some are not in His kingdom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8B113CE-5374-64E3-FF6F-523CECD60813}"/>
              </a:ext>
            </a:extLst>
          </p:cNvPr>
          <p:cNvSpPr/>
          <p:nvPr/>
        </p:nvSpPr>
        <p:spPr>
          <a:xfrm>
            <a:off x="685800" y="914400"/>
            <a:ext cx="7772400" cy="81934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Ps.118:22: </a:t>
            </a:r>
            <a:r>
              <a:rPr lang="en-US" sz="3000" dirty="0">
                <a:solidFill>
                  <a:srgbClr val="FFFF99"/>
                </a:solidFill>
              </a:rPr>
              <a:t>Jews did not know their Messiah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DE28022-0B0E-3AAA-F710-4725DAE2FD71}"/>
              </a:ext>
            </a:extLst>
          </p:cNvPr>
          <p:cNvSpPr/>
          <p:nvPr/>
        </p:nvSpPr>
        <p:spPr>
          <a:xfrm>
            <a:off x="685800" y="1847654"/>
            <a:ext cx="7772400" cy="81934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Lk.23:48: </a:t>
            </a:r>
            <a:r>
              <a:rPr lang="en-US" sz="3000" dirty="0">
                <a:solidFill>
                  <a:srgbClr val="FFFF99"/>
                </a:solidFill>
              </a:rPr>
              <a:t>Jews did not know themselves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327B25D-2EA9-D8B9-89DD-7ED69E66820B}"/>
              </a:ext>
            </a:extLst>
          </p:cNvPr>
          <p:cNvSpPr/>
          <p:nvPr/>
        </p:nvSpPr>
        <p:spPr>
          <a:xfrm>
            <a:off x="685800" y="2780908"/>
            <a:ext cx="7772400" cy="81934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Lk.23:27-31: </a:t>
            </a:r>
            <a:r>
              <a:rPr lang="en-US" sz="3000" dirty="0">
                <a:solidFill>
                  <a:srgbClr val="FFFF99"/>
                </a:solidFill>
              </a:rPr>
              <a:t>Jews did not know their destiny</a:t>
            </a:r>
          </a:p>
        </p:txBody>
      </p:sp>
    </p:spTree>
    <p:extLst>
      <p:ext uri="{BB962C8B-B14F-4D97-AF65-F5344CB8AC3E}">
        <p14:creationId xmlns:p14="http://schemas.microsoft.com/office/powerpoint/2010/main" val="292404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46" y="76200"/>
            <a:ext cx="8886335" cy="819346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To be in His kingdom, we must…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  <a:ln>
            <a:noFill/>
          </a:ln>
        </p:spPr>
        <p:txBody>
          <a:bodyPr/>
          <a:lstStyle/>
          <a:p>
            <a:r>
              <a:rPr lang="en-US" sz="3000" dirty="0">
                <a:solidFill>
                  <a:schemeClr val="bg1"/>
                </a:solidFill>
              </a:rPr>
              <a:t>K</a:t>
            </a:r>
            <a:r>
              <a:rPr lang="en-US" sz="3000" dirty="0">
                <a:solidFill>
                  <a:srgbClr val="FFFFCC"/>
                </a:solidFill>
              </a:rPr>
              <a:t>now Him as King.   </a:t>
            </a:r>
            <a:r>
              <a:rPr lang="en-US" sz="2700" dirty="0">
                <a:solidFill>
                  <a:schemeClr val="bg1"/>
                </a:solidFill>
              </a:rPr>
              <a:t>Lk.20</a:t>
            </a:r>
            <a:r>
              <a:rPr lang="en-US" sz="2700" baseline="30000" dirty="0">
                <a:solidFill>
                  <a:schemeClr val="bg1"/>
                </a:solidFill>
              </a:rPr>
              <a:t>42</a:t>
            </a:r>
            <a:r>
              <a:rPr lang="en-US" sz="2700" dirty="0">
                <a:solidFill>
                  <a:schemeClr val="bg1"/>
                </a:solidFill>
              </a:rPr>
              <a:t> </a:t>
            </a:r>
            <a:r>
              <a:rPr lang="en-US" sz="2700" dirty="0">
                <a:solidFill>
                  <a:srgbClr val="CCFFFF"/>
                </a:solidFill>
              </a:rPr>
              <a:t>Now David himself said in the Book of Psalms: </a:t>
            </a:r>
            <a:r>
              <a:rPr lang="en-US" sz="2700" i="1" dirty="0">
                <a:solidFill>
                  <a:srgbClr val="CCFFFF"/>
                </a:solidFill>
              </a:rPr>
              <a:t>The Lord said to my Lord, Sit at My right hand,  </a:t>
            </a:r>
            <a:r>
              <a:rPr lang="en-US" sz="2700" baseline="30000" dirty="0">
                <a:solidFill>
                  <a:schemeClr val="bg1"/>
                </a:solidFill>
              </a:rPr>
              <a:t>43 </a:t>
            </a:r>
            <a:r>
              <a:rPr lang="en-US" sz="2700" i="1" dirty="0">
                <a:solidFill>
                  <a:srgbClr val="CCFFFF"/>
                </a:solidFill>
              </a:rPr>
              <a:t>Till I make Your enemies Your footstool.</a:t>
            </a:r>
            <a:endParaRPr lang="en-US" sz="2700" dirty="0">
              <a:solidFill>
                <a:srgbClr val="CCFFFF"/>
              </a:solidFill>
            </a:endParaRPr>
          </a:p>
          <a:p>
            <a:r>
              <a:rPr lang="en-US" sz="3000" dirty="0">
                <a:solidFill>
                  <a:schemeClr val="bg1"/>
                </a:solidFill>
              </a:rPr>
              <a:t>I</a:t>
            </a:r>
            <a:r>
              <a:rPr lang="en-US" sz="3000" dirty="0">
                <a:solidFill>
                  <a:srgbClr val="FFFFCC"/>
                </a:solidFill>
              </a:rPr>
              <a:t>nvite Him as King.   </a:t>
            </a:r>
            <a:r>
              <a:rPr lang="en-US" sz="2700" dirty="0">
                <a:solidFill>
                  <a:schemeClr val="bg1"/>
                </a:solidFill>
              </a:rPr>
              <a:t>Lk.1</a:t>
            </a:r>
            <a:r>
              <a:rPr lang="en-US" sz="2700" baseline="30000" dirty="0">
                <a:solidFill>
                  <a:schemeClr val="bg1"/>
                </a:solidFill>
              </a:rPr>
              <a:t>43 </a:t>
            </a:r>
            <a:r>
              <a:rPr lang="en-US" sz="2700" dirty="0">
                <a:solidFill>
                  <a:srgbClr val="CCFFFF"/>
                </a:solidFill>
              </a:rPr>
              <a:t>But why is this granted to me, that the mother of my Lord should come to me?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96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46" y="76200"/>
            <a:ext cx="8886335" cy="819346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To be in His kingdom, we must…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  <a:ln>
            <a:noFill/>
          </a:ln>
        </p:spPr>
        <p:txBody>
          <a:bodyPr/>
          <a:lstStyle/>
          <a:p>
            <a:r>
              <a:rPr lang="en-US" sz="3000" dirty="0">
                <a:solidFill>
                  <a:schemeClr val="bg1"/>
                </a:solidFill>
              </a:rPr>
              <a:t>K</a:t>
            </a:r>
            <a:r>
              <a:rPr lang="en-US" sz="3000" dirty="0">
                <a:solidFill>
                  <a:srgbClr val="FFFFCC"/>
                </a:solidFill>
              </a:rPr>
              <a:t>now Him as King.   </a:t>
            </a:r>
            <a:r>
              <a:rPr lang="en-US" sz="2700" dirty="0">
                <a:solidFill>
                  <a:schemeClr val="bg1"/>
                </a:solidFill>
              </a:rPr>
              <a:t>Lk.20</a:t>
            </a:r>
            <a:r>
              <a:rPr lang="en-US" sz="2700" baseline="30000" dirty="0">
                <a:solidFill>
                  <a:schemeClr val="bg1"/>
                </a:solidFill>
              </a:rPr>
              <a:t>42</a:t>
            </a:r>
            <a:r>
              <a:rPr lang="en-US" sz="2700" dirty="0">
                <a:solidFill>
                  <a:schemeClr val="bg1"/>
                </a:solidFill>
              </a:rPr>
              <a:t> </a:t>
            </a:r>
            <a:endParaRPr lang="en-US" sz="2700" dirty="0">
              <a:solidFill>
                <a:srgbClr val="CCFFFF"/>
              </a:solidFill>
            </a:endParaRPr>
          </a:p>
          <a:p>
            <a:r>
              <a:rPr lang="en-US" sz="3000" dirty="0">
                <a:solidFill>
                  <a:schemeClr val="bg1"/>
                </a:solidFill>
              </a:rPr>
              <a:t>I</a:t>
            </a:r>
            <a:r>
              <a:rPr lang="en-US" sz="3000" dirty="0">
                <a:solidFill>
                  <a:srgbClr val="FFFFCC"/>
                </a:solidFill>
              </a:rPr>
              <a:t>nvite Him as King.   </a:t>
            </a:r>
            <a:r>
              <a:rPr lang="en-US" sz="2700" dirty="0">
                <a:solidFill>
                  <a:schemeClr val="bg1"/>
                </a:solidFill>
              </a:rPr>
              <a:t>Lk.1</a:t>
            </a:r>
            <a:r>
              <a:rPr lang="en-US" sz="2700" baseline="30000" dirty="0">
                <a:solidFill>
                  <a:schemeClr val="bg1"/>
                </a:solidFill>
              </a:rPr>
              <a:t>43 </a:t>
            </a:r>
            <a:endParaRPr lang="en-US" sz="2700" dirty="0">
              <a:solidFill>
                <a:srgbClr val="CCFFFF"/>
              </a:solidFill>
            </a:endParaRPr>
          </a:p>
          <a:p>
            <a:r>
              <a:rPr lang="en-US" sz="3000" dirty="0">
                <a:solidFill>
                  <a:schemeClr val="bg1"/>
                </a:solidFill>
              </a:rPr>
              <a:t>N</a:t>
            </a:r>
            <a:r>
              <a:rPr lang="en-US" sz="3000" dirty="0">
                <a:solidFill>
                  <a:srgbClr val="FFFFCC"/>
                </a:solidFill>
              </a:rPr>
              <a:t>ame Him as King.   </a:t>
            </a:r>
            <a:r>
              <a:rPr lang="en-US" sz="3000" dirty="0">
                <a:solidFill>
                  <a:schemeClr val="bg1"/>
                </a:solidFill>
              </a:rPr>
              <a:t>Lk.8</a:t>
            </a:r>
            <a:r>
              <a:rPr lang="en-US" baseline="30000" dirty="0">
                <a:solidFill>
                  <a:schemeClr val="bg1"/>
                </a:solidFill>
              </a:rPr>
              <a:t>28 </a:t>
            </a:r>
            <a:r>
              <a:rPr lang="en-US" sz="2700" dirty="0">
                <a:solidFill>
                  <a:srgbClr val="CCFFFF"/>
                </a:solidFill>
              </a:rPr>
              <a:t>When he saw Jesus, he cried out, fell down before Him, and with a loud voice said, “What have I to do with You, Jesus, Son of the Most High God? I beg You, do not torment me!”</a:t>
            </a:r>
          </a:p>
          <a:p>
            <a:r>
              <a:rPr lang="en-US" sz="3000" dirty="0">
                <a:solidFill>
                  <a:schemeClr val="bg1"/>
                </a:solidFill>
              </a:rPr>
              <a:t>G</a:t>
            </a:r>
            <a:r>
              <a:rPr lang="en-US" sz="3000" dirty="0">
                <a:solidFill>
                  <a:srgbClr val="FFFFCC"/>
                </a:solidFill>
              </a:rPr>
              <a:t>lorify Him as King.   </a:t>
            </a:r>
            <a:r>
              <a:rPr lang="en-US" sz="2700" dirty="0">
                <a:solidFill>
                  <a:schemeClr val="bg1"/>
                </a:solidFill>
              </a:rPr>
              <a:t>Lk.20</a:t>
            </a:r>
            <a:r>
              <a:rPr lang="en-US" sz="2700" baseline="30000" dirty="0">
                <a:solidFill>
                  <a:schemeClr val="bg1"/>
                </a:solidFill>
              </a:rPr>
              <a:t>25</a:t>
            </a:r>
            <a:r>
              <a:rPr lang="en-US" sz="2700" dirty="0">
                <a:solidFill>
                  <a:schemeClr val="bg1"/>
                </a:solidFill>
              </a:rPr>
              <a:t> </a:t>
            </a:r>
            <a:r>
              <a:rPr lang="en-US" sz="2700" dirty="0">
                <a:solidFill>
                  <a:srgbClr val="CCFFFF"/>
                </a:solidFill>
              </a:rPr>
              <a:t>And He said to them, “Render therefore to Caesar the things that are Caesar’s, and to God the things that are God’s.”</a:t>
            </a:r>
            <a:endParaRPr lang="en-US" sz="2700" dirty="0">
              <a:solidFill>
                <a:srgbClr val="CC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8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46" y="76200"/>
            <a:ext cx="8886335" cy="819346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Count the cost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  <a:ln>
            <a:noFill/>
          </a:ln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Serve Him even if it proves costly . . .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“…giving all diligence” </a:t>
            </a:r>
            <a:r>
              <a:rPr lang="en-US" sz="2800" dirty="0">
                <a:solidFill>
                  <a:schemeClr val="bg1"/>
                </a:solidFill>
              </a:rPr>
              <a:t>– 2 Pt.1:5  </a:t>
            </a:r>
            <a:r>
              <a:rPr lang="en-US" sz="3000" dirty="0">
                <a:solidFill>
                  <a:schemeClr val="bg1"/>
                </a:solidFill>
              </a:rPr>
              <a:t>––“to do one’s best, to make every effort to, to try as hard as possible” </a:t>
            </a:r>
            <a:r>
              <a:rPr lang="en-US" sz="1800" dirty="0">
                <a:solidFill>
                  <a:schemeClr val="bg1"/>
                </a:solidFill>
              </a:rPr>
              <a:t>– L-N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8C9B97-C6E8-33F7-D1E9-F663CF691412}"/>
              </a:ext>
            </a:extLst>
          </p:cNvPr>
          <p:cNvSpPr/>
          <p:nvPr/>
        </p:nvSpPr>
        <p:spPr bwMode="auto">
          <a:xfrm>
            <a:off x="533400" y="1752600"/>
            <a:ext cx="2590800" cy="1676400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Cost</a:t>
            </a:r>
            <a:b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loved ones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Gn.22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1CC745-6933-82AD-86CA-1B90D3806B3D}"/>
              </a:ext>
            </a:extLst>
          </p:cNvPr>
          <p:cNvSpPr/>
          <p:nvPr/>
        </p:nvSpPr>
        <p:spPr bwMode="auto">
          <a:xfrm>
            <a:off x="3276600" y="1752600"/>
            <a:ext cx="2590800" cy="1676400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Cost</a:t>
            </a:r>
            <a:b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life</a:t>
            </a:r>
            <a:b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Dn.3; Ac.7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19DFAD-DB9C-437A-219D-E322B561BFAC}"/>
              </a:ext>
            </a:extLst>
          </p:cNvPr>
          <p:cNvSpPr/>
          <p:nvPr/>
        </p:nvSpPr>
        <p:spPr bwMode="auto">
          <a:xfrm>
            <a:off x="6019800" y="1752600"/>
            <a:ext cx="2590800" cy="1676400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Cost</a:t>
            </a:r>
            <a:b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liberty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Mt.19:27</a:t>
            </a:r>
          </a:p>
        </p:txBody>
      </p:sp>
    </p:spTree>
    <p:extLst>
      <p:ext uri="{BB962C8B-B14F-4D97-AF65-F5344CB8AC3E}">
        <p14:creationId xmlns:p14="http://schemas.microsoft.com/office/powerpoint/2010/main" val="273893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  <a:ln>
            <a:noFill/>
          </a:ln>
        </p:spPr>
        <p:txBody>
          <a:bodyPr/>
          <a:lstStyle/>
          <a:p>
            <a:pPr algn="just"/>
            <a:r>
              <a:rPr lang="en-US" sz="2400" dirty="0">
                <a:solidFill>
                  <a:srgbClr val="CCFFCC"/>
                </a:solidFill>
              </a:rPr>
              <a:t>1. </a:t>
            </a:r>
            <a:r>
              <a:rPr lang="en-US" sz="3000" dirty="0">
                <a:solidFill>
                  <a:schemeClr val="bg1"/>
                </a:solidFill>
              </a:rPr>
              <a:t>True King.   Jn.18</a:t>
            </a:r>
            <a:r>
              <a:rPr lang="en-US" sz="3000" baseline="30000" dirty="0">
                <a:solidFill>
                  <a:schemeClr val="bg1"/>
                </a:solidFill>
              </a:rPr>
              <a:t>37 </a:t>
            </a:r>
            <a:r>
              <a:rPr lang="en-US" sz="2900" dirty="0">
                <a:solidFill>
                  <a:srgbClr val="FFFFCC"/>
                </a:solidFill>
              </a:rPr>
              <a:t>Pilate therefore said to Him, “Are You a king then?” Jesus answered, “You say </a:t>
            </a:r>
            <a:r>
              <a:rPr lang="en-US" sz="2900" u="sng" dirty="0">
                <a:solidFill>
                  <a:srgbClr val="FFFFCC"/>
                </a:solidFill>
              </a:rPr>
              <a:t>rightly</a:t>
            </a:r>
            <a:r>
              <a:rPr lang="en-US" sz="2900" dirty="0">
                <a:solidFill>
                  <a:srgbClr val="FFFFCC"/>
                </a:solidFill>
              </a:rPr>
              <a:t> that </a:t>
            </a:r>
            <a:r>
              <a:rPr lang="en-US" sz="2900" u="sng" dirty="0">
                <a:solidFill>
                  <a:srgbClr val="FFFFCC"/>
                </a:solidFill>
              </a:rPr>
              <a:t>I am a king</a:t>
            </a:r>
            <a:r>
              <a:rPr lang="en-US" sz="2900" dirty="0">
                <a:solidFill>
                  <a:srgbClr val="FFFFCC"/>
                </a:solidFill>
              </a:rPr>
              <a:t>. For this cause I was born, and for this cause I have come into the world, that I should bear witness to the </a:t>
            </a:r>
            <a:r>
              <a:rPr lang="en-US" sz="2900" u="sng" dirty="0">
                <a:solidFill>
                  <a:srgbClr val="FFFFCC"/>
                </a:solidFill>
              </a:rPr>
              <a:t>truth</a:t>
            </a:r>
            <a:r>
              <a:rPr lang="en-US" sz="2900" dirty="0">
                <a:solidFill>
                  <a:srgbClr val="FFFFCC"/>
                </a:solidFill>
              </a:rPr>
              <a:t>. Everyone who is of the </a:t>
            </a:r>
            <a:r>
              <a:rPr lang="en-US" sz="2900" u="sng" dirty="0">
                <a:solidFill>
                  <a:srgbClr val="FFFFCC"/>
                </a:solidFill>
              </a:rPr>
              <a:t>truth</a:t>
            </a:r>
            <a:r>
              <a:rPr lang="en-US" sz="2900" dirty="0">
                <a:solidFill>
                  <a:srgbClr val="FFFFCC"/>
                </a:solidFill>
              </a:rPr>
              <a:t> hears My voice.”</a:t>
            </a:r>
          </a:p>
          <a:p>
            <a:pPr marL="0" indent="0">
              <a:spcAft>
                <a:spcPts val="400"/>
              </a:spcAft>
              <a:buNone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00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  <a:ln>
            <a:noFill/>
          </a:ln>
        </p:spPr>
        <p:txBody>
          <a:bodyPr/>
          <a:lstStyle/>
          <a:p>
            <a:r>
              <a:rPr lang="en-US" sz="2400" dirty="0">
                <a:solidFill>
                  <a:srgbClr val="CCFFCC"/>
                </a:solidFill>
              </a:rPr>
              <a:t>2. </a:t>
            </a:r>
            <a:r>
              <a:rPr lang="en-US" sz="3000" dirty="0">
                <a:solidFill>
                  <a:schemeClr val="bg1"/>
                </a:solidFill>
              </a:rPr>
              <a:t>We begin with repentance.  Mt.4</a:t>
            </a:r>
            <a:r>
              <a:rPr lang="en-US" baseline="30000" dirty="0">
                <a:solidFill>
                  <a:schemeClr val="bg1"/>
                </a:solidFill>
              </a:rPr>
              <a:t>17 </a:t>
            </a:r>
            <a:r>
              <a:rPr lang="en-US" sz="3000" dirty="0">
                <a:solidFill>
                  <a:srgbClr val="FFFF99"/>
                </a:solidFill>
              </a:rPr>
              <a:t>From that time Jesus began to preach and to say, “Repent, for the kingdom of heaven is at hand”   .  .  .  </a:t>
            </a:r>
          </a:p>
          <a:p>
            <a:pPr marL="0" indent="0" defTabSz="339725">
              <a:buNone/>
            </a:pPr>
            <a:r>
              <a:rPr lang="en-US" sz="3000" dirty="0">
                <a:solidFill>
                  <a:schemeClr val="bg1"/>
                </a:solidFill>
              </a:rPr>
              <a:t>   . . . and end in faithfulness, Rv.2</a:t>
            </a:r>
            <a:r>
              <a:rPr lang="en-US" sz="3000" baseline="30000" dirty="0">
                <a:solidFill>
                  <a:schemeClr val="bg1"/>
                </a:solidFill>
              </a:rPr>
              <a:t>10</a:t>
            </a:r>
            <a:r>
              <a:rPr lang="en-US" sz="3000" baseline="30000" dirty="0">
                <a:solidFill>
                  <a:srgbClr val="FFFF99"/>
                </a:solidFill>
              </a:rPr>
              <a:t> </a:t>
            </a:r>
            <a:r>
              <a:rPr lang="en-US" sz="3000" dirty="0">
                <a:solidFill>
                  <a:srgbClr val="FFFF99"/>
                </a:solidFill>
              </a:rPr>
              <a:t>Be faithful 	until death, and I will give you the crown of 	life.</a:t>
            </a:r>
          </a:p>
          <a:p>
            <a:pPr lvl="1"/>
            <a:r>
              <a:rPr lang="en-US" dirty="0"/>
              <a:t>  (Re 2:10). (1982). Thomas Nelson.</a:t>
            </a:r>
          </a:p>
          <a:p>
            <a:r>
              <a:rPr lang="en-US" dirty="0"/>
              <a:t> </a:t>
            </a: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32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Small towns: one man, many roles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  <a:ln>
            <a:noFill/>
          </a:ln>
        </p:spPr>
        <p:txBody>
          <a:bodyPr/>
          <a:lstStyle/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n-US" sz="33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n-US" sz="33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n-US" sz="33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n-US" sz="33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itchFamily="34" charset="0"/>
              </a:rPr>
              <a:t>Different roles of a man show different ways to exert authority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itchFamily="34" charset="0"/>
              </a:rPr>
              <a:t>Fire chief cannot arrest; postmaster cannot sell food . . 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itchFamily="34" charset="0"/>
              </a:rPr>
              <a:t>Peter: apostle, prophet, evangelist . . 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663C11-DB8C-E73A-801B-E82611438BA8}"/>
              </a:ext>
            </a:extLst>
          </p:cNvPr>
          <p:cNvSpPr/>
          <p:nvPr/>
        </p:nvSpPr>
        <p:spPr>
          <a:xfrm>
            <a:off x="4696119" y="886119"/>
            <a:ext cx="4114800" cy="266700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Store-owner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Fire chief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Plumber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Preacher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C2D068-6DA5-0F65-7BB6-E65FBEF736F5}"/>
              </a:ext>
            </a:extLst>
          </p:cNvPr>
          <p:cNvSpPr/>
          <p:nvPr/>
        </p:nvSpPr>
        <p:spPr>
          <a:xfrm>
            <a:off x="352719" y="886119"/>
            <a:ext cx="4114800" cy="266700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Mayor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Sheriff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Justice of peace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Postmaster</a:t>
            </a:r>
          </a:p>
        </p:txBody>
      </p:sp>
    </p:spTree>
    <p:extLst>
      <p:ext uri="{BB962C8B-B14F-4D97-AF65-F5344CB8AC3E}">
        <p14:creationId xmlns:p14="http://schemas.microsoft.com/office/powerpoint/2010/main" val="68066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  <a:ln>
            <a:noFill/>
          </a:ln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Otto von Habsburg funeral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dirty="0">
                <a:solidFill>
                  <a:srgbClr val="FFC000"/>
                </a:solidFill>
                <a:latin typeface="Calibri" pitchFamily="34" charset="0"/>
              </a:rPr>
              <a:t>1.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Otto of Austria…former Crown Prince of Austria-Hung-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</a:rPr>
              <a:t>ary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; Prince Royal of Hungary and Bohemia, of Dalmatia, Croatia, Slavonia, Galicia,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</a:rPr>
              <a:t>Lodomeria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, and Illyria; Grand Duke of Tuscany and Cracow; Duke of Lorraine, of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</a:rPr>
              <a:t>Salz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-burg, Styria, Carinthia, Carniola and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</a:rPr>
              <a:t>Bukowina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; Grand Prince of Transylvania, Margrave of Moravia; Duke of Silesia, Modena, Parma, Piacenza,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</a:rPr>
              <a:t>Guastalla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, Auschwitz and Zator,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</a:rPr>
              <a:t>Teschen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, Friuli, Dubrovnik and Zadar; Princely Count of Habsburg and Tyrol, of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</a:rPr>
              <a:t>Kyburg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, Gorizia and Grad-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</a:rPr>
              <a:t>isca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; Prince of Trent and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</a:rPr>
              <a:t>Brixen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; Margrave of Upper and Lower Lusatia and Istria; Count of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</a:rPr>
              <a:t>Hohenems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</a:rPr>
              <a:t>Feldkirch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</a:rPr>
              <a:t>Bregenz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</a:rPr>
              <a:t>Sonnenburg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 etc.; Lord of Trieste, Kotor and the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</a:rPr>
              <a:t>Windic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 March, Grand Voivod of the Voivodeship of Serbia </a:t>
            </a:r>
            <a:r>
              <a:rPr lang="en-US" sz="2700" dirty="0">
                <a:solidFill>
                  <a:schemeClr val="bg1"/>
                </a:solidFill>
                <a:latin typeface="Calibri" pitchFamily="34" charset="0"/>
              </a:rPr>
              <a:t>etc.’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16D386-DE4C-57E5-37D0-1941B5EB0E7C}"/>
              </a:ext>
            </a:extLst>
          </p:cNvPr>
          <p:cNvSpPr/>
          <p:nvPr/>
        </p:nvSpPr>
        <p:spPr>
          <a:xfrm>
            <a:off x="2971800" y="6193410"/>
            <a:ext cx="5105400" cy="45484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99"/>
                </a:solidFill>
              </a:rPr>
              <a:t>Capuchin responds: “</a:t>
            </a:r>
            <a:r>
              <a:rPr lang="en-US" sz="2000" i="1" dirty="0">
                <a:solidFill>
                  <a:srgbClr val="FFFF99"/>
                </a:solidFill>
              </a:rPr>
              <a:t>We don’t know him</a:t>
            </a:r>
            <a:r>
              <a:rPr lang="en-US" sz="2000" dirty="0">
                <a:solidFill>
                  <a:srgbClr val="FFFF99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35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324600"/>
          </a:xfrm>
          <a:ln>
            <a:noFill/>
          </a:ln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Otto von Habsburg funeral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A Capuchin asks, ‘Who demands entry?’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solidFill>
                  <a:srgbClr val="FFC000"/>
                </a:solidFill>
                <a:latin typeface="Calibri" pitchFamily="34" charset="0"/>
              </a:rPr>
              <a:t>2.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‘</a:t>
            </a:r>
            <a:r>
              <a:rPr lang="en-US" sz="2700" dirty="0">
                <a:solidFill>
                  <a:schemeClr val="bg1"/>
                </a:solidFill>
                <a:latin typeface="Calibri" pitchFamily="34" charset="0"/>
              </a:rPr>
              <a:t>Dr. Otto von Habsburg’: number of his achievements [e.g.: President of </a:t>
            </a:r>
            <a:r>
              <a:rPr lang="en-US" sz="2700" dirty="0" err="1">
                <a:solidFill>
                  <a:schemeClr val="bg1"/>
                </a:solidFill>
                <a:latin typeface="Calibri" pitchFamily="34" charset="0"/>
              </a:rPr>
              <a:t>Paneuropean</a:t>
            </a:r>
            <a:r>
              <a:rPr lang="en-US" sz="2700" dirty="0">
                <a:solidFill>
                  <a:schemeClr val="bg1"/>
                </a:solidFill>
                <a:latin typeface="Calibri" pitchFamily="34" charset="0"/>
              </a:rPr>
              <a:t> Union and Member of European Parliament, mentioned.    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FFC000"/>
                </a:solidFill>
                <a:latin typeface="Calibri" pitchFamily="34" charset="0"/>
              </a:rPr>
              <a:t>3.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700" dirty="0">
                <a:solidFill>
                  <a:schemeClr val="bg1"/>
                </a:solidFill>
                <a:latin typeface="Calibri" pitchFamily="34" charset="0"/>
              </a:rPr>
              <a:t>Third time he was introduced as “Otto, a mortal, sinful human being!” 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Capuchin opens the gates, finally exclaims, “</a:t>
            </a:r>
            <a:r>
              <a:rPr lang="en-US" u="sng" dirty="0">
                <a:solidFill>
                  <a:schemeClr val="bg1"/>
                </a:solidFill>
                <a:latin typeface="Calibri" pitchFamily="34" charset="0"/>
              </a:rPr>
              <a:t>So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Calibri" pitchFamily="34" charset="0"/>
              </a:rPr>
              <a:t>he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Calibri" pitchFamily="34" charset="0"/>
              </a:rPr>
              <a:t>may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Calibri" pitchFamily="34" charset="0"/>
              </a:rPr>
              <a:t>come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Calibri" pitchFamily="34" charset="0"/>
              </a:rPr>
              <a:t>in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.”  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Phil.2:9-11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EB525E-2058-E59F-A4C1-C7CE02B04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5109" y="2038546"/>
            <a:ext cx="4575491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0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Small towns: one man, many roles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  <a:ln>
            <a:noFill/>
          </a:ln>
        </p:spPr>
        <p:txBody>
          <a:bodyPr/>
          <a:lstStyle/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rgbClr val="CCECFF"/>
                </a:solidFill>
                <a:latin typeface="Calibri" pitchFamily="34" charset="0"/>
              </a:rPr>
              <a:t>Lord’s roles show different aspects of His authority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rgbClr val="CCECFF"/>
                </a:solidFill>
                <a:latin typeface="Calibri" pitchFamily="34" charset="0"/>
              </a:rPr>
              <a:t>To understand Jesus, we must understand His roles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61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99070"/>
            <a:ext cx="8229600" cy="6096000"/>
          </a:xfrm>
          <a:ln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Hebrews 1:1-3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bg1"/>
                </a:solidFill>
                <a:latin typeface="Calibri" pitchFamily="34" charset="0"/>
              </a:rPr>
              <a:t>NT: 119 references to kings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ounded Rectangle 11">
            <a:extLst>
              <a:ext uri="{FF2B5EF4-FFF2-40B4-BE49-F238E27FC236}">
                <a16:creationId xmlns:a16="http://schemas.microsoft.com/office/drawing/2014/main" id="{92EF69A2-B2E6-9C8D-4560-E4C90E8BCF5F}"/>
              </a:ext>
            </a:extLst>
          </p:cNvPr>
          <p:cNvSpPr/>
          <p:nvPr/>
        </p:nvSpPr>
        <p:spPr bwMode="auto">
          <a:xfrm>
            <a:off x="914400" y="4648200"/>
            <a:ext cx="2286000" cy="609600"/>
          </a:xfrm>
          <a:prstGeom prst="roundRect">
            <a:avLst/>
          </a:prstGeom>
          <a:solidFill>
            <a:srgbClr val="CCFF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Herod</a:t>
            </a:r>
          </a:p>
        </p:txBody>
      </p:sp>
      <p:sp>
        <p:nvSpPr>
          <p:cNvPr id="4" name="Rounded Rectangle 12">
            <a:extLst>
              <a:ext uri="{FF2B5EF4-FFF2-40B4-BE49-F238E27FC236}">
                <a16:creationId xmlns:a16="http://schemas.microsoft.com/office/drawing/2014/main" id="{54D1B258-9048-B4C7-04C0-9B411A2B4157}"/>
              </a:ext>
            </a:extLst>
          </p:cNvPr>
          <p:cNvSpPr/>
          <p:nvPr/>
        </p:nvSpPr>
        <p:spPr bwMode="auto">
          <a:xfrm>
            <a:off x="3429000" y="4648200"/>
            <a:ext cx="2286000" cy="609600"/>
          </a:xfrm>
          <a:prstGeom prst="roundRect">
            <a:avLst/>
          </a:prstGeom>
          <a:solidFill>
            <a:srgbClr val="CCFF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Antipas</a:t>
            </a:r>
          </a:p>
        </p:txBody>
      </p:sp>
      <p:sp>
        <p:nvSpPr>
          <p:cNvPr id="7" name="Rounded Rectangle 13">
            <a:extLst>
              <a:ext uri="{FF2B5EF4-FFF2-40B4-BE49-F238E27FC236}">
                <a16:creationId xmlns:a16="http://schemas.microsoft.com/office/drawing/2014/main" id="{0FDA52B5-141C-7555-835B-252C7CA5DDCD}"/>
              </a:ext>
            </a:extLst>
          </p:cNvPr>
          <p:cNvSpPr/>
          <p:nvPr/>
        </p:nvSpPr>
        <p:spPr bwMode="auto">
          <a:xfrm>
            <a:off x="5943600" y="4648200"/>
            <a:ext cx="2286000" cy="609600"/>
          </a:xfrm>
          <a:prstGeom prst="roundRect">
            <a:avLst/>
          </a:prstGeom>
          <a:solidFill>
            <a:srgbClr val="CCFF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Agrippa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rPr>
              <a:t>I</a:t>
            </a:r>
          </a:p>
        </p:txBody>
      </p:sp>
      <p:sp>
        <p:nvSpPr>
          <p:cNvPr id="8" name="Rounded Rectangle 8">
            <a:extLst>
              <a:ext uri="{FF2B5EF4-FFF2-40B4-BE49-F238E27FC236}">
                <a16:creationId xmlns:a16="http://schemas.microsoft.com/office/drawing/2014/main" id="{E7EAB7B9-A1ED-2C73-39BB-4F218591D103}"/>
              </a:ext>
            </a:extLst>
          </p:cNvPr>
          <p:cNvSpPr/>
          <p:nvPr/>
        </p:nvSpPr>
        <p:spPr bwMode="auto">
          <a:xfrm>
            <a:off x="1542854" y="1076227"/>
            <a:ext cx="6075143" cy="7620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latin typeface="+mn-lt"/>
              </a:rPr>
              <a:t>“</a:t>
            </a:r>
            <a:r>
              <a:rPr lang="en-US" sz="3200" i="1" dirty="0">
                <a:solidFill>
                  <a:srgbClr val="000000"/>
                </a:solidFill>
                <a:latin typeface="+mn-lt"/>
              </a:rPr>
              <a:t>Spoken to us</a:t>
            </a:r>
            <a:r>
              <a:rPr lang="en-US" sz="3200" dirty="0">
                <a:solidFill>
                  <a:srgbClr val="000000"/>
                </a:solidFill>
                <a:latin typeface="+mn-lt"/>
              </a:rPr>
              <a:t>” – </a:t>
            </a:r>
            <a:r>
              <a:rPr lang="en-US" sz="34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Prophet</a:t>
            </a:r>
          </a:p>
        </p:txBody>
      </p:sp>
      <p:sp>
        <p:nvSpPr>
          <p:cNvPr id="9" name="Rounded Rectangle 9">
            <a:extLst>
              <a:ext uri="{FF2B5EF4-FFF2-40B4-BE49-F238E27FC236}">
                <a16:creationId xmlns:a16="http://schemas.microsoft.com/office/drawing/2014/main" id="{DEABAF7E-A865-37D8-85AA-5BAA99822955}"/>
              </a:ext>
            </a:extLst>
          </p:cNvPr>
          <p:cNvSpPr/>
          <p:nvPr/>
        </p:nvSpPr>
        <p:spPr bwMode="auto">
          <a:xfrm>
            <a:off x="1542854" y="1990627"/>
            <a:ext cx="6075143" cy="7620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latin typeface="+mn-lt"/>
              </a:rPr>
              <a:t>“</a:t>
            </a:r>
            <a:r>
              <a:rPr lang="en-US" sz="3200" i="1" dirty="0">
                <a:solidFill>
                  <a:srgbClr val="000000"/>
                </a:solidFill>
                <a:latin typeface="+mn-lt"/>
              </a:rPr>
              <a:t>Purged our sins</a:t>
            </a:r>
            <a:r>
              <a:rPr lang="en-US" sz="3200" dirty="0">
                <a:solidFill>
                  <a:srgbClr val="000000"/>
                </a:solidFill>
                <a:latin typeface="+mn-lt"/>
              </a:rPr>
              <a:t>” </a:t>
            </a:r>
            <a:r>
              <a:rPr lang="en-US" sz="32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34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Priest</a:t>
            </a:r>
          </a:p>
        </p:txBody>
      </p:sp>
      <p:sp>
        <p:nvSpPr>
          <p:cNvPr id="10" name="Rounded Rectangle 10">
            <a:extLst>
              <a:ext uri="{FF2B5EF4-FFF2-40B4-BE49-F238E27FC236}">
                <a16:creationId xmlns:a16="http://schemas.microsoft.com/office/drawing/2014/main" id="{5E585B8B-5254-0DA7-A9FB-75E547EB6381}"/>
              </a:ext>
            </a:extLst>
          </p:cNvPr>
          <p:cNvSpPr/>
          <p:nvPr/>
        </p:nvSpPr>
        <p:spPr bwMode="auto">
          <a:xfrm>
            <a:off x="1542854" y="2905027"/>
            <a:ext cx="6075143" cy="7620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latin typeface="+mn-lt"/>
              </a:rPr>
              <a:t>“</a:t>
            </a:r>
            <a:r>
              <a:rPr lang="en-US" sz="3200" i="1" dirty="0">
                <a:solidFill>
                  <a:srgbClr val="000000"/>
                </a:solidFill>
                <a:latin typeface="+mn-lt"/>
              </a:rPr>
              <a:t>Right hand of Majesty</a:t>
            </a:r>
            <a:r>
              <a:rPr lang="en-US" sz="3200" dirty="0">
                <a:solidFill>
                  <a:srgbClr val="000000"/>
                </a:solidFill>
                <a:latin typeface="+mn-lt"/>
              </a:rPr>
              <a:t>” </a:t>
            </a:r>
            <a:r>
              <a:rPr lang="en-US" sz="3200" dirty="0">
                <a:solidFill>
                  <a:srgbClr val="000000"/>
                </a:solidFill>
                <a:latin typeface="Century Gothic" panose="020B0502020202020204" pitchFamily="34" charset="0"/>
              </a:rPr>
              <a:t>–</a:t>
            </a:r>
            <a:r>
              <a:rPr lang="en-US" sz="3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US" sz="34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King</a:t>
            </a:r>
          </a:p>
        </p:txBody>
      </p:sp>
    </p:spTree>
    <p:extLst>
      <p:ext uri="{BB962C8B-B14F-4D97-AF65-F5344CB8AC3E}">
        <p14:creationId xmlns:p14="http://schemas.microsoft.com/office/powerpoint/2010/main" val="88176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  <a:ln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Rounded Rectangle 10">
            <a:extLst>
              <a:ext uri="{FF2B5EF4-FFF2-40B4-BE49-F238E27FC236}">
                <a16:creationId xmlns:a16="http://schemas.microsoft.com/office/drawing/2014/main" id="{5E585B8B-5254-0DA7-A9FB-75E547EB6381}"/>
              </a:ext>
            </a:extLst>
          </p:cNvPr>
          <p:cNvSpPr/>
          <p:nvPr/>
        </p:nvSpPr>
        <p:spPr bwMode="auto">
          <a:xfrm>
            <a:off x="1352746" y="1143000"/>
            <a:ext cx="6454140" cy="990600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800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8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 Is Our King</a:t>
            </a:r>
            <a:endParaRPr lang="en-US" sz="3800" b="1" dirty="0">
              <a:solidFill>
                <a:srgbClr val="FFFF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8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35" y="76200"/>
            <a:ext cx="8610600" cy="6858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Old Testament: (Gn.14)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  <a:ln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Melchizedec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type of Christ: priest / king</a:t>
            </a:r>
          </a:p>
          <a:p>
            <a:r>
              <a:rPr lang="en-US" sz="3000" dirty="0">
                <a:solidFill>
                  <a:schemeClr val="bg1"/>
                </a:solidFill>
                <a:latin typeface="Calibri" pitchFamily="34" charset="0"/>
              </a:rPr>
              <a:t>Hb.7</a:t>
            </a:r>
            <a:r>
              <a:rPr lang="en-US" sz="3000" baseline="30000" dirty="0">
                <a:solidFill>
                  <a:srgbClr val="FFC000"/>
                </a:solidFill>
                <a:latin typeface="Calibri" pitchFamily="34" charset="0"/>
              </a:rPr>
              <a:t>1</a:t>
            </a:r>
            <a:r>
              <a:rPr lang="en-US" sz="3000" b="1" baseline="300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3000" dirty="0">
                <a:solidFill>
                  <a:srgbClr val="FFFFCC"/>
                </a:solidFill>
              </a:rPr>
              <a:t>For this Melchizedek, king of Salem, priest of the Most High God, who met Abraham returning from the slaughter of the kings and blessed him, </a:t>
            </a:r>
            <a:r>
              <a:rPr lang="en-US" sz="3000" baseline="30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rgbClr val="FFFFCC"/>
                </a:solidFill>
              </a:rPr>
              <a:t>to whom also Abraham gave a tenth part of all, first being translated “king of righteousness,” and then also king of Salem, meaning “king of peace,” </a:t>
            </a:r>
            <a:r>
              <a:rPr lang="en-US" sz="3000" baseline="30000" dirty="0">
                <a:solidFill>
                  <a:srgbClr val="FFC000"/>
                </a:solidFill>
              </a:rPr>
              <a:t>3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rgbClr val="FFFFCC"/>
                </a:solidFill>
              </a:rPr>
              <a:t>without father, without mother, without genealogy, having neither beginning of days nor end of life, but made like the Son of God, remains a priest continually.   </a:t>
            </a:r>
            <a:r>
              <a:rPr lang="en-US" sz="3000" dirty="0">
                <a:solidFill>
                  <a:schemeClr val="bg1"/>
                </a:solidFill>
              </a:rPr>
              <a:t>[1 Tim.6:15]</a:t>
            </a:r>
          </a:p>
          <a:p>
            <a:pPr marL="457200" lvl="1" indent="0">
              <a:buNone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35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35" y="76200"/>
            <a:ext cx="8610600" cy="819346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Matthew emphasizes reality of His royalty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4973"/>
            <a:ext cx="8229600" cy="5562600"/>
          </a:xfrm>
          <a:ln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Mt.1:6, David, king (1): royalty / genealogy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DC593623-F14D-E112-5B3B-1BCABD43337C}"/>
              </a:ext>
            </a:extLst>
          </p:cNvPr>
          <p:cNvSpPr/>
          <p:nvPr/>
        </p:nvSpPr>
        <p:spPr bwMode="auto">
          <a:xfrm>
            <a:off x="651648" y="1676400"/>
            <a:ext cx="7844260" cy="2133600"/>
          </a:xfrm>
          <a:prstGeom prst="roundRect">
            <a:avLst/>
          </a:prstGeom>
          <a:solidFill>
            <a:srgbClr val="00007D">
              <a:lumMod val="7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Calibri" panose="020F0502020204030204" pitchFamily="34" charset="0"/>
              </a:rPr>
              <a:t>Monarchy reached its pinnacle in David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Calibri" panose="020F0502020204030204" pitchFamily="34" charset="0"/>
              </a:rPr>
              <a:t>David, in turn, pointed to his great descendant:  Messiah king,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</a:rPr>
              <a:t>Ps.110:1</a:t>
            </a:r>
          </a:p>
        </p:txBody>
      </p:sp>
    </p:spTree>
    <p:extLst>
      <p:ext uri="{BB962C8B-B14F-4D97-AF65-F5344CB8AC3E}">
        <p14:creationId xmlns:p14="http://schemas.microsoft.com/office/powerpoint/2010/main" val="351928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35" y="76200"/>
            <a:ext cx="8610600" cy="819346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Matthew emphasizes reality of His royalty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  <a:ln>
            <a:noFill/>
          </a:ln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Mt.1:6, David, king (1): royalty / genealogy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Mt.2:2, born king of Jews: foreigners come to worship Him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Mt.17:24-27, Son of King; royalty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Mt.28:18, all authority . . .on earth…in heaven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38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35" y="76200"/>
            <a:ext cx="8610600" cy="819346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Luke emphasizes reality of His claims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59982-6428-C915-33E9-9F67F9A9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  <a:ln>
            <a:noFill/>
          </a:ln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Lk.1:32-33, </a:t>
            </a:r>
            <a:r>
              <a:rPr lang="en-US" sz="3000" baseline="30000" dirty="0">
                <a:solidFill>
                  <a:srgbClr val="FF0000"/>
                </a:solidFill>
              </a:rPr>
              <a:t>1</a:t>
            </a:r>
            <a:r>
              <a:rPr lang="en-US" sz="3000" dirty="0">
                <a:solidFill>
                  <a:srgbClr val="FFFFCC"/>
                </a:solidFill>
              </a:rPr>
              <a:t>great</a:t>
            </a:r>
            <a:r>
              <a:rPr lang="en-US" sz="3000" dirty="0">
                <a:solidFill>
                  <a:schemeClr val="bg1"/>
                </a:solidFill>
              </a:rPr>
              <a:t>  /  </a:t>
            </a:r>
            <a:r>
              <a:rPr lang="en-US" sz="3000" baseline="30000" dirty="0">
                <a:solidFill>
                  <a:srgbClr val="FF0000"/>
                </a:solidFill>
              </a:rPr>
              <a:t>2</a:t>
            </a:r>
            <a:r>
              <a:rPr lang="en-US" sz="3000" dirty="0">
                <a:solidFill>
                  <a:srgbClr val="FFFFCC"/>
                </a:solidFill>
              </a:rPr>
              <a:t>Son of Most High</a:t>
            </a:r>
            <a:r>
              <a:rPr lang="en-US" sz="3000" dirty="0">
                <a:solidFill>
                  <a:schemeClr val="bg1"/>
                </a:solidFill>
              </a:rPr>
              <a:t> / </a:t>
            </a:r>
            <a:r>
              <a:rPr lang="en-US" sz="3000" baseline="30000" dirty="0">
                <a:solidFill>
                  <a:srgbClr val="FF0000"/>
                </a:solidFill>
              </a:rPr>
              <a:t>3</a:t>
            </a:r>
            <a:r>
              <a:rPr lang="en-US" sz="3000" dirty="0">
                <a:solidFill>
                  <a:srgbClr val="FFFFCC"/>
                </a:solidFill>
              </a:rPr>
              <a:t>Throne of David</a:t>
            </a:r>
            <a:r>
              <a:rPr lang="en-US" sz="3000" dirty="0">
                <a:solidFill>
                  <a:schemeClr val="bg1"/>
                </a:solidFill>
              </a:rPr>
              <a:t> (Mt.1)  /  </a:t>
            </a:r>
            <a:r>
              <a:rPr lang="en-US" sz="3000" baseline="30000" dirty="0">
                <a:solidFill>
                  <a:srgbClr val="FF0000"/>
                </a:solidFill>
              </a:rPr>
              <a:t>4</a:t>
            </a:r>
            <a:r>
              <a:rPr lang="en-US" sz="3000" dirty="0">
                <a:solidFill>
                  <a:srgbClr val="FFFFCC"/>
                </a:solidFill>
              </a:rPr>
              <a:t>reign over house</a:t>
            </a:r>
            <a:r>
              <a:rPr lang="en-US" sz="3000" dirty="0">
                <a:solidFill>
                  <a:schemeClr val="bg1"/>
                </a:solidFill>
              </a:rPr>
              <a:t> / </a:t>
            </a:r>
            <a:r>
              <a:rPr lang="en-US" sz="3000" baseline="30000" dirty="0">
                <a:solidFill>
                  <a:srgbClr val="FF0000"/>
                </a:solidFill>
              </a:rPr>
              <a:t>5</a:t>
            </a:r>
            <a:r>
              <a:rPr lang="en-US" sz="3000" dirty="0">
                <a:solidFill>
                  <a:srgbClr val="FFFFCC"/>
                </a:solidFill>
              </a:rPr>
              <a:t>forever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Acts 2:…30-35, raised to reign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29FE48F9-DCDB-E730-9C15-59F947C91C3C}"/>
              </a:ext>
            </a:extLst>
          </p:cNvPr>
          <p:cNvSpPr/>
          <p:nvPr/>
        </p:nvSpPr>
        <p:spPr bwMode="auto">
          <a:xfrm>
            <a:off x="1666936" y="3276600"/>
            <a:ext cx="5828945" cy="1143000"/>
          </a:xfrm>
          <a:prstGeom prst="roundRect">
            <a:avLst/>
          </a:prstGeom>
          <a:solidFill>
            <a:srgbClr val="CCEC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 kern="0" dirty="0">
                <a:solidFill>
                  <a:srgbClr val="00007D">
                    <a:lumMod val="75000"/>
                  </a:srgbClr>
                </a:solidFill>
                <a:latin typeface="Calibri" panose="020F0502020204030204" pitchFamily="34" charset="0"/>
              </a:rPr>
              <a:t>A</a:t>
            </a:r>
            <a:r>
              <a:rPr kumimoji="0" lang="en-US" sz="3400" b="0" i="0" u="none" strike="noStrike" kern="0" cap="none" spc="0" normalizeH="0" baseline="0" noProof="0" dirty="0" err="1">
                <a:ln>
                  <a:noFill/>
                </a:ln>
                <a:solidFill>
                  <a:srgbClr val="0000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uthority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 of King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36-38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People respond to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</a:rPr>
              <a:t>King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383954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7956</TotalTime>
  <Words>1378</Words>
  <Application>Microsoft Office PowerPoint</Application>
  <PresentationFormat>On-screen Show (4:3)</PresentationFormat>
  <Paragraphs>119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Baskerville Old Face</vt:lpstr>
      <vt:lpstr>Calibri</vt:lpstr>
      <vt:lpstr>Century Gothic</vt:lpstr>
      <vt:lpstr>Times New Roman</vt:lpstr>
      <vt:lpstr>Wingdings</vt:lpstr>
      <vt:lpstr>1_Default Design</vt:lpstr>
      <vt:lpstr>PowerPoint Presentation</vt:lpstr>
      <vt:lpstr>Small towns: one man, many roles</vt:lpstr>
      <vt:lpstr>Small towns: one man, many roles</vt:lpstr>
      <vt:lpstr>PowerPoint Presentation</vt:lpstr>
      <vt:lpstr>PowerPoint Presentation</vt:lpstr>
      <vt:lpstr>Old Testament: (Gn.14)</vt:lpstr>
      <vt:lpstr>Matthew emphasizes reality of His royalty</vt:lpstr>
      <vt:lpstr>Matthew emphasizes reality of His royalty</vt:lpstr>
      <vt:lpstr>Luke emphasizes reality of His claims</vt:lpstr>
      <vt:lpstr>John explains nature of His rule</vt:lpstr>
      <vt:lpstr>Hebrews explains the background of His rule</vt:lpstr>
      <vt:lpstr>PowerPoint Presentation</vt:lpstr>
      <vt:lpstr>Some are not in His kingdom</vt:lpstr>
      <vt:lpstr>Some are not in His kingdom</vt:lpstr>
      <vt:lpstr>To be in His kingdom, we must…</vt:lpstr>
      <vt:lpstr>To be in His kingdom, we must…</vt:lpstr>
      <vt:lpstr>Count the cost</vt:lpstr>
      <vt:lpstr>PowerPoint Presentation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705</cp:revision>
  <dcterms:created xsi:type="dcterms:W3CDTF">2011-08-18T15:42:19Z</dcterms:created>
  <dcterms:modified xsi:type="dcterms:W3CDTF">2023-07-01T03:06:55Z</dcterms:modified>
</cp:coreProperties>
</file>