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notesMasterIdLst>
    <p:notesMasterId r:id="rId21"/>
  </p:notesMasterIdLst>
  <p:sldIdLst>
    <p:sldId id="305" r:id="rId2"/>
    <p:sldId id="374" r:id="rId3"/>
    <p:sldId id="488" r:id="rId4"/>
    <p:sldId id="491" r:id="rId5"/>
    <p:sldId id="492" r:id="rId6"/>
    <p:sldId id="466" r:id="rId7"/>
    <p:sldId id="465" r:id="rId8"/>
    <p:sldId id="493" r:id="rId9"/>
    <p:sldId id="464" r:id="rId10"/>
    <p:sldId id="479" r:id="rId11"/>
    <p:sldId id="494" r:id="rId12"/>
    <p:sldId id="495" r:id="rId13"/>
    <p:sldId id="480" r:id="rId14"/>
    <p:sldId id="496" r:id="rId15"/>
    <p:sldId id="481" r:id="rId16"/>
    <p:sldId id="467" r:id="rId17"/>
    <p:sldId id="477" r:id="rId18"/>
    <p:sldId id="497" r:id="rId19"/>
    <p:sldId id="472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CCFFCC"/>
    <a:srgbClr val="FFFFCC"/>
    <a:srgbClr val="FFFF99"/>
    <a:srgbClr val="CCECFF"/>
    <a:srgbClr val="800000"/>
    <a:srgbClr val="CC0066"/>
    <a:srgbClr val="777777"/>
    <a:srgbClr val="969696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1138" y="91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518AFE3-24BA-4866-8630-B6BBB375F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828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81654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85324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53445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02244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899274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467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389229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64797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57558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18193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61941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27628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66227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07465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48424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8896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94824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3890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0163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4034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7606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2081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3348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4679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0125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0239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7803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0005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603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109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38400" y="2379408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335586" y="1600200"/>
            <a:ext cx="6477000" cy="12954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Christ, </a:t>
            </a:r>
            <a:r>
              <a:rPr lang="en-US" sz="3800" dirty="0">
                <a:solidFill>
                  <a:srgbClr val="CCFFFF"/>
                </a:solidFill>
                <a:latin typeface="Arial"/>
              </a:rPr>
              <a:t>O</a:t>
            </a:r>
            <a:r>
              <a:rPr kumimoji="0" lang="en-US" sz="3800" b="0" i="0" u="none" strike="noStrike" kern="1200" cap="none" spc="0" normalizeH="0" baseline="0" noProof="0" dirty="0" err="1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ur</a:t>
            </a:r>
            <a: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Prophet</a:t>
            </a:r>
          </a:p>
        </p:txBody>
      </p:sp>
    </p:spTree>
    <p:extLst>
      <p:ext uri="{BB962C8B-B14F-4D97-AF65-F5344CB8AC3E}">
        <p14:creationId xmlns:p14="http://schemas.microsoft.com/office/powerpoint/2010/main" val="2659408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Prophets were not shady characters</a:t>
            </a:r>
            <a:endParaRPr lang="en-US" altLang="en-US" sz="3400" dirty="0">
              <a:solidFill>
                <a:srgbClr val="CCFFFF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492" y="857054"/>
            <a:ext cx="8305800" cy="56388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altLang="en-US" sz="3000" dirty="0">
                <a:solidFill>
                  <a:schemeClr val="bg1"/>
                </a:solidFill>
              </a:rPr>
              <a:t>Ouija board…</a:t>
            </a: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altLang="en-US" sz="3000" dirty="0">
                <a:solidFill>
                  <a:schemeClr val="bg1"/>
                </a:solidFill>
              </a:rPr>
              <a:t>Nah.2</a:t>
            </a:r>
            <a:r>
              <a:rPr lang="en-US" altLang="en-US" sz="3000" baseline="30000" dirty="0">
                <a:solidFill>
                  <a:schemeClr val="bg1"/>
                </a:solidFill>
              </a:rPr>
              <a:t>4</a:t>
            </a:r>
            <a:r>
              <a:rPr lang="en-US" altLang="en-US" sz="3000" dirty="0">
                <a:solidFill>
                  <a:schemeClr val="bg1"/>
                </a:solidFill>
              </a:rPr>
              <a:t> </a:t>
            </a:r>
            <a:r>
              <a:rPr lang="en-US" altLang="en-US" sz="3000" dirty="0">
                <a:solidFill>
                  <a:srgbClr val="FFFFCC"/>
                </a:solidFill>
              </a:rPr>
              <a:t>The chariots rage in the streets, They jostle one another in the broad roads; They seem like torches, They run like lightning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sz="3000" dirty="0">
                <a:solidFill>
                  <a:schemeClr val="bg1"/>
                </a:solidFill>
              </a:rPr>
              <a:t>Traffic jams in Houston, TX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altLang="en-US" sz="3000" dirty="0">
                <a:solidFill>
                  <a:schemeClr val="bg1"/>
                </a:solidFill>
              </a:rPr>
              <a:t>Context: Nineveh (1:1)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3000" dirty="0">
                <a:solidFill>
                  <a:schemeClr val="bg1"/>
                </a:solidFill>
              </a:rPr>
              <a:t>Ezekiel 10</a:t>
            </a:r>
            <a:r>
              <a:rPr lang="en-US" altLang="en-US" sz="3000" baseline="30000" dirty="0">
                <a:solidFill>
                  <a:schemeClr val="bg1"/>
                </a:solidFill>
              </a:rPr>
              <a:t>15</a:t>
            </a:r>
            <a:r>
              <a:rPr lang="en-US" altLang="en-US" sz="3000" dirty="0">
                <a:solidFill>
                  <a:schemeClr val="bg1"/>
                </a:solidFill>
              </a:rPr>
              <a:t> </a:t>
            </a:r>
            <a:r>
              <a:rPr lang="en-US" altLang="en-US" sz="3000" dirty="0">
                <a:solidFill>
                  <a:srgbClr val="FFFFCC"/>
                </a:solidFill>
              </a:rPr>
              <a:t>the cherubim were lifted up…</a:t>
            </a:r>
          </a:p>
        </p:txBody>
      </p:sp>
    </p:spTree>
    <p:extLst>
      <p:ext uri="{BB962C8B-B14F-4D97-AF65-F5344CB8AC3E}">
        <p14:creationId xmlns:p14="http://schemas.microsoft.com/office/powerpoint/2010/main" val="1903202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Prophets were called by God</a:t>
            </a:r>
            <a:endParaRPr lang="en-US" altLang="en-US" sz="3400" dirty="0">
              <a:solidFill>
                <a:srgbClr val="CCFFFF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492" y="857054"/>
            <a:ext cx="8305800" cy="56388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altLang="en-US" sz="3000" dirty="0">
                <a:solidFill>
                  <a:schemeClr val="bg1"/>
                </a:solidFill>
              </a:rPr>
              <a:t>Jer.1</a:t>
            </a:r>
            <a:r>
              <a:rPr lang="en-US" altLang="en-US" sz="3000" baseline="30000" dirty="0">
                <a:solidFill>
                  <a:schemeClr val="bg1"/>
                </a:solidFill>
              </a:rPr>
              <a:t>5</a:t>
            </a:r>
            <a:r>
              <a:rPr lang="en-US" altLang="en-US" sz="3000" dirty="0">
                <a:solidFill>
                  <a:schemeClr val="bg1"/>
                </a:solidFill>
              </a:rPr>
              <a:t> </a:t>
            </a:r>
            <a:r>
              <a:rPr lang="en-US" altLang="en-US" sz="3000" dirty="0">
                <a:solidFill>
                  <a:srgbClr val="FFFFCC"/>
                </a:solidFill>
              </a:rPr>
              <a:t>Before I formed you in the womb I knew you; Before you were born I sanctified you; I ordained you a prophet to the nations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altLang="en-US" sz="3000" dirty="0">
                <a:solidFill>
                  <a:schemeClr val="bg1"/>
                </a:solidFill>
              </a:rPr>
              <a:t>Dt.18</a:t>
            </a:r>
            <a:r>
              <a:rPr lang="en-US" altLang="en-US" sz="3000" baseline="30000" dirty="0">
                <a:solidFill>
                  <a:schemeClr val="bg1"/>
                </a:solidFill>
              </a:rPr>
              <a:t>18</a:t>
            </a:r>
            <a:r>
              <a:rPr lang="en-US" altLang="en-US" sz="3000" dirty="0">
                <a:solidFill>
                  <a:schemeClr val="bg1"/>
                </a:solidFill>
              </a:rPr>
              <a:t> </a:t>
            </a:r>
            <a:r>
              <a:rPr lang="en-US" altLang="en-US" sz="3000" dirty="0">
                <a:solidFill>
                  <a:srgbClr val="FFFFCC"/>
                </a:solidFill>
              </a:rPr>
              <a:t>I will raise up for them a Prophet like you from among their brethren, and will put </a:t>
            </a:r>
            <a:r>
              <a:rPr lang="en-US" altLang="en-US" sz="3000" u="sng" dirty="0">
                <a:solidFill>
                  <a:srgbClr val="FFFFCC"/>
                </a:solidFill>
              </a:rPr>
              <a:t>My words in His mouth</a:t>
            </a:r>
            <a:r>
              <a:rPr lang="en-US" altLang="en-US" sz="3000" dirty="0">
                <a:solidFill>
                  <a:srgbClr val="FFFFCC"/>
                </a:solidFill>
              </a:rPr>
              <a:t>, and He shall </a:t>
            </a:r>
            <a:r>
              <a:rPr lang="en-US" altLang="en-US" sz="3000" u="sng" dirty="0">
                <a:solidFill>
                  <a:srgbClr val="FFFFCC"/>
                </a:solidFill>
              </a:rPr>
              <a:t>speak</a:t>
            </a:r>
            <a:r>
              <a:rPr lang="en-US" altLang="en-US" sz="3000" dirty="0">
                <a:solidFill>
                  <a:srgbClr val="FFFFCC"/>
                </a:solidFill>
              </a:rPr>
              <a:t> to them </a:t>
            </a:r>
            <a:r>
              <a:rPr lang="en-US" altLang="en-US" sz="3000" u="sng" dirty="0">
                <a:solidFill>
                  <a:srgbClr val="FFFFCC"/>
                </a:solidFill>
              </a:rPr>
              <a:t>all</a:t>
            </a:r>
            <a:r>
              <a:rPr lang="en-US" altLang="en-US" sz="3000" dirty="0">
                <a:solidFill>
                  <a:srgbClr val="FFFFCC"/>
                </a:solidFill>
              </a:rPr>
              <a:t> that </a:t>
            </a:r>
            <a:r>
              <a:rPr lang="en-US" altLang="en-US" sz="3000" u="sng" dirty="0">
                <a:solidFill>
                  <a:srgbClr val="FFFFCC"/>
                </a:solidFill>
              </a:rPr>
              <a:t>I command Him</a:t>
            </a:r>
            <a:r>
              <a:rPr lang="en-US" altLang="en-US" sz="3000" dirty="0">
                <a:solidFill>
                  <a:srgbClr val="FFFFCC"/>
                </a:solidFill>
              </a:rPr>
              <a:t> 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altLang="en-US" sz="3000" dirty="0">
                <a:solidFill>
                  <a:schemeClr val="bg1"/>
                </a:solidFill>
              </a:rPr>
              <a:t>1 K.13, old prophet . . . </a:t>
            </a:r>
          </a:p>
        </p:txBody>
      </p:sp>
    </p:spTree>
    <p:extLst>
      <p:ext uri="{BB962C8B-B14F-4D97-AF65-F5344CB8AC3E}">
        <p14:creationId xmlns:p14="http://schemas.microsoft.com/office/powerpoint/2010/main" val="1015922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Prophets instructed David</a:t>
            </a:r>
            <a:endParaRPr lang="en-US" altLang="en-US" sz="3400" dirty="0">
              <a:solidFill>
                <a:srgbClr val="CCFFFF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492" y="857054"/>
            <a:ext cx="8305800" cy="56388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altLang="en-US" sz="3000" dirty="0">
                <a:solidFill>
                  <a:schemeClr val="bg1"/>
                </a:solidFill>
              </a:rPr>
              <a:t>Gad, 1 Sm.22:5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altLang="en-US" sz="3000" dirty="0">
                <a:solidFill>
                  <a:schemeClr val="bg1"/>
                </a:solidFill>
              </a:rPr>
              <a:t>Nathan, 2 Sm.12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altLang="en-US" sz="3000" dirty="0">
                <a:solidFill>
                  <a:schemeClr val="bg1"/>
                </a:solidFill>
              </a:rPr>
              <a:t>Zadok, 2 Sm.15:27 (seer)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altLang="en-US" sz="3000" dirty="0">
                <a:solidFill>
                  <a:schemeClr val="bg1"/>
                </a:solidFill>
              </a:rPr>
              <a:t>Heman (seer) – “</a:t>
            </a:r>
            <a:r>
              <a:rPr lang="en-US" altLang="en-US" sz="3000" dirty="0">
                <a:solidFill>
                  <a:srgbClr val="FFFFCC"/>
                </a:solidFill>
              </a:rPr>
              <a:t>Formerly in Israel, when a man went to inquire of God, he spoke thus: ‘Come, let us go to the </a:t>
            </a:r>
            <a:r>
              <a:rPr lang="en-US" altLang="en-US" sz="3000" i="1" u="sng" dirty="0">
                <a:solidFill>
                  <a:srgbClr val="FFFFCC"/>
                </a:solidFill>
              </a:rPr>
              <a:t>seer</a:t>
            </a:r>
            <a:r>
              <a:rPr lang="en-US" altLang="en-US" sz="3000" dirty="0">
                <a:solidFill>
                  <a:srgbClr val="FFFFCC"/>
                </a:solidFill>
              </a:rPr>
              <a:t>; for he who is now called a </a:t>
            </a:r>
            <a:r>
              <a:rPr lang="en-US" altLang="en-US" sz="3000" i="1" u="sng" dirty="0">
                <a:solidFill>
                  <a:srgbClr val="FFFFCC"/>
                </a:solidFill>
              </a:rPr>
              <a:t>prophet</a:t>
            </a:r>
            <a:r>
              <a:rPr lang="en-US" altLang="en-US" sz="3000" dirty="0">
                <a:solidFill>
                  <a:srgbClr val="FFFFCC"/>
                </a:solidFill>
              </a:rPr>
              <a:t> was formerly called a </a:t>
            </a:r>
            <a:r>
              <a:rPr lang="en-US" altLang="en-US" sz="3000" i="1" u="sng" dirty="0">
                <a:solidFill>
                  <a:srgbClr val="FFFFCC"/>
                </a:solidFill>
              </a:rPr>
              <a:t>seer</a:t>
            </a:r>
            <a:r>
              <a:rPr lang="en-US" altLang="en-US" sz="3000" i="1" dirty="0">
                <a:solidFill>
                  <a:srgbClr val="FFFFCC"/>
                </a:solidFill>
              </a:rPr>
              <a:t>”</a:t>
            </a:r>
            <a:r>
              <a:rPr lang="en-US" altLang="en-US" sz="3000" dirty="0">
                <a:solidFill>
                  <a:srgbClr val="FFFFCC"/>
                </a:solidFill>
              </a:rPr>
              <a:t> </a:t>
            </a:r>
            <a:r>
              <a:rPr lang="en-US" altLang="en-US" sz="3000" dirty="0">
                <a:solidFill>
                  <a:schemeClr val="bg1"/>
                </a:solidFill>
              </a:rPr>
              <a:t>– 1 Sm.9:9</a:t>
            </a:r>
          </a:p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endParaRPr lang="en-US" altLang="en-US" sz="30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03ACC23-A38F-7DF2-71AC-48411ECC9F3B}"/>
              </a:ext>
            </a:extLst>
          </p:cNvPr>
          <p:cNvSpPr/>
          <p:nvPr/>
        </p:nvSpPr>
        <p:spPr>
          <a:xfrm>
            <a:off x="1004847" y="5486400"/>
            <a:ext cx="7135091" cy="692727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CCFFCC"/>
                </a:solidFill>
              </a:rPr>
              <a:t>God’s prophets were above kings</a:t>
            </a:r>
          </a:p>
        </p:txBody>
      </p:sp>
    </p:spTree>
    <p:extLst>
      <p:ext uri="{BB962C8B-B14F-4D97-AF65-F5344CB8AC3E}">
        <p14:creationId xmlns:p14="http://schemas.microsoft.com/office/powerpoint/2010/main" val="1349865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300" dirty="0">
                <a:solidFill>
                  <a:srgbClr val="FFFF00"/>
                </a:solidFill>
              </a:rPr>
              <a:t>Jesus, the Prophet</a:t>
            </a:r>
            <a:endParaRPr lang="en-US" altLang="en-US" sz="3300" dirty="0">
              <a:solidFill>
                <a:srgbClr val="CCFFFF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2146" y="762000"/>
            <a:ext cx="8419708" cy="56388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3000" dirty="0">
                <a:solidFill>
                  <a:schemeClr val="bg1"/>
                </a:solidFill>
              </a:rPr>
              <a:t>Hebrews 1</a:t>
            </a:r>
            <a:r>
              <a:rPr lang="en-US" altLang="en-US" sz="3000" baseline="30000" dirty="0">
                <a:solidFill>
                  <a:schemeClr val="bg1"/>
                </a:solidFill>
              </a:rPr>
              <a:t>1</a:t>
            </a:r>
            <a:r>
              <a:rPr lang="en-US" altLang="en-US" sz="3000" dirty="0">
                <a:solidFill>
                  <a:schemeClr val="bg1"/>
                </a:solidFill>
              </a:rPr>
              <a:t> </a:t>
            </a:r>
            <a:r>
              <a:rPr lang="en-US" altLang="en-US" sz="3000" dirty="0">
                <a:solidFill>
                  <a:srgbClr val="FFFFCC"/>
                </a:solidFill>
              </a:rPr>
              <a:t>God, who at various times and in various ways </a:t>
            </a:r>
            <a:r>
              <a:rPr lang="en-US" altLang="en-US" sz="3000" u="sng" dirty="0">
                <a:solidFill>
                  <a:srgbClr val="FFFFCC"/>
                </a:solidFill>
              </a:rPr>
              <a:t>spoke</a:t>
            </a:r>
            <a:r>
              <a:rPr lang="en-US" altLang="en-US" sz="3000" dirty="0">
                <a:solidFill>
                  <a:srgbClr val="FFFFCC"/>
                </a:solidFill>
              </a:rPr>
              <a:t> in time past to the fathers </a:t>
            </a:r>
            <a:r>
              <a:rPr lang="en-US" altLang="en-US" sz="3000" u="sng" dirty="0">
                <a:solidFill>
                  <a:srgbClr val="FFFFCC"/>
                </a:solidFill>
              </a:rPr>
              <a:t>by the prophets</a:t>
            </a:r>
            <a:r>
              <a:rPr lang="en-US" altLang="en-US" sz="3000" dirty="0">
                <a:solidFill>
                  <a:srgbClr val="FFFFCC"/>
                </a:solidFill>
              </a:rPr>
              <a:t>,   </a:t>
            </a:r>
            <a:r>
              <a:rPr lang="en-US" altLang="en-US" sz="3000" baseline="30000" dirty="0">
                <a:solidFill>
                  <a:schemeClr val="bg1"/>
                </a:solidFill>
              </a:rPr>
              <a:t>2</a:t>
            </a:r>
            <a:r>
              <a:rPr lang="en-US" altLang="en-US" sz="3000" dirty="0">
                <a:solidFill>
                  <a:srgbClr val="CCFFCC"/>
                </a:solidFill>
              </a:rPr>
              <a:t> </a:t>
            </a:r>
            <a:r>
              <a:rPr lang="en-US" altLang="en-US" sz="3000" dirty="0">
                <a:solidFill>
                  <a:srgbClr val="FFFFCC"/>
                </a:solidFill>
              </a:rPr>
              <a:t>has in these last days </a:t>
            </a:r>
            <a:r>
              <a:rPr lang="en-US" altLang="en-US" sz="3000" u="sng" dirty="0">
                <a:solidFill>
                  <a:srgbClr val="FFFFCC"/>
                </a:solidFill>
              </a:rPr>
              <a:t>spoken</a:t>
            </a:r>
            <a:r>
              <a:rPr lang="en-US" altLang="en-US" sz="3000" dirty="0">
                <a:solidFill>
                  <a:srgbClr val="FFFFCC"/>
                </a:solidFill>
              </a:rPr>
              <a:t> to us </a:t>
            </a:r>
            <a:r>
              <a:rPr lang="en-US" altLang="en-US" sz="3000" u="sng" dirty="0">
                <a:solidFill>
                  <a:srgbClr val="FFFFCC"/>
                </a:solidFill>
              </a:rPr>
              <a:t>by His Son</a:t>
            </a:r>
            <a:r>
              <a:rPr lang="en-US" altLang="en-US" sz="3000" dirty="0">
                <a:solidFill>
                  <a:srgbClr val="FFFFCC"/>
                </a:solidFill>
              </a:rPr>
              <a:t>…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sz="3000" dirty="0">
                <a:solidFill>
                  <a:schemeClr val="bg1"/>
                </a:solidFill>
              </a:rPr>
              <a:t>Jn.1:1-3, 14, 17-18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sz="3000" dirty="0">
                <a:solidFill>
                  <a:schemeClr val="bg1"/>
                </a:solidFill>
              </a:rPr>
              <a:t>Jn.5:46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sz="3000" dirty="0">
                <a:solidFill>
                  <a:schemeClr val="bg1"/>
                </a:solidFill>
              </a:rPr>
              <a:t>Jn.12:48-50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altLang="en-US" sz="3000" dirty="0">
              <a:solidFill>
                <a:srgbClr val="CC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913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45F3659-E2DA-4CEE-B76A-52D3293C301C}"/>
              </a:ext>
            </a:extLst>
          </p:cNvPr>
          <p:cNvSpPr/>
          <p:nvPr/>
        </p:nvSpPr>
        <p:spPr>
          <a:xfrm>
            <a:off x="2824351" y="990600"/>
            <a:ext cx="3504725" cy="457200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I.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Arial"/>
              </a:rPr>
              <a:t>Christ, O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ur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Prophet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B933C6F-D963-54FB-CDFC-AAE70D857964}"/>
              </a:ext>
            </a:extLst>
          </p:cNvPr>
          <p:cNvSpPr/>
          <p:nvPr/>
        </p:nvSpPr>
        <p:spPr>
          <a:xfrm>
            <a:off x="1157140" y="1600200"/>
            <a:ext cx="6829719" cy="1143000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II.</a:t>
            </a:r>
            <a:r>
              <a:rPr kumimoji="0" lang="en-US" sz="3100" b="0" i="0" u="none" strike="noStrike" kern="120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lang="en-US" sz="3600" i="1" dirty="0">
                <a:solidFill>
                  <a:srgbClr val="CCFFFF"/>
                </a:solidFill>
                <a:latin typeface="Arial"/>
              </a:rPr>
              <a:t>Is</a:t>
            </a:r>
            <a:r>
              <a:rPr lang="en-US" sz="3600" dirty="0">
                <a:solidFill>
                  <a:srgbClr val="CCFFFF"/>
                </a:solidFill>
                <a:latin typeface="Arial"/>
              </a:rPr>
              <a:t> Christ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lang="en-US" sz="3600" i="1" dirty="0">
                <a:solidFill>
                  <a:srgbClr val="CCFFFF"/>
                </a:solidFill>
                <a:latin typeface="Arial"/>
              </a:rPr>
              <a:t>O</a:t>
            </a:r>
            <a:r>
              <a:rPr kumimoji="0" lang="en-US" sz="3600" b="0" i="1" u="none" strike="noStrike" kern="1200" cap="none" spc="0" normalizeH="0" baseline="0" noProof="0" dirty="0" err="1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ur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Prophet?</a:t>
            </a:r>
            <a:endParaRPr kumimoji="0" lang="en-US" sz="31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99643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2146" y="381000"/>
            <a:ext cx="8419708" cy="60198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altLang="en-US" sz="3000" dirty="0">
                <a:solidFill>
                  <a:schemeClr val="bg1"/>
                </a:solidFill>
              </a:rPr>
              <a:t>Lk.7:11-16 . . . </a:t>
            </a:r>
          </a:p>
          <a:p>
            <a:pPr lvl="1">
              <a:spcBef>
                <a:spcPts val="300"/>
              </a:spcBef>
              <a:spcAft>
                <a:spcPts val="600"/>
              </a:spcAft>
            </a:pPr>
            <a:r>
              <a:rPr lang="en-US" altLang="en-US" sz="3000" dirty="0">
                <a:solidFill>
                  <a:srgbClr val="CCFFFF"/>
                </a:solidFill>
              </a:rPr>
              <a:t>Recognize Jesus as a ‘great prophet’</a:t>
            </a:r>
          </a:p>
          <a:p>
            <a:pPr lvl="1">
              <a:spcBef>
                <a:spcPts val="300"/>
              </a:spcBef>
              <a:spcAft>
                <a:spcPts val="0"/>
              </a:spcAft>
            </a:pPr>
            <a:r>
              <a:rPr lang="en-US" altLang="en-US" sz="3000" dirty="0">
                <a:solidFill>
                  <a:schemeClr val="bg1"/>
                </a:solidFill>
              </a:rPr>
              <a:t>Q: what will they do about it?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altLang="en-US" sz="3000" dirty="0">
                <a:solidFill>
                  <a:schemeClr val="bg1"/>
                </a:solidFill>
              </a:rPr>
              <a:t>Mt.13</a:t>
            </a:r>
            <a:r>
              <a:rPr lang="en-US" altLang="en-US" sz="3000" baseline="30000" dirty="0">
                <a:solidFill>
                  <a:schemeClr val="bg1"/>
                </a:solidFill>
              </a:rPr>
              <a:t>57</a:t>
            </a:r>
            <a:r>
              <a:rPr lang="en-US" altLang="en-US" sz="3000" dirty="0">
                <a:solidFill>
                  <a:schemeClr val="bg1"/>
                </a:solidFill>
              </a:rPr>
              <a:t> (Capernaum): </a:t>
            </a:r>
            <a:r>
              <a:rPr lang="en-US" altLang="en-US" sz="3000" dirty="0">
                <a:solidFill>
                  <a:srgbClr val="FFFFCC"/>
                </a:solidFill>
              </a:rPr>
              <a:t>they were offended at Him.  Jesus said… ‘A prophet is not without honor except in his own country and in his own house.’ </a:t>
            </a:r>
            <a:r>
              <a:rPr lang="en-US" altLang="en-US" sz="3000" dirty="0">
                <a:solidFill>
                  <a:schemeClr val="bg1"/>
                </a:solidFill>
              </a:rPr>
              <a:t> </a:t>
            </a:r>
            <a:r>
              <a:rPr lang="en-US" altLang="en-US" sz="3000" baseline="30000" dirty="0">
                <a:solidFill>
                  <a:schemeClr val="bg1"/>
                </a:solidFill>
              </a:rPr>
              <a:t>58</a:t>
            </a:r>
            <a:r>
              <a:rPr lang="en-US" altLang="en-US" sz="3000" dirty="0">
                <a:solidFill>
                  <a:schemeClr val="bg1"/>
                </a:solidFill>
              </a:rPr>
              <a:t> </a:t>
            </a:r>
            <a:r>
              <a:rPr lang="en-US" altLang="en-US" sz="3000" dirty="0">
                <a:solidFill>
                  <a:srgbClr val="FFFFCC"/>
                </a:solidFill>
              </a:rPr>
              <a:t>Now He did not do many mighty works there because of their unbelief 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altLang="en-US" sz="3000" dirty="0">
                <a:solidFill>
                  <a:srgbClr val="CCFFFF"/>
                </a:solidFill>
              </a:rPr>
              <a:t>To benefit from a prophet, heed his word </a:t>
            </a:r>
            <a:r>
              <a:rPr lang="en-US" altLang="en-US" sz="3000" dirty="0">
                <a:solidFill>
                  <a:srgbClr val="FFFFCC"/>
                </a:solidFill>
              </a:rPr>
              <a:t> </a:t>
            </a:r>
            <a:r>
              <a:rPr lang="en-US" altLang="en-US" sz="3000" dirty="0">
                <a:solidFill>
                  <a:schemeClr val="bg1"/>
                </a:solidFill>
              </a:rPr>
              <a:t>Jn.6:45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altLang="en-US" sz="3000" dirty="0">
                <a:solidFill>
                  <a:schemeClr val="bg1"/>
                </a:solidFill>
              </a:rPr>
              <a:t>“I follow Jesus; I don’t pay attention to doctrine.”   1 Tim.1:3.   Jn.6:68.   Naaman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endParaRPr lang="en-US" altLang="en-US" sz="3000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121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16784"/>
            <a:ext cx="8229600" cy="4712616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Mt.22</a:t>
            </a:r>
            <a:r>
              <a:rPr lang="en-US" altLang="en-US" sz="3000" baseline="30000" dirty="0">
                <a:solidFill>
                  <a:schemeClr val="bg1"/>
                </a:solidFill>
              </a:rPr>
              <a:t>31 </a:t>
            </a:r>
            <a:r>
              <a:rPr lang="en-US" altLang="en-US" sz="3000" dirty="0">
                <a:solidFill>
                  <a:srgbClr val="FFFFCC"/>
                </a:solidFill>
              </a:rPr>
              <a:t>But concerning the resurrection of the dead, have you not read what was spoken to you by God, saying,</a:t>
            </a:r>
            <a:r>
              <a:rPr lang="en-US" altLang="en-US" sz="3000" dirty="0">
                <a:solidFill>
                  <a:schemeClr val="bg1"/>
                </a:solidFill>
              </a:rPr>
              <a:t> </a:t>
            </a:r>
            <a:r>
              <a:rPr lang="en-US" altLang="en-US" sz="3000" baseline="30000" dirty="0">
                <a:solidFill>
                  <a:schemeClr val="bg1"/>
                </a:solidFill>
              </a:rPr>
              <a:t>32</a:t>
            </a:r>
            <a:r>
              <a:rPr lang="en-US" altLang="en-US" sz="3000" dirty="0">
                <a:solidFill>
                  <a:schemeClr val="bg1"/>
                </a:solidFill>
              </a:rPr>
              <a:t> </a:t>
            </a:r>
            <a:r>
              <a:rPr lang="en-US" altLang="en-US" sz="3000" dirty="0">
                <a:solidFill>
                  <a:srgbClr val="FFFFCC"/>
                </a:solidFill>
              </a:rPr>
              <a:t>‘I am the God of </a:t>
            </a:r>
            <a:r>
              <a:rPr lang="en-US" altLang="en-US" sz="3000" dirty="0" err="1">
                <a:solidFill>
                  <a:srgbClr val="FFFFCC"/>
                </a:solidFill>
              </a:rPr>
              <a:t>Abra</a:t>
            </a:r>
            <a:r>
              <a:rPr lang="en-US" altLang="en-US" sz="3000" dirty="0">
                <a:solidFill>
                  <a:srgbClr val="FFFFCC"/>
                </a:solidFill>
              </a:rPr>
              <a:t>-ham, the God of Isaac, and the God of Jacob’?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Mk.12</a:t>
            </a:r>
            <a:r>
              <a:rPr lang="en-US" altLang="en-US" sz="3000" baseline="30000" dirty="0">
                <a:solidFill>
                  <a:schemeClr val="bg1"/>
                </a:solidFill>
              </a:rPr>
              <a:t>26</a:t>
            </a:r>
            <a:r>
              <a:rPr lang="en-US" altLang="en-US" sz="3000" dirty="0">
                <a:solidFill>
                  <a:srgbClr val="FFFFCC"/>
                </a:solidFill>
              </a:rPr>
              <a:t> But concerning the dead, that they rise, have you not read in the book of Moses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E75DF1D9-EE9A-A296-7697-FA1B690FAC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8827709"/>
              </p:ext>
            </p:extLst>
          </p:nvPr>
        </p:nvGraphicFramePr>
        <p:xfrm>
          <a:off x="109423" y="256603"/>
          <a:ext cx="8925153" cy="160877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975051">
                  <a:extLst>
                    <a:ext uri="{9D8B030D-6E8A-4147-A177-3AD203B41FA5}">
                      <a16:colId xmlns:a16="http://schemas.microsoft.com/office/drawing/2014/main" val="627370587"/>
                    </a:ext>
                  </a:extLst>
                </a:gridCol>
                <a:gridCol w="2975051">
                  <a:extLst>
                    <a:ext uri="{9D8B030D-6E8A-4147-A177-3AD203B41FA5}">
                      <a16:colId xmlns:a16="http://schemas.microsoft.com/office/drawing/2014/main" val="2221987724"/>
                    </a:ext>
                  </a:extLst>
                </a:gridCol>
                <a:gridCol w="2975051">
                  <a:extLst>
                    <a:ext uri="{9D8B030D-6E8A-4147-A177-3AD203B41FA5}">
                      <a16:colId xmlns:a16="http://schemas.microsoft.com/office/drawing/2014/main" val="260164637"/>
                    </a:ext>
                  </a:extLst>
                </a:gridCol>
              </a:tblGrid>
              <a:tr h="1343597">
                <a:tc>
                  <a:txBody>
                    <a:bodyPr/>
                    <a:lstStyle/>
                    <a:p>
                      <a:pPr algn="ctr"/>
                      <a:r>
                        <a:rPr lang="en-US" sz="3000" b="0" dirty="0"/>
                        <a:t>OT: GOD saying, Mt.22:31f.</a:t>
                      </a:r>
                    </a:p>
                  </a:txBody>
                  <a:tcPr marL="133877" marR="133877" marT="118587" marB="1185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0" dirty="0"/>
                        <a:t>Synonymous with Moses, Mk.12:26</a:t>
                      </a:r>
                    </a:p>
                  </a:txBody>
                  <a:tcPr marL="133877" marR="133877" marT="118587" marB="1185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0" dirty="0"/>
                        <a:t>Synonymous with Word, Mk.12:26</a:t>
                      </a:r>
                    </a:p>
                  </a:txBody>
                  <a:tcPr marL="133877" marR="133877" marT="118587" marB="118587"/>
                </a:tc>
                <a:extLst>
                  <a:ext uri="{0D108BD9-81ED-4DB2-BD59-A6C34878D82A}">
                    <a16:rowId xmlns:a16="http://schemas.microsoft.com/office/drawing/2014/main" val="2485810891"/>
                  </a:ext>
                </a:extLst>
              </a:tr>
            </a:tbl>
          </a:graphicData>
        </a:graphic>
      </p:graphicFrame>
      <p:sp>
        <p:nvSpPr>
          <p:cNvPr id="3" name="Oval 2">
            <a:extLst>
              <a:ext uri="{FF2B5EF4-FFF2-40B4-BE49-F238E27FC236}">
                <a16:creationId xmlns:a16="http://schemas.microsoft.com/office/drawing/2014/main" id="{DAFE938E-DA77-D04C-5325-937D31C32D42}"/>
              </a:ext>
            </a:extLst>
          </p:cNvPr>
          <p:cNvSpPr/>
          <p:nvPr/>
        </p:nvSpPr>
        <p:spPr>
          <a:xfrm>
            <a:off x="1143000" y="2819400"/>
            <a:ext cx="1600200" cy="6096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0CD73733-6887-AFCD-12A4-F8016BDE7D35}"/>
              </a:ext>
            </a:extLst>
          </p:cNvPr>
          <p:cNvSpPr/>
          <p:nvPr/>
        </p:nvSpPr>
        <p:spPr>
          <a:xfrm>
            <a:off x="6845245" y="4343400"/>
            <a:ext cx="1231955" cy="6096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62AC694-5B16-BB41-5F30-C4FD7FA8F081}"/>
              </a:ext>
            </a:extLst>
          </p:cNvPr>
          <p:cNvSpPr/>
          <p:nvPr/>
        </p:nvSpPr>
        <p:spPr>
          <a:xfrm>
            <a:off x="5506234" y="4343400"/>
            <a:ext cx="925586" cy="6096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2915115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B47D676-039B-5898-058F-460F6EFEA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r>
              <a:rPr lang="en-US" sz="3400" dirty="0">
                <a:solidFill>
                  <a:srgbClr val="CCFFFF"/>
                </a:solidFill>
              </a:rPr>
              <a:t>OT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838200"/>
            <a:ext cx="8229600" cy="55626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Lk.16:27, raise Lazarus to testify to brothers …  30, “will cause repentance”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FF"/>
                </a:solidFill>
              </a:rPr>
              <a:t>Reply: </a:t>
            </a:r>
          </a:p>
          <a:p>
            <a:pPr lvl="1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29: </a:t>
            </a:r>
            <a:r>
              <a:rPr lang="en-US" altLang="en-US" sz="3000" dirty="0">
                <a:solidFill>
                  <a:srgbClr val="CCFFFF"/>
                </a:solidFill>
              </a:rPr>
              <a:t>they have Moses and prophets: let them hear them </a:t>
            </a:r>
          </a:p>
          <a:p>
            <a:pPr lvl="2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[Jn.20:30-31, </a:t>
            </a:r>
            <a:r>
              <a:rPr lang="en-US" altLang="en-US" sz="3000" dirty="0">
                <a:solidFill>
                  <a:srgbClr val="CCFFFF"/>
                </a:solidFill>
              </a:rPr>
              <a:t>these are written that you may believe</a:t>
            </a:r>
            <a:r>
              <a:rPr lang="en-US" altLang="en-US" sz="3000" dirty="0">
                <a:solidFill>
                  <a:schemeClr val="bg1"/>
                </a:solidFill>
              </a:rPr>
              <a:t>]</a:t>
            </a:r>
          </a:p>
          <a:p>
            <a:pPr marL="914400" lvl="2" indent="-914400">
              <a:spcAft>
                <a:spcPts val="400"/>
              </a:spcAft>
              <a:buNone/>
            </a:pPr>
            <a:endParaRPr lang="en-US" altLang="en-US" sz="30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056DE11-12B9-060A-CC8B-AAE021BE26F3}"/>
              </a:ext>
            </a:extLst>
          </p:cNvPr>
          <p:cNvSpPr/>
          <p:nvPr/>
        </p:nvSpPr>
        <p:spPr>
          <a:xfrm>
            <a:off x="674370" y="4953000"/>
            <a:ext cx="7795260" cy="990600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FFFF99"/>
                </a:solidFill>
              </a:rPr>
              <a:t>No miracles could save without the Word.</a:t>
            </a:r>
          </a:p>
          <a:p>
            <a:pPr algn="ctr"/>
            <a:r>
              <a:rPr lang="en-US" sz="3000" dirty="0">
                <a:solidFill>
                  <a:srgbClr val="FFFF99"/>
                </a:solidFill>
              </a:rPr>
              <a:t>Naaman</a:t>
            </a:r>
          </a:p>
        </p:txBody>
      </p:sp>
    </p:spTree>
    <p:extLst>
      <p:ext uri="{BB962C8B-B14F-4D97-AF65-F5344CB8AC3E}">
        <p14:creationId xmlns:p14="http://schemas.microsoft.com/office/powerpoint/2010/main" val="3270918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B47D676-039B-5898-058F-460F6EFEA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r>
              <a:rPr lang="en-US" sz="3400" dirty="0">
                <a:solidFill>
                  <a:srgbClr val="CCFFFF"/>
                </a:solidFill>
              </a:rPr>
              <a:t>NT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838200"/>
            <a:ext cx="8229600" cy="55626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CC"/>
                </a:solidFill>
              </a:rPr>
              <a:t>God:</a:t>
            </a:r>
            <a:r>
              <a:rPr lang="en-US" altLang="en-US" sz="3000" dirty="0">
                <a:solidFill>
                  <a:schemeClr val="bg1"/>
                </a:solidFill>
              </a:rPr>
              <a:t> Jn.16:15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CC"/>
                </a:solidFill>
              </a:rPr>
              <a:t>Son: </a:t>
            </a:r>
            <a:r>
              <a:rPr lang="en-US" altLang="en-US" sz="3000" dirty="0">
                <a:solidFill>
                  <a:schemeClr val="bg1"/>
                </a:solidFill>
              </a:rPr>
              <a:t>Jn.16:15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CC"/>
                </a:solidFill>
              </a:rPr>
              <a:t>Spirit:</a:t>
            </a:r>
            <a:r>
              <a:rPr lang="en-US" altLang="en-US" sz="3000" dirty="0">
                <a:solidFill>
                  <a:schemeClr val="bg1"/>
                </a:solidFill>
              </a:rPr>
              <a:t> Jn.16:13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CC"/>
                </a:solidFill>
              </a:rPr>
              <a:t>Apostles and prophets</a:t>
            </a:r>
            <a:r>
              <a:rPr lang="en-US" altLang="en-US" sz="3000" dirty="0">
                <a:solidFill>
                  <a:schemeClr val="bg1"/>
                </a:solidFill>
              </a:rPr>
              <a:t> (Word):  Jn.16:13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We read: Jn.20:31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921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/>
          <a:lstStyle/>
          <a:p>
            <a:pPr marL="0" indent="0">
              <a:spcAft>
                <a:spcPts val="30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Rv.19</a:t>
            </a:r>
            <a:r>
              <a:rPr lang="en-US" altLang="en-US" sz="3000" baseline="30000" dirty="0">
                <a:solidFill>
                  <a:schemeClr val="bg1"/>
                </a:solidFill>
              </a:rPr>
              <a:t>11 </a:t>
            </a:r>
            <a:r>
              <a:rPr lang="en-US" altLang="en-US" sz="3000" dirty="0">
                <a:solidFill>
                  <a:srgbClr val="FFFFCC"/>
                </a:solidFill>
              </a:rPr>
              <a:t>I saw heaven opened, and behold, a white horse.  And He who sat on him was called Faithful and True, and in righteousness He judges and makes war. </a:t>
            </a:r>
            <a:r>
              <a:rPr lang="en-US" altLang="en-US" sz="3000" baseline="30000" dirty="0">
                <a:solidFill>
                  <a:schemeClr val="bg1"/>
                </a:solidFill>
              </a:rPr>
              <a:t>12</a:t>
            </a:r>
            <a:r>
              <a:rPr lang="en-US" altLang="en-US" sz="3000" dirty="0">
                <a:solidFill>
                  <a:srgbClr val="FFFFCC"/>
                </a:solidFill>
              </a:rPr>
              <a:t> His eyes were like a flame of fire, and on His head were </a:t>
            </a:r>
            <a:r>
              <a:rPr lang="en-US" altLang="en-US" sz="3000" u="sng" dirty="0">
                <a:solidFill>
                  <a:srgbClr val="FFFFCC"/>
                </a:solidFill>
              </a:rPr>
              <a:t>many crowns</a:t>
            </a:r>
            <a:r>
              <a:rPr lang="en-US" altLang="en-US" sz="3000" dirty="0">
                <a:solidFill>
                  <a:srgbClr val="FFFFCC"/>
                </a:solidFill>
              </a:rPr>
              <a:t>... </a:t>
            </a:r>
            <a:r>
              <a:rPr lang="en-US" altLang="en-US" sz="3000" baseline="30000" dirty="0">
                <a:solidFill>
                  <a:schemeClr val="bg1"/>
                </a:solidFill>
              </a:rPr>
              <a:t>13</a:t>
            </a:r>
            <a:r>
              <a:rPr lang="en-US" altLang="en-US" sz="3000" dirty="0">
                <a:solidFill>
                  <a:srgbClr val="FFFFCC"/>
                </a:solidFill>
              </a:rPr>
              <a:t> He was clothed with a robe dipped in </a:t>
            </a:r>
            <a:r>
              <a:rPr lang="en-US" altLang="en-US" sz="3000" u="sng" dirty="0">
                <a:solidFill>
                  <a:srgbClr val="FFFFCC"/>
                </a:solidFill>
              </a:rPr>
              <a:t>blood</a:t>
            </a:r>
            <a:r>
              <a:rPr lang="en-US" altLang="en-US" sz="3000" dirty="0">
                <a:solidFill>
                  <a:srgbClr val="FFFFCC"/>
                </a:solidFill>
              </a:rPr>
              <a:t>, and His name is called The </a:t>
            </a:r>
            <a:r>
              <a:rPr lang="en-US" altLang="en-US" sz="3000" u="sng" dirty="0">
                <a:solidFill>
                  <a:srgbClr val="FFFFCC"/>
                </a:solidFill>
              </a:rPr>
              <a:t>Word</a:t>
            </a:r>
            <a:r>
              <a:rPr lang="en-US" altLang="en-US" sz="3000" dirty="0">
                <a:solidFill>
                  <a:srgbClr val="FFFFCC"/>
                </a:solidFill>
              </a:rPr>
              <a:t> </a:t>
            </a:r>
            <a:r>
              <a:rPr lang="en-US" altLang="en-US" sz="3000">
                <a:solidFill>
                  <a:srgbClr val="FFFFCC"/>
                </a:solidFill>
              </a:rPr>
              <a:t>of God</a:t>
            </a:r>
            <a:endParaRPr lang="en-US" altLang="en-US" sz="3000" dirty="0">
              <a:solidFill>
                <a:srgbClr val="FFFFCC"/>
              </a:solidFill>
            </a:endParaRPr>
          </a:p>
          <a:p>
            <a:pPr marL="227013" indent="-22701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King: </a:t>
            </a:r>
            <a:r>
              <a:rPr lang="en-US" altLang="en-US" sz="3000" dirty="0">
                <a:solidFill>
                  <a:schemeClr val="bg1"/>
                </a:solidFill>
              </a:rPr>
              <a:t>many crowns</a:t>
            </a:r>
          </a:p>
          <a:p>
            <a:pPr marL="227013" indent="-22701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Priest: </a:t>
            </a:r>
            <a:r>
              <a:rPr lang="en-US" altLang="en-US" sz="3000" dirty="0">
                <a:solidFill>
                  <a:schemeClr val="bg1"/>
                </a:solidFill>
              </a:rPr>
              <a:t>blood</a:t>
            </a:r>
          </a:p>
          <a:p>
            <a:pPr marL="227013" indent="-227013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Prophet: </a:t>
            </a:r>
            <a:r>
              <a:rPr lang="en-US" altLang="en-US" sz="3000" dirty="0">
                <a:solidFill>
                  <a:schemeClr val="bg1"/>
                </a:solidFill>
              </a:rPr>
              <a:t>Word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C420756-0336-BD33-31AB-DC1F84505436}"/>
              </a:ext>
            </a:extLst>
          </p:cNvPr>
          <p:cNvSpPr/>
          <p:nvPr/>
        </p:nvSpPr>
        <p:spPr>
          <a:xfrm>
            <a:off x="4343400" y="3810000"/>
            <a:ext cx="4343400" cy="2743200"/>
          </a:xfrm>
          <a:prstGeom prst="rect">
            <a:avLst/>
          </a:prstGeom>
          <a:solidFill>
            <a:schemeClr val="accent1">
              <a:lumMod val="1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900" dirty="0">
                <a:solidFill>
                  <a:srgbClr val="FFFF00"/>
                </a:solidFill>
              </a:rPr>
              <a:t>King Jesus:</a:t>
            </a:r>
            <a:br>
              <a:rPr lang="en-US" sz="2900" dirty="0">
                <a:solidFill>
                  <a:srgbClr val="FFFF00"/>
                </a:solidFill>
              </a:rPr>
            </a:br>
            <a:r>
              <a:rPr lang="en-US" sz="2900" dirty="0"/>
              <a:t>power to save</a:t>
            </a:r>
          </a:p>
          <a:p>
            <a:pPr algn="ctr"/>
            <a:r>
              <a:rPr lang="en-US" sz="2900" dirty="0">
                <a:solidFill>
                  <a:srgbClr val="FFFF00"/>
                </a:solidFill>
              </a:rPr>
              <a:t>Priestly Jesus:</a:t>
            </a:r>
            <a:br>
              <a:rPr lang="en-US" sz="2900" dirty="0">
                <a:solidFill>
                  <a:srgbClr val="FFFF00"/>
                </a:solidFill>
              </a:rPr>
            </a:br>
            <a:r>
              <a:rPr lang="en-US" sz="2900" dirty="0"/>
              <a:t>sacrifice to save</a:t>
            </a:r>
          </a:p>
          <a:p>
            <a:pPr algn="ctr"/>
            <a:r>
              <a:rPr lang="en-US" sz="2900" dirty="0">
                <a:solidFill>
                  <a:srgbClr val="FFFF00"/>
                </a:solidFill>
              </a:rPr>
              <a:t>Prophet Jesus:</a:t>
            </a:r>
            <a:br>
              <a:rPr lang="en-US" sz="2900" dirty="0">
                <a:solidFill>
                  <a:srgbClr val="FFFF00"/>
                </a:solidFill>
              </a:rPr>
            </a:br>
            <a:r>
              <a:rPr lang="en-US" sz="2900" dirty="0"/>
              <a:t> word of salvation</a:t>
            </a:r>
          </a:p>
        </p:txBody>
      </p:sp>
    </p:spTree>
    <p:extLst>
      <p:ext uri="{BB962C8B-B14F-4D97-AF65-F5344CB8AC3E}">
        <p14:creationId xmlns:p14="http://schemas.microsoft.com/office/powerpoint/2010/main" val="1474087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Christ our Prophet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2146" y="914400"/>
            <a:ext cx="8419708" cy="55626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Hb.1:1-3 has spoken to us – divine Spokesman: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3000" baseline="30000" dirty="0">
                <a:solidFill>
                  <a:srgbClr val="FFC000"/>
                </a:solidFill>
              </a:rPr>
              <a:t>1</a:t>
            </a:r>
            <a:r>
              <a:rPr lang="en-US" altLang="en-US" sz="3000" dirty="0">
                <a:solidFill>
                  <a:schemeClr val="bg1"/>
                </a:solidFill>
              </a:rPr>
              <a:t> </a:t>
            </a:r>
            <a:r>
              <a:rPr lang="en-US" altLang="en-US" sz="3000" dirty="0">
                <a:solidFill>
                  <a:srgbClr val="FFFFCC"/>
                </a:solidFill>
              </a:rPr>
              <a:t>God, who at various times and in various ways </a:t>
            </a:r>
            <a:r>
              <a:rPr lang="en-US" altLang="en-US" sz="3000" u="sng" dirty="0">
                <a:solidFill>
                  <a:srgbClr val="FFFFCC"/>
                </a:solidFill>
              </a:rPr>
              <a:t>spoke</a:t>
            </a:r>
            <a:r>
              <a:rPr lang="en-US" altLang="en-US" sz="3000" dirty="0">
                <a:solidFill>
                  <a:srgbClr val="FFFFCC"/>
                </a:solidFill>
              </a:rPr>
              <a:t> in time past to the fathers by the prophets, </a:t>
            </a:r>
            <a:r>
              <a:rPr lang="en-US" altLang="en-US" sz="3000" baseline="30000" dirty="0">
                <a:solidFill>
                  <a:srgbClr val="FFC000"/>
                </a:solidFill>
              </a:rPr>
              <a:t>2</a:t>
            </a:r>
            <a:r>
              <a:rPr lang="en-US" altLang="en-US" sz="3000" dirty="0">
                <a:solidFill>
                  <a:schemeClr val="bg1"/>
                </a:solidFill>
              </a:rPr>
              <a:t> </a:t>
            </a:r>
            <a:r>
              <a:rPr lang="en-US" altLang="en-US" sz="3000" dirty="0">
                <a:solidFill>
                  <a:srgbClr val="FFFFCC"/>
                </a:solidFill>
              </a:rPr>
              <a:t>has in these last days </a:t>
            </a:r>
            <a:r>
              <a:rPr lang="en-US" altLang="en-US" sz="3000" i="1" dirty="0">
                <a:solidFill>
                  <a:srgbClr val="FFFFCC"/>
                </a:solidFill>
              </a:rPr>
              <a:t>spoken</a:t>
            </a:r>
            <a:r>
              <a:rPr lang="en-US" altLang="en-US" sz="3000" dirty="0">
                <a:solidFill>
                  <a:srgbClr val="FFFFCC"/>
                </a:solidFill>
              </a:rPr>
              <a:t> to us by His </a:t>
            </a:r>
            <a:r>
              <a:rPr lang="en-US" altLang="en-US" sz="3000" u="sng" dirty="0">
                <a:solidFill>
                  <a:srgbClr val="FFFFCC"/>
                </a:solidFill>
              </a:rPr>
              <a:t>Son</a:t>
            </a:r>
            <a:r>
              <a:rPr lang="en-US" altLang="en-US" sz="3000" dirty="0">
                <a:solidFill>
                  <a:srgbClr val="FFFFCC"/>
                </a:solidFill>
              </a:rPr>
              <a:t>, whom He has appointed heir of all things, through whom also He made the worlds; </a:t>
            </a:r>
            <a:br>
              <a:rPr lang="en-US" altLang="en-US" sz="3000" dirty="0">
                <a:solidFill>
                  <a:srgbClr val="FFFFCC"/>
                </a:solidFill>
              </a:rPr>
            </a:br>
            <a:r>
              <a:rPr lang="en-US" altLang="en-US" sz="3000" baseline="30000" dirty="0">
                <a:solidFill>
                  <a:srgbClr val="FFC000"/>
                </a:solidFill>
              </a:rPr>
              <a:t>3</a:t>
            </a:r>
            <a:r>
              <a:rPr lang="en-US" altLang="en-US" sz="3000" dirty="0">
                <a:solidFill>
                  <a:schemeClr val="bg1"/>
                </a:solidFill>
              </a:rPr>
              <a:t> </a:t>
            </a:r>
            <a:r>
              <a:rPr lang="en-US" altLang="en-US" sz="3000" dirty="0">
                <a:solidFill>
                  <a:srgbClr val="FFFFCC"/>
                </a:solidFill>
              </a:rPr>
              <a:t>who being the brightness of His glory and the express image of His person, and upholding all things </a:t>
            </a:r>
            <a:r>
              <a:rPr lang="en-US" altLang="en-US" sz="3000" u="sng" dirty="0">
                <a:solidFill>
                  <a:srgbClr val="FFFFCC"/>
                </a:solidFill>
              </a:rPr>
              <a:t>by the word of His power</a:t>
            </a:r>
            <a:r>
              <a:rPr lang="en-US" altLang="en-US" sz="3000" dirty="0">
                <a:solidFill>
                  <a:srgbClr val="FFFFCC"/>
                </a:solidFill>
              </a:rPr>
              <a:t>, when He had by Himself purged our sins, sat down at the right hand of the Majesty on high</a:t>
            </a: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715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Christ our Prophet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2146" y="914400"/>
            <a:ext cx="8419708" cy="55626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“With the idea of a prophet there was this necessarily attached, that he spoke not his own words, but those which he had divinely received” </a:t>
            </a:r>
            <a:r>
              <a:rPr lang="en-US" altLang="en-US" sz="2400" dirty="0">
                <a:solidFill>
                  <a:schemeClr val="bg1"/>
                </a:solidFill>
              </a:rPr>
              <a:t>– </a:t>
            </a:r>
            <a:r>
              <a:rPr lang="en-US" altLang="en-US" sz="2400" dirty="0" err="1">
                <a:solidFill>
                  <a:schemeClr val="bg1"/>
                </a:solidFill>
              </a:rPr>
              <a:t>Gesenius</a:t>
            </a:r>
            <a:endParaRPr lang="en-US" altLang="en-US" sz="2400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Ex.4</a:t>
            </a:r>
            <a:r>
              <a:rPr lang="en-US" altLang="en-US" sz="3000" baseline="30000" dirty="0">
                <a:solidFill>
                  <a:schemeClr val="bg1"/>
                </a:solidFill>
              </a:rPr>
              <a:t>16</a:t>
            </a:r>
            <a:r>
              <a:rPr lang="en-US" altLang="en-US" sz="3000" dirty="0">
                <a:solidFill>
                  <a:schemeClr val="bg1"/>
                </a:solidFill>
              </a:rPr>
              <a:t> </a:t>
            </a:r>
            <a:r>
              <a:rPr lang="en-US" altLang="en-US" sz="3000" dirty="0">
                <a:solidFill>
                  <a:srgbClr val="CCFFFF"/>
                </a:solidFill>
              </a:rPr>
              <a:t>And he himself [Aaron] shall be as a </a:t>
            </a:r>
            <a:r>
              <a:rPr lang="en-US" altLang="en-US" sz="3000" u="sng" dirty="0">
                <a:solidFill>
                  <a:srgbClr val="CCFFFF"/>
                </a:solidFill>
              </a:rPr>
              <a:t>mouth for you</a:t>
            </a:r>
            <a:r>
              <a:rPr lang="en-US" altLang="en-US" sz="3000" dirty="0">
                <a:solidFill>
                  <a:srgbClr val="CCFFFF"/>
                </a:solidFill>
              </a:rPr>
              <a:t>, and you shall be </a:t>
            </a:r>
            <a:r>
              <a:rPr lang="en-US" altLang="en-US" sz="3000" u="sng" dirty="0">
                <a:solidFill>
                  <a:srgbClr val="CCFFFF"/>
                </a:solidFill>
              </a:rPr>
              <a:t>to him as God</a:t>
            </a:r>
            <a:r>
              <a:rPr lang="en-US" altLang="en-US" sz="3000" dirty="0">
                <a:solidFill>
                  <a:srgbClr val="CCFFFF"/>
                </a:solidFill>
              </a:rPr>
              <a:t> 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Ex.7</a:t>
            </a:r>
            <a:r>
              <a:rPr lang="en-US" altLang="en-US" sz="3000" baseline="30000" dirty="0">
                <a:solidFill>
                  <a:schemeClr val="bg1"/>
                </a:solidFill>
              </a:rPr>
              <a:t>1</a:t>
            </a:r>
            <a:r>
              <a:rPr lang="en-US" altLang="en-US" sz="3000" dirty="0">
                <a:solidFill>
                  <a:srgbClr val="CCFFFF"/>
                </a:solidFill>
              </a:rPr>
              <a:t> So the L</a:t>
            </a:r>
            <a:r>
              <a:rPr lang="en-US" altLang="en-US" sz="2600" dirty="0">
                <a:solidFill>
                  <a:srgbClr val="CCFFFF"/>
                </a:solidFill>
              </a:rPr>
              <a:t>ORD</a:t>
            </a:r>
            <a:r>
              <a:rPr lang="en-US" altLang="en-US" sz="3000" dirty="0">
                <a:solidFill>
                  <a:srgbClr val="CCFFFF"/>
                </a:solidFill>
              </a:rPr>
              <a:t> said to Moses: “See, I have made you </a:t>
            </a:r>
            <a:r>
              <a:rPr lang="en-US" altLang="en-US" sz="3000" u="sng" dirty="0">
                <a:solidFill>
                  <a:srgbClr val="CCFFFF"/>
                </a:solidFill>
              </a:rPr>
              <a:t>as God to Pharaoh</a:t>
            </a:r>
            <a:r>
              <a:rPr lang="en-US" altLang="en-US" sz="3000" dirty="0">
                <a:solidFill>
                  <a:srgbClr val="CCFFFF"/>
                </a:solidFill>
              </a:rPr>
              <a:t>, and Aaron your brother shall be </a:t>
            </a:r>
            <a:r>
              <a:rPr lang="en-US" altLang="en-US" sz="3000" u="sng" dirty="0">
                <a:solidFill>
                  <a:srgbClr val="CCFFFF"/>
                </a:solidFill>
              </a:rPr>
              <a:t>your prophet</a:t>
            </a:r>
            <a:r>
              <a:rPr lang="en-US" altLang="en-US" sz="3000" dirty="0">
                <a:solidFill>
                  <a:srgbClr val="CCFFFF"/>
                </a:solidFill>
              </a:rPr>
              <a:t>” </a:t>
            </a:r>
          </a:p>
          <a:p>
            <a:pPr marL="0" indent="0">
              <a:spcAft>
                <a:spcPts val="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394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Christ our Prophet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2146" y="914400"/>
            <a:ext cx="8419708" cy="55626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In widest sense, ‘prophet’ applied to everyone who received communication from God which he utters or interprets    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E.g.: Gn.20</a:t>
            </a:r>
            <a:r>
              <a:rPr lang="en-US" altLang="en-US" sz="3000" baseline="30000" dirty="0">
                <a:solidFill>
                  <a:schemeClr val="bg1"/>
                </a:solidFill>
              </a:rPr>
              <a:t>7</a:t>
            </a:r>
            <a:r>
              <a:rPr lang="en-US" altLang="en-US" sz="3000" dirty="0">
                <a:solidFill>
                  <a:schemeClr val="bg1"/>
                </a:solidFill>
              </a:rPr>
              <a:t> </a:t>
            </a:r>
            <a:r>
              <a:rPr lang="en-US" altLang="en-US" sz="3000" dirty="0">
                <a:solidFill>
                  <a:srgbClr val="FFFFCC"/>
                </a:solidFill>
              </a:rPr>
              <a:t>Now therefore, restore the man’s wife; for he </a:t>
            </a:r>
            <a:r>
              <a:rPr lang="en-US" altLang="en-US" sz="2700" dirty="0">
                <a:solidFill>
                  <a:schemeClr val="bg1"/>
                </a:solidFill>
              </a:rPr>
              <a:t>[Abraham] </a:t>
            </a:r>
            <a:r>
              <a:rPr lang="en-US" altLang="en-US" sz="3000" dirty="0">
                <a:solidFill>
                  <a:srgbClr val="FFFFCC"/>
                </a:solidFill>
              </a:rPr>
              <a:t>is a prophet and he will pray for you and you shall live</a:t>
            </a:r>
          </a:p>
        </p:txBody>
      </p:sp>
    </p:spTree>
    <p:extLst>
      <p:ext uri="{BB962C8B-B14F-4D97-AF65-F5344CB8AC3E}">
        <p14:creationId xmlns:p14="http://schemas.microsoft.com/office/powerpoint/2010/main" val="271128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2146" y="76200"/>
            <a:ext cx="8419708" cy="65532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Dt.18</a:t>
            </a:r>
            <a:r>
              <a:rPr lang="en-US" altLang="en-US" sz="3000" baseline="30000" dirty="0">
                <a:solidFill>
                  <a:schemeClr val="bg1"/>
                </a:solidFill>
              </a:rPr>
              <a:t>15</a:t>
            </a:r>
            <a:r>
              <a:rPr lang="en-US" altLang="en-US" sz="3000" dirty="0">
                <a:solidFill>
                  <a:schemeClr val="bg1"/>
                </a:solidFill>
              </a:rPr>
              <a:t> </a:t>
            </a:r>
            <a:r>
              <a:rPr lang="en-US" altLang="en-US" sz="3000" dirty="0">
                <a:solidFill>
                  <a:srgbClr val="FFFFCC"/>
                </a:solidFill>
              </a:rPr>
              <a:t>L</a:t>
            </a:r>
            <a:r>
              <a:rPr lang="en-US" altLang="en-US" sz="2600" dirty="0">
                <a:solidFill>
                  <a:srgbClr val="FFFFCC"/>
                </a:solidFill>
              </a:rPr>
              <a:t>ORD</a:t>
            </a:r>
            <a:r>
              <a:rPr lang="en-US" altLang="en-US" sz="3000" dirty="0">
                <a:solidFill>
                  <a:srgbClr val="FFFFCC"/>
                </a:solidFill>
              </a:rPr>
              <a:t> your God will raise up for you a Prophet like me from your midst, from your brethren.  Him you shall hear.  </a:t>
            </a:r>
            <a:r>
              <a:rPr lang="en-US" altLang="en-US" sz="3000" dirty="0">
                <a:solidFill>
                  <a:schemeClr val="bg1"/>
                </a:solidFill>
              </a:rPr>
              <a:t>…</a:t>
            </a:r>
            <a:r>
              <a:rPr lang="en-US" altLang="en-US" sz="3000" baseline="30000" dirty="0">
                <a:solidFill>
                  <a:schemeClr val="bg1"/>
                </a:solidFill>
              </a:rPr>
              <a:t>18</a:t>
            </a:r>
            <a:r>
              <a:rPr lang="en-US" altLang="en-US" sz="3000" dirty="0">
                <a:solidFill>
                  <a:schemeClr val="bg1"/>
                </a:solidFill>
              </a:rPr>
              <a:t> </a:t>
            </a:r>
            <a:r>
              <a:rPr lang="en-US" altLang="en-US" sz="3000" dirty="0">
                <a:solidFill>
                  <a:srgbClr val="FFFFCC"/>
                </a:solidFill>
              </a:rPr>
              <a:t>I will raise up for them a Prophet like you from among their brethren, and will put My words in His mouth, and He shall speak to them all that I command Him 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Jn.5</a:t>
            </a:r>
            <a:r>
              <a:rPr lang="en-US" altLang="en-US" sz="3000" baseline="30000" dirty="0">
                <a:solidFill>
                  <a:schemeClr val="bg1"/>
                </a:solidFill>
              </a:rPr>
              <a:t>46</a:t>
            </a:r>
            <a:r>
              <a:rPr lang="en-US" altLang="en-US" sz="3000" dirty="0">
                <a:solidFill>
                  <a:schemeClr val="bg1"/>
                </a:solidFill>
              </a:rPr>
              <a:t> </a:t>
            </a:r>
            <a:r>
              <a:rPr lang="en-US" altLang="en-US" sz="3000" dirty="0">
                <a:solidFill>
                  <a:srgbClr val="CCFFFF"/>
                </a:solidFill>
              </a:rPr>
              <a:t>For if you believed Moses, you would believe Me; for he wrote about Me 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Fulfillment: Ac.3:22 – repeats Dt.18:15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Prophet: one who proclaims inspired utterances on behalf of God – prophet, inspired preacher </a:t>
            </a:r>
            <a:r>
              <a:rPr lang="en-US" altLang="en-US" sz="2000" dirty="0">
                <a:solidFill>
                  <a:schemeClr val="bg1"/>
                </a:solidFill>
              </a:rPr>
              <a:t>– L-N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3000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82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45F3659-E2DA-4CEE-B76A-52D3293C301C}"/>
              </a:ext>
            </a:extLst>
          </p:cNvPr>
          <p:cNvSpPr/>
          <p:nvPr/>
        </p:nvSpPr>
        <p:spPr>
          <a:xfrm>
            <a:off x="1161854" y="990600"/>
            <a:ext cx="6829719" cy="1143000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I.</a:t>
            </a:r>
            <a:r>
              <a:rPr kumimoji="0" lang="en-US" sz="3100" b="0" i="0" u="none" strike="noStrike" kern="120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Christ, our Prophet</a:t>
            </a:r>
            <a:endParaRPr kumimoji="0" lang="en-US" sz="31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0783D5E-F8FD-9109-F0E8-AD8671AC77B3}"/>
              </a:ext>
            </a:extLst>
          </p:cNvPr>
          <p:cNvSpPr/>
          <p:nvPr/>
        </p:nvSpPr>
        <p:spPr>
          <a:xfrm>
            <a:off x="1307864" y="2590801"/>
            <a:ext cx="6546342" cy="838200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CCECFF"/>
                </a:solidFill>
              </a:rPr>
              <a:t>Priest: speaks to God for people</a:t>
            </a:r>
            <a:endParaRPr lang="en-US" dirty="0">
              <a:solidFill>
                <a:srgbClr val="CCECFF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85D0BFD-8768-B428-81AB-A41A63EC4E6C}"/>
              </a:ext>
            </a:extLst>
          </p:cNvPr>
          <p:cNvSpPr/>
          <p:nvPr/>
        </p:nvSpPr>
        <p:spPr>
          <a:xfrm>
            <a:off x="1304827" y="3581400"/>
            <a:ext cx="6546342" cy="838200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CCECFF"/>
                </a:solidFill>
              </a:rPr>
              <a:t>Prophet: speaks to people for God</a:t>
            </a:r>
            <a:endParaRPr lang="en-US" dirty="0">
              <a:solidFill>
                <a:srgbClr val="CC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831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2146" y="381000"/>
            <a:ext cx="8419708" cy="60198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Is.61</a:t>
            </a:r>
            <a:r>
              <a:rPr lang="en-US" altLang="en-US" sz="3000" baseline="30000" dirty="0">
                <a:solidFill>
                  <a:schemeClr val="bg1"/>
                </a:solidFill>
              </a:rPr>
              <a:t>1 </a:t>
            </a:r>
            <a:r>
              <a:rPr lang="en-US" altLang="en-US" sz="3000" dirty="0">
                <a:solidFill>
                  <a:srgbClr val="FFFFCC"/>
                </a:solidFill>
              </a:rPr>
              <a:t>Spirit of the Lord God is upon Me, because the L</a:t>
            </a:r>
            <a:r>
              <a:rPr lang="en-US" altLang="en-US" sz="2600" dirty="0">
                <a:solidFill>
                  <a:srgbClr val="FFFFCC"/>
                </a:solidFill>
              </a:rPr>
              <a:t>ORD</a:t>
            </a:r>
            <a:r>
              <a:rPr lang="en-US" altLang="en-US" sz="3000" dirty="0">
                <a:solidFill>
                  <a:srgbClr val="FFFFCC"/>
                </a:solidFill>
              </a:rPr>
              <a:t> has anointed Me To preach good tidings to the poor; He has sent Me to heal the broken-hearted, To proclaim liberty to the captives, And the opening of the prison to those who are bound… 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Parallels Lk.4:17-21 – Jesus</a:t>
            </a:r>
          </a:p>
          <a:p>
            <a:pPr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Ps.51: David’s response to Nathan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In Israel: prophet is above the king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Parable: Nathan to David – ‘You are the man!’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3000" dirty="0">
              <a:solidFill>
                <a:schemeClr val="bg1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493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2146" y="228600"/>
            <a:ext cx="8419708" cy="60198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John to priests and Levites: </a:t>
            </a:r>
          </a:p>
          <a:p>
            <a:pPr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Jn.1</a:t>
            </a:r>
            <a:r>
              <a:rPr lang="en-US" altLang="en-US" sz="3000" baseline="30000" dirty="0">
                <a:solidFill>
                  <a:schemeClr val="bg1"/>
                </a:solidFill>
              </a:rPr>
              <a:t>21 </a:t>
            </a:r>
            <a:r>
              <a:rPr lang="en-US" altLang="en-US" sz="3000" dirty="0">
                <a:solidFill>
                  <a:srgbClr val="FFFFCC"/>
                </a:solidFill>
              </a:rPr>
              <a:t>they asked him, “…Are you </a:t>
            </a:r>
            <a:r>
              <a:rPr lang="en-US" altLang="en-US" sz="3000" u="sng" dirty="0">
                <a:solidFill>
                  <a:srgbClr val="FFFFCC"/>
                </a:solidFill>
              </a:rPr>
              <a:t>Elijah</a:t>
            </a:r>
            <a:r>
              <a:rPr lang="en-US" altLang="en-US" sz="3000" dirty="0">
                <a:solidFill>
                  <a:srgbClr val="FFFFCC"/>
                </a:solidFill>
              </a:rPr>
              <a:t>?” He said, “I am not.” “Are you the </a:t>
            </a:r>
            <a:r>
              <a:rPr lang="en-US" altLang="en-US" sz="3000" u="sng" dirty="0">
                <a:solidFill>
                  <a:srgbClr val="FFFFCC"/>
                </a:solidFill>
              </a:rPr>
              <a:t>Prophet</a:t>
            </a:r>
            <a:r>
              <a:rPr lang="en-US" altLang="en-US" sz="3000" dirty="0">
                <a:solidFill>
                  <a:srgbClr val="FFFFCC"/>
                </a:solidFill>
              </a:rPr>
              <a:t>?” And he answered, ‘No.’   </a:t>
            </a:r>
            <a:r>
              <a:rPr lang="en-US" altLang="en-US" sz="3000" baseline="30000" dirty="0">
                <a:solidFill>
                  <a:schemeClr val="bg1"/>
                </a:solidFill>
              </a:rPr>
              <a:t>22</a:t>
            </a:r>
            <a:r>
              <a:rPr lang="en-US" altLang="en-US" sz="3000" dirty="0">
                <a:solidFill>
                  <a:srgbClr val="FFFFCC"/>
                </a:solidFill>
              </a:rPr>
              <a:t> Then they said to him, “Who are you . . .”   </a:t>
            </a:r>
            <a:r>
              <a:rPr lang="en-US" altLang="en-US" sz="3000" baseline="30000" dirty="0">
                <a:solidFill>
                  <a:schemeClr val="bg1"/>
                </a:solidFill>
              </a:rPr>
              <a:t>23</a:t>
            </a:r>
            <a:r>
              <a:rPr lang="en-US" altLang="en-US" sz="3000" dirty="0">
                <a:solidFill>
                  <a:srgbClr val="FFFFCC"/>
                </a:solidFill>
              </a:rPr>
              <a:t> He said: I am ‘The voice of one crying in the wilderness: ‘Make straight the way of the L</a:t>
            </a:r>
            <a:r>
              <a:rPr lang="en-US" altLang="en-US" sz="2600" dirty="0">
                <a:solidFill>
                  <a:srgbClr val="FFFFCC"/>
                </a:solidFill>
              </a:rPr>
              <a:t>ORD…’</a:t>
            </a:r>
            <a:r>
              <a:rPr lang="en-US" altLang="en-US" sz="3000" dirty="0">
                <a:solidFill>
                  <a:srgbClr val="FFFFCC"/>
                </a:solidFill>
              </a:rPr>
              <a:t>   </a:t>
            </a:r>
          </a:p>
          <a:p>
            <a:pPr lvl="1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Commentary on Isa.40:3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John was ‘a’ prophet . . . BUT not </a:t>
            </a:r>
            <a:r>
              <a:rPr lang="en-US" altLang="en-US" sz="3000" i="1" dirty="0">
                <a:solidFill>
                  <a:schemeClr val="bg1"/>
                </a:solidFill>
              </a:rPr>
              <a:t>THE</a:t>
            </a:r>
            <a:r>
              <a:rPr lang="en-US" altLang="en-US" sz="3000" dirty="0">
                <a:solidFill>
                  <a:schemeClr val="bg1"/>
                </a:solidFill>
              </a:rPr>
              <a:t> prophet</a:t>
            </a:r>
          </a:p>
          <a:p>
            <a:pPr marL="0" indent="0">
              <a:spcAft>
                <a:spcPts val="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020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492" y="304800"/>
            <a:ext cx="8305800" cy="60960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3000" dirty="0">
                <a:solidFill>
                  <a:schemeClr val="bg1"/>
                </a:solidFill>
              </a:rPr>
              <a:t>1 Co.14</a:t>
            </a:r>
            <a:r>
              <a:rPr lang="en-US" altLang="en-US" sz="3000" baseline="30000" dirty="0">
                <a:solidFill>
                  <a:schemeClr val="bg1"/>
                </a:solidFill>
              </a:rPr>
              <a:t>3</a:t>
            </a:r>
            <a:r>
              <a:rPr lang="en-US" altLang="en-US" sz="3000" dirty="0">
                <a:solidFill>
                  <a:schemeClr val="bg1"/>
                </a:solidFill>
              </a:rPr>
              <a:t> </a:t>
            </a:r>
            <a:r>
              <a:rPr lang="en-US" altLang="en-US" sz="3000" dirty="0">
                <a:solidFill>
                  <a:srgbClr val="FFFFCC"/>
                </a:solidFill>
              </a:rPr>
              <a:t>He who </a:t>
            </a:r>
            <a:r>
              <a:rPr lang="en-US" altLang="en-US" sz="3000" u="sng" dirty="0">
                <a:solidFill>
                  <a:srgbClr val="FFFFCC"/>
                </a:solidFill>
              </a:rPr>
              <a:t>prophesies</a:t>
            </a:r>
            <a:r>
              <a:rPr lang="en-US" altLang="en-US" sz="3000" dirty="0">
                <a:solidFill>
                  <a:srgbClr val="FFFFCC"/>
                </a:solidFill>
              </a:rPr>
              <a:t> speaks </a:t>
            </a:r>
            <a:r>
              <a:rPr lang="en-US" altLang="en-US" sz="3000" dirty="0" err="1">
                <a:solidFill>
                  <a:srgbClr val="FFFFCC"/>
                </a:solidFill>
              </a:rPr>
              <a:t>edifica-tion</a:t>
            </a:r>
            <a:r>
              <a:rPr lang="en-US" altLang="en-US" sz="3000" dirty="0">
                <a:solidFill>
                  <a:srgbClr val="FFFFCC"/>
                </a:solidFill>
              </a:rPr>
              <a:t> and exhortation and comfort to men.  </a:t>
            </a:r>
            <a:br>
              <a:rPr lang="en-US" altLang="en-US" sz="3000" dirty="0">
                <a:solidFill>
                  <a:srgbClr val="FFFFCC"/>
                </a:solidFill>
              </a:rPr>
            </a:br>
            <a:r>
              <a:rPr lang="en-US" altLang="en-US" sz="3000" baseline="30000" dirty="0">
                <a:solidFill>
                  <a:schemeClr val="bg1"/>
                </a:solidFill>
              </a:rPr>
              <a:t>4</a:t>
            </a:r>
            <a:r>
              <a:rPr lang="en-US" altLang="en-US" sz="3000" dirty="0">
                <a:solidFill>
                  <a:srgbClr val="FFFFCC"/>
                </a:solidFill>
              </a:rPr>
              <a:t> He who speaks in a tongue edifies himself, but he who </a:t>
            </a:r>
            <a:r>
              <a:rPr lang="en-US" altLang="en-US" sz="3000" u="sng" dirty="0">
                <a:solidFill>
                  <a:srgbClr val="FFFFCC"/>
                </a:solidFill>
              </a:rPr>
              <a:t>prophesies</a:t>
            </a:r>
            <a:r>
              <a:rPr lang="en-US" altLang="en-US" sz="3000" dirty="0">
                <a:solidFill>
                  <a:srgbClr val="FFFFCC"/>
                </a:solidFill>
              </a:rPr>
              <a:t> edifies the church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sz="3000" dirty="0">
                <a:solidFill>
                  <a:schemeClr val="bg1"/>
                </a:solidFill>
              </a:rPr>
              <a:t>Prophecy is most important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3000" dirty="0">
                <a:solidFill>
                  <a:schemeClr val="bg1"/>
                </a:solidFill>
              </a:rPr>
              <a:t>2 Th.2</a:t>
            </a:r>
            <a:r>
              <a:rPr lang="en-US" altLang="en-US" sz="3000" baseline="30000" dirty="0">
                <a:solidFill>
                  <a:schemeClr val="bg1"/>
                </a:solidFill>
              </a:rPr>
              <a:t>15</a:t>
            </a:r>
            <a:r>
              <a:rPr lang="en-US" altLang="en-US" sz="3000" dirty="0">
                <a:solidFill>
                  <a:schemeClr val="bg1"/>
                </a:solidFill>
              </a:rPr>
              <a:t> </a:t>
            </a:r>
            <a:r>
              <a:rPr lang="en-US" sz="3000" dirty="0">
                <a:solidFill>
                  <a:srgbClr val="FFFFCC"/>
                </a:solidFill>
                <a:ea typeface="Times New Roman" panose="02020603050405020304" pitchFamily="18" charset="0"/>
              </a:rPr>
              <a:t>brethren, stand fast and hold the traditions which you were taught, </a:t>
            </a:r>
            <a:r>
              <a:rPr lang="en-US" sz="3000" u="sng" dirty="0">
                <a:solidFill>
                  <a:srgbClr val="FFFFCC"/>
                </a:solidFill>
                <a:ea typeface="Times New Roman" panose="02020603050405020304" pitchFamily="18" charset="0"/>
              </a:rPr>
              <a:t>whether by word or our epistle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sz="3000" dirty="0">
                <a:solidFill>
                  <a:srgbClr val="CCFFCC"/>
                </a:solidFill>
              </a:rPr>
              <a:t>Written word has same validity as spoken word, whether by  </a:t>
            </a:r>
            <a:r>
              <a:rPr lang="en-US" altLang="en-US" sz="3000" baseline="30000" dirty="0">
                <a:solidFill>
                  <a:schemeClr val="bg1"/>
                </a:solidFill>
              </a:rPr>
              <a:t>1</a:t>
            </a:r>
            <a:r>
              <a:rPr lang="en-US" altLang="en-US" sz="3000" dirty="0">
                <a:solidFill>
                  <a:srgbClr val="CCFFCC"/>
                </a:solidFill>
              </a:rPr>
              <a:t>Spirit,  </a:t>
            </a:r>
            <a:r>
              <a:rPr lang="en-US" altLang="en-US" sz="3000" baseline="30000" dirty="0">
                <a:solidFill>
                  <a:schemeClr val="bg1"/>
                </a:solidFill>
              </a:rPr>
              <a:t>2</a:t>
            </a:r>
            <a:r>
              <a:rPr lang="en-US" altLang="en-US" sz="3000" dirty="0">
                <a:solidFill>
                  <a:srgbClr val="CCFFCC"/>
                </a:solidFill>
              </a:rPr>
              <a:t>word (oral) or </a:t>
            </a:r>
            <a:r>
              <a:rPr lang="en-US" altLang="en-US" sz="3000" baseline="30000" dirty="0">
                <a:solidFill>
                  <a:schemeClr val="bg1"/>
                </a:solidFill>
              </a:rPr>
              <a:t>3</a:t>
            </a:r>
            <a:r>
              <a:rPr lang="en-US" altLang="en-US" sz="3000" dirty="0">
                <a:solidFill>
                  <a:srgbClr val="CCFFCC"/>
                </a:solidFill>
              </a:rPr>
              <a:t>epistle </a:t>
            </a:r>
            <a:r>
              <a:rPr lang="en-US" altLang="en-US" dirty="0">
                <a:solidFill>
                  <a:schemeClr val="bg1"/>
                </a:solidFill>
              </a:rPr>
              <a:t>(v.2)</a:t>
            </a:r>
            <a:endParaRPr lang="en-US" altLang="en-US" sz="3000" dirty="0">
              <a:solidFill>
                <a:schemeClr val="bg1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altLang="en-US" sz="3000" dirty="0">
              <a:solidFill>
                <a:schemeClr val="bg1"/>
              </a:solidFill>
            </a:endParaRP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endParaRPr lang="en-US" altLang="en-US" sz="2600" dirty="0">
              <a:solidFill>
                <a:srgbClr val="CC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650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12683</TotalTime>
  <Words>1354</Words>
  <Application>Microsoft Office PowerPoint</Application>
  <PresentationFormat>On-screen Show (4:3)</PresentationFormat>
  <Paragraphs>103</Paragraphs>
  <Slides>19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Verdana</vt:lpstr>
      <vt:lpstr>Default Design</vt:lpstr>
      <vt:lpstr>PowerPoint Presentation</vt:lpstr>
      <vt:lpstr>Christ our Prophet</vt:lpstr>
      <vt:lpstr>Christ our Prophet</vt:lpstr>
      <vt:lpstr>Christ our Prophet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Prophets were not shady characters</vt:lpstr>
      <vt:lpstr>Prophets were called by God</vt:lpstr>
      <vt:lpstr>Prophets instructed David</vt:lpstr>
      <vt:lpstr>Jesus, the Prophet</vt:lpstr>
      <vt:lpstr>PowerPoint Presentation</vt:lpstr>
      <vt:lpstr>PowerPoint Presentation</vt:lpstr>
      <vt:lpstr>PowerPoint Presentation</vt:lpstr>
      <vt:lpstr>OT</vt:lpstr>
      <vt:lpstr>NT</vt:lpstr>
      <vt:lpstr>PowerPoint Presentation</vt:lpstr>
    </vt:vector>
  </TitlesOfParts>
  <Company>Duggin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1172</cp:revision>
  <dcterms:created xsi:type="dcterms:W3CDTF">2011-08-18T15:42:19Z</dcterms:created>
  <dcterms:modified xsi:type="dcterms:W3CDTF">2023-07-15T01:39:02Z</dcterms:modified>
</cp:coreProperties>
</file>