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20"/>
  </p:notesMasterIdLst>
  <p:sldIdLst>
    <p:sldId id="312" r:id="rId2"/>
    <p:sldId id="334" r:id="rId3"/>
    <p:sldId id="311" r:id="rId4"/>
    <p:sldId id="313" r:id="rId5"/>
    <p:sldId id="314" r:id="rId6"/>
    <p:sldId id="316" r:id="rId7"/>
    <p:sldId id="317" r:id="rId8"/>
    <p:sldId id="328" r:id="rId9"/>
    <p:sldId id="331" r:id="rId10"/>
    <p:sldId id="320" r:id="rId11"/>
    <p:sldId id="321" r:id="rId12"/>
    <p:sldId id="322" r:id="rId13"/>
    <p:sldId id="323" r:id="rId14"/>
    <p:sldId id="330" r:id="rId15"/>
    <p:sldId id="324" r:id="rId16"/>
    <p:sldId id="325" r:id="rId17"/>
    <p:sldId id="326" r:id="rId18"/>
    <p:sldId id="327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DDDDDD"/>
    <a:srgbClr val="CCFFFF"/>
    <a:srgbClr val="FFFFCC"/>
    <a:srgbClr val="174FD1"/>
    <a:srgbClr val="66FF33"/>
    <a:srgbClr val="E18564"/>
    <a:srgbClr val="E88563"/>
    <a:srgbClr val="FFFF3E"/>
    <a:srgbClr val="E84C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B01BCC91-7736-4778-B677-CC734E963C0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DD5F2184-0084-4447-9125-B2625699333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57348" name="Rectangle 4">
            <a:extLst>
              <a:ext uri="{FF2B5EF4-FFF2-40B4-BE49-F238E27FC236}">
                <a16:creationId xmlns:a16="http://schemas.microsoft.com/office/drawing/2014/main" id="{41F3E738-8558-4F4C-95FB-27F6741ED05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7349" name="Rectangle 5">
            <a:extLst>
              <a:ext uri="{FF2B5EF4-FFF2-40B4-BE49-F238E27FC236}">
                <a16:creationId xmlns:a16="http://schemas.microsoft.com/office/drawing/2014/main" id="{6DDB00EA-EF4F-4D55-9966-DB9E3B6FC0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7350" name="Rectangle 6">
            <a:extLst>
              <a:ext uri="{FF2B5EF4-FFF2-40B4-BE49-F238E27FC236}">
                <a16:creationId xmlns:a16="http://schemas.microsoft.com/office/drawing/2014/main" id="{B9A4B239-C9A1-4B75-8C4E-5BF270F2B06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57351" name="Rectangle 7">
            <a:extLst>
              <a:ext uri="{FF2B5EF4-FFF2-40B4-BE49-F238E27FC236}">
                <a16:creationId xmlns:a16="http://schemas.microsoft.com/office/drawing/2014/main" id="{1C3687A0-648C-4BD5-8008-D8DE2E7240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anose="02020603050405020304" pitchFamily="18" charset="0"/>
              </a:defRPr>
            </a:lvl1pPr>
          </a:lstStyle>
          <a:p>
            <a:fld id="{780B8DB9-0682-4D76-9D76-17228027307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460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310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92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388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176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453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802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51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122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351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444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72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2F4491-1E2F-BB6B-B5F5-B3DA91099DCB}"/>
              </a:ext>
            </a:extLst>
          </p:cNvPr>
          <p:cNvSpPr/>
          <p:nvPr/>
        </p:nvSpPr>
        <p:spPr>
          <a:xfrm>
            <a:off x="969818" y="838200"/>
            <a:ext cx="7204364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99"/>
                </a:solidFill>
              </a:rPr>
              <a:t>Is The Bible Relevant?</a:t>
            </a:r>
          </a:p>
        </p:txBody>
      </p:sp>
    </p:spTree>
    <p:extLst>
      <p:ext uri="{BB962C8B-B14F-4D97-AF65-F5344CB8AC3E}">
        <p14:creationId xmlns:p14="http://schemas.microsoft.com/office/powerpoint/2010/main" val="1955965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74EC48-034A-4D1F-8610-C8F2FB7E5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371600"/>
            <a:ext cx="8229600" cy="5257800"/>
          </a:xfrm>
        </p:spPr>
        <p:txBody>
          <a:bodyPr/>
          <a:lstStyle/>
          <a:p>
            <a:pPr marL="0" lvl="0" indent="0" defTabSz="566738">
              <a:spcAft>
                <a:spcPts val="600"/>
              </a:spcAft>
              <a:buClr>
                <a:srgbClr val="00007D"/>
              </a:buClr>
              <a:buSzPct val="75000"/>
              <a:buNone/>
            </a:pPr>
            <a:endParaRPr lang="en-US" altLang="en-US" kern="1200" dirty="0">
              <a:solidFill>
                <a:srgbClr val="000000"/>
              </a:solidFill>
            </a:endParaRPr>
          </a:p>
          <a:p>
            <a:pPr marL="0" lvl="0" indent="0" defTabSz="566738">
              <a:spcAft>
                <a:spcPts val="600"/>
              </a:spcAft>
              <a:buClr>
                <a:srgbClr val="00007D"/>
              </a:buClr>
              <a:buSzPct val="75000"/>
              <a:buNone/>
            </a:pPr>
            <a:endParaRPr lang="en-US" altLang="en-US" kern="1200" dirty="0">
              <a:solidFill>
                <a:srgbClr val="000000"/>
              </a:solidFill>
            </a:endParaRPr>
          </a:p>
          <a:p>
            <a:pPr marL="0" lvl="0" indent="0" defTabSz="566738">
              <a:spcAft>
                <a:spcPts val="600"/>
              </a:spcAft>
              <a:buClr>
                <a:srgbClr val="00007D"/>
              </a:buClr>
              <a:buSzPct val="75000"/>
              <a:buNone/>
            </a:pPr>
            <a:endParaRPr lang="en-US" altLang="en-US" kern="1200" dirty="0">
              <a:solidFill>
                <a:srgbClr val="000000"/>
              </a:solidFill>
            </a:endParaRPr>
          </a:p>
          <a:p>
            <a:pPr marL="0" lvl="0" indent="0" defTabSz="566738">
              <a:buClr>
                <a:srgbClr val="00007D"/>
              </a:buClr>
              <a:buSzPct val="75000"/>
              <a:buNone/>
            </a:pPr>
            <a:endParaRPr lang="en-US" altLang="en-US" kern="1200" dirty="0">
              <a:solidFill>
                <a:srgbClr val="000000"/>
              </a:solidFill>
            </a:endParaRPr>
          </a:p>
          <a:p>
            <a:pPr lvl="0" defTabSz="566738">
              <a:buClr>
                <a:srgbClr val="00007D"/>
              </a:buClr>
              <a:buSzPct val="75000"/>
              <a:buFont typeface="Wingdings" panose="05000000000000000000" pitchFamily="2" charset="2"/>
              <a:buChar char="n"/>
            </a:pPr>
            <a:endParaRPr lang="en-US" altLang="en-US" kern="1200" dirty="0">
              <a:solidFill>
                <a:srgbClr val="00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7DFB918-F198-42B5-B1EE-E94171951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762000"/>
          </a:xfrm>
          <a:solidFill>
            <a:srgbClr val="CCFFFF"/>
          </a:solidFill>
        </p:spPr>
        <p:txBody>
          <a:bodyPr/>
          <a:lstStyle/>
          <a:p>
            <a:r>
              <a:rPr lang="en-US" sz="2800" dirty="0"/>
              <a:t>4. </a:t>
            </a:r>
            <a:r>
              <a:rPr lang="en-US" sz="3600" dirty="0"/>
              <a:t>Other Interests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C212086-4BF5-4ED7-98BE-F9D72393F841}"/>
              </a:ext>
            </a:extLst>
          </p:cNvPr>
          <p:cNvSpPr/>
          <p:nvPr/>
        </p:nvSpPr>
        <p:spPr>
          <a:xfrm>
            <a:off x="503380" y="1295400"/>
            <a:ext cx="8153400" cy="1828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aseline="30000" dirty="0">
                <a:solidFill>
                  <a:schemeClr val="bg1"/>
                </a:solidFill>
              </a:rPr>
              <a:t>25</a:t>
            </a:r>
            <a:r>
              <a:rPr lang="en-US" sz="3000" baseline="30000" dirty="0">
                <a:solidFill>
                  <a:srgbClr val="FFFFCC"/>
                </a:solidFill>
              </a:rPr>
              <a:t> </a:t>
            </a:r>
            <a:r>
              <a:rPr lang="en-US" sz="3000" dirty="0">
                <a:solidFill>
                  <a:srgbClr val="FFFFCC"/>
                </a:solidFill>
              </a:rPr>
              <a:t>“…choosing rather to suffer affliction with the people of God than to enjoy the passing pleasures of sin” </a:t>
            </a:r>
            <a:r>
              <a:rPr lang="en-US" sz="3000" dirty="0">
                <a:solidFill>
                  <a:schemeClr val="bg1"/>
                </a:solidFill>
              </a:rPr>
              <a:t>– Hb.11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C1F045-FC1D-4ACE-B4BA-4B7011E2F4A2}"/>
              </a:ext>
            </a:extLst>
          </p:cNvPr>
          <p:cNvSpPr/>
          <p:nvPr/>
        </p:nvSpPr>
        <p:spPr>
          <a:xfrm>
            <a:off x="496456" y="3352800"/>
            <a:ext cx="8153400" cy="31242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aseline="30000" dirty="0">
                <a:solidFill>
                  <a:schemeClr val="bg1"/>
                </a:solidFill>
              </a:rPr>
              <a:t>24</a:t>
            </a:r>
            <a:r>
              <a:rPr lang="en-US" sz="3000" dirty="0">
                <a:solidFill>
                  <a:srgbClr val="FFFFCC"/>
                </a:solidFill>
              </a:rPr>
              <a:t> And when Jesus saw that he became very sorrowful, He said, “How hard it is for those who have riches to enter the kingdom of God!  </a:t>
            </a:r>
            <a:r>
              <a:rPr lang="en-US" sz="3000" baseline="30000" dirty="0">
                <a:solidFill>
                  <a:schemeClr val="bg1"/>
                </a:solidFill>
              </a:rPr>
              <a:t>25</a:t>
            </a:r>
            <a:r>
              <a:rPr lang="en-US" sz="3000" dirty="0">
                <a:solidFill>
                  <a:srgbClr val="FFFFCC"/>
                </a:solidFill>
              </a:rPr>
              <a:t> For it is easier for a camel to go through the eye of a needle than for a rich man to enter the kingdom of God” </a:t>
            </a:r>
            <a:r>
              <a:rPr lang="en-US" sz="3000" dirty="0">
                <a:solidFill>
                  <a:schemeClr val="bg1"/>
                </a:solidFill>
              </a:rPr>
              <a:t>– Lk.18 </a:t>
            </a:r>
          </a:p>
        </p:txBody>
      </p:sp>
    </p:spTree>
    <p:extLst>
      <p:ext uri="{BB962C8B-B14F-4D97-AF65-F5344CB8AC3E}">
        <p14:creationId xmlns:p14="http://schemas.microsoft.com/office/powerpoint/2010/main" val="377529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74EC48-034A-4D1F-8610-C8F2FB7E5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248400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04AB405-1562-48F7-A764-4AA65F5AAE57}"/>
              </a:ext>
            </a:extLst>
          </p:cNvPr>
          <p:cNvSpPr/>
          <p:nvPr/>
        </p:nvSpPr>
        <p:spPr>
          <a:xfrm>
            <a:off x="1636567" y="990600"/>
            <a:ext cx="5888182" cy="4572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I. Our Present State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E6D1010-97D2-44FD-A3C4-41362602E0F0}"/>
              </a:ext>
            </a:extLst>
          </p:cNvPr>
          <p:cNvSpPr/>
          <p:nvPr/>
        </p:nvSpPr>
        <p:spPr>
          <a:xfrm>
            <a:off x="1011384" y="2209800"/>
            <a:ext cx="7124700" cy="13716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III. </a:t>
            </a:r>
            <a:r>
              <a:rPr 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Bible Is Relevant When …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9D69530-1260-422C-BB9A-4ACC84C58BD9}"/>
              </a:ext>
            </a:extLst>
          </p:cNvPr>
          <p:cNvSpPr/>
          <p:nvPr/>
        </p:nvSpPr>
        <p:spPr>
          <a:xfrm>
            <a:off x="1637723" y="1600200"/>
            <a:ext cx="5888182" cy="4572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II. Why Do Some Call Bible Irrelevant?</a:t>
            </a:r>
          </a:p>
        </p:txBody>
      </p:sp>
    </p:spTree>
    <p:extLst>
      <p:ext uri="{BB962C8B-B14F-4D97-AF65-F5344CB8AC3E}">
        <p14:creationId xmlns:p14="http://schemas.microsoft.com/office/powerpoint/2010/main" val="2895025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74EC48-034A-4D1F-8610-C8F2FB7E5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marL="0" lvl="0" indent="0" defTabSz="522288">
              <a:buClr>
                <a:srgbClr val="00007D"/>
              </a:buClr>
              <a:buSzPct val="75000"/>
              <a:buNone/>
            </a:pPr>
            <a:r>
              <a:rPr lang="en-US" altLang="en-US" sz="3000" kern="1200" dirty="0">
                <a:solidFill>
                  <a:srgbClr val="FFFF00"/>
                </a:solidFill>
              </a:rPr>
              <a:t>▪</a:t>
            </a:r>
            <a:r>
              <a:rPr lang="en-US" altLang="en-US" kern="1200" dirty="0">
                <a:solidFill>
                  <a:srgbClr val="CCFFFF"/>
                </a:solidFill>
              </a:rPr>
              <a:t> </a:t>
            </a:r>
            <a:r>
              <a:rPr lang="en-US" altLang="en-US" sz="3000" kern="1200" dirty="0">
                <a:solidFill>
                  <a:schemeClr val="bg1"/>
                </a:solidFill>
              </a:rPr>
              <a:t>Gn.37…42:21  </a:t>
            </a:r>
          </a:p>
          <a:p>
            <a:pPr marL="0" lvl="0" indent="0" defTabSz="522288">
              <a:buClr>
                <a:srgbClr val="00007D"/>
              </a:buClr>
              <a:buSzPct val="75000"/>
              <a:buNone/>
            </a:pPr>
            <a:r>
              <a:rPr lang="en-US" altLang="en-US" sz="3000" kern="1200" dirty="0">
                <a:solidFill>
                  <a:srgbClr val="FFFF00"/>
                </a:solidFill>
              </a:rPr>
              <a:t>▪</a:t>
            </a:r>
            <a:r>
              <a:rPr lang="en-US" altLang="en-US" kern="1200" dirty="0">
                <a:solidFill>
                  <a:srgbClr val="FFFF00"/>
                </a:solidFill>
              </a:rPr>
              <a:t> </a:t>
            </a:r>
            <a:r>
              <a:rPr lang="en-US" altLang="en-US" sz="3000" kern="1200" dirty="0">
                <a:solidFill>
                  <a:schemeClr val="bg1"/>
                </a:solidFill>
              </a:rPr>
              <a:t>Ro.3:19, </a:t>
            </a:r>
            <a:r>
              <a:rPr lang="en-US" altLang="en-US" sz="3000" kern="1200" dirty="0">
                <a:solidFill>
                  <a:srgbClr val="CCFFFF"/>
                </a:solidFill>
              </a:rPr>
              <a:t>guilt   </a:t>
            </a:r>
          </a:p>
          <a:p>
            <a:pPr marL="0" lvl="0" indent="0" defTabSz="522288">
              <a:spcAft>
                <a:spcPts val="600"/>
              </a:spcAft>
              <a:buClr>
                <a:srgbClr val="00007D"/>
              </a:buClr>
              <a:buSzPct val="75000"/>
              <a:buNone/>
            </a:pPr>
            <a:r>
              <a:rPr lang="en-US" altLang="en-US" sz="3000" kern="1200" dirty="0">
                <a:solidFill>
                  <a:srgbClr val="FFFF00"/>
                </a:solidFill>
              </a:rPr>
              <a:t>▪ </a:t>
            </a:r>
            <a:r>
              <a:rPr lang="en-US" altLang="en-US" sz="3000" kern="1200" dirty="0">
                <a:solidFill>
                  <a:schemeClr val="bg1"/>
                </a:solidFill>
              </a:rPr>
              <a:t>Ro.3:23, </a:t>
            </a:r>
            <a:r>
              <a:rPr lang="en-US" altLang="en-US" sz="3000" kern="1200" dirty="0">
                <a:solidFill>
                  <a:srgbClr val="CCFFFF"/>
                </a:solidFill>
              </a:rPr>
              <a:t>the bad news  </a:t>
            </a:r>
          </a:p>
          <a:p>
            <a:pPr marL="0" lvl="0" indent="0" algn="ctr" defTabSz="522288">
              <a:buClr>
                <a:srgbClr val="00007D"/>
              </a:buClr>
              <a:buSzPct val="75000"/>
              <a:buNone/>
            </a:pPr>
            <a:r>
              <a:rPr lang="en-US" altLang="en-US" kern="1200" dirty="0">
                <a:solidFill>
                  <a:srgbClr val="FFC000"/>
                </a:solidFill>
              </a:rPr>
              <a:t>The Bible does not leave us there:	</a:t>
            </a:r>
          </a:p>
          <a:p>
            <a:pPr marL="0" lvl="0" indent="0" algn="ctr" defTabSz="522288">
              <a:buClr>
                <a:srgbClr val="00007D"/>
              </a:buClr>
              <a:buSzPct val="75000"/>
              <a:buNone/>
            </a:pPr>
            <a:r>
              <a:rPr lang="en-US" altLang="en-US" sz="3000" kern="1200" dirty="0">
                <a:solidFill>
                  <a:schemeClr val="bg1"/>
                </a:solidFill>
              </a:rPr>
              <a:t>Ro.4:7;  6:23 </a:t>
            </a:r>
          </a:p>
          <a:p>
            <a:pPr marL="0" lvl="0" indent="0" defTabSz="522288">
              <a:buClr>
                <a:srgbClr val="00007D"/>
              </a:buClr>
              <a:buSzPct val="75000"/>
              <a:buNone/>
            </a:pPr>
            <a:r>
              <a:rPr lang="en-US" altLang="en-US" sz="3000" kern="1200" dirty="0">
                <a:solidFill>
                  <a:srgbClr val="FFFF00"/>
                </a:solidFill>
              </a:rPr>
              <a:t>▪ </a:t>
            </a:r>
            <a:r>
              <a:rPr lang="en-US" altLang="en-US" sz="3000" i="1" kern="1200" dirty="0">
                <a:solidFill>
                  <a:schemeClr val="bg1"/>
                </a:solidFill>
              </a:rPr>
              <a:t>The Lessons of History</a:t>
            </a:r>
            <a:r>
              <a:rPr lang="en-US" altLang="en-US" sz="3000" kern="1200" dirty="0">
                <a:solidFill>
                  <a:schemeClr val="bg1"/>
                </a:solidFill>
              </a:rPr>
              <a:t>:  </a:t>
            </a:r>
            <a:r>
              <a:rPr lang="en-US" altLang="en-US" sz="3000" kern="1200" dirty="0">
                <a:solidFill>
                  <a:srgbClr val="FFFFCC"/>
                </a:solidFill>
              </a:rPr>
              <a:t>‘There never has been a significant example of morality apart from belief in God’</a:t>
            </a:r>
            <a:r>
              <a:rPr lang="en-US" altLang="en-US" sz="3000" kern="1200" dirty="0">
                <a:solidFill>
                  <a:schemeClr val="bg1"/>
                </a:solidFill>
              </a:rPr>
              <a:t> </a:t>
            </a:r>
            <a:r>
              <a:rPr lang="en-US" altLang="en-US" sz="2400" kern="1200" dirty="0">
                <a:solidFill>
                  <a:schemeClr val="bg1"/>
                </a:solidFill>
              </a:rPr>
              <a:t>– Will / Ariel Durant</a:t>
            </a:r>
            <a:endParaRPr lang="en-US" altLang="en-US" sz="3000" i="1" kern="1200" dirty="0">
              <a:solidFill>
                <a:schemeClr val="bg1"/>
              </a:solidFill>
            </a:endParaRPr>
          </a:p>
          <a:p>
            <a:pPr lvl="0" defTabSz="566738">
              <a:buClr>
                <a:srgbClr val="00007D"/>
              </a:buClr>
              <a:buSzPct val="75000"/>
              <a:buFont typeface="Wingdings" panose="05000000000000000000" pitchFamily="2" charset="2"/>
              <a:buChar char="n"/>
            </a:pPr>
            <a:endParaRPr lang="en-US" altLang="en-US" kern="1200" dirty="0">
              <a:solidFill>
                <a:srgbClr val="00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7DFB918-F198-42B5-B1EE-E94171951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762000"/>
          </a:xfrm>
          <a:solidFill>
            <a:srgbClr val="CCFFFF"/>
          </a:solidFill>
        </p:spPr>
        <p:txBody>
          <a:bodyPr/>
          <a:lstStyle/>
          <a:p>
            <a:r>
              <a:rPr lang="en-US" sz="2800" dirty="0"/>
              <a:t>1. </a:t>
            </a:r>
            <a:r>
              <a:rPr lang="en-US" sz="3600" u="sng" dirty="0"/>
              <a:t>We are riddled with guilt</a:t>
            </a:r>
          </a:p>
        </p:txBody>
      </p:sp>
    </p:spTree>
    <p:extLst>
      <p:ext uri="{BB962C8B-B14F-4D97-AF65-F5344CB8AC3E}">
        <p14:creationId xmlns:p14="http://schemas.microsoft.com/office/powerpoint/2010/main" val="1385173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74EC48-034A-4D1F-8610-C8F2FB7E5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marL="0" lvl="0" indent="0" defTabSz="457200">
              <a:lnSpc>
                <a:spcPct val="90000"/>
              </a:lnSpc>
              <a:buClr>
                <a:srgbClr val="00007D"/>
              </a:buClr>
              <a:buSzPct val="75000"/>
              <a:buNone/>
            </a:pPr>
            <a:r>
              <a:rPr lang="en-US" altLang="en-US" kern="1200" dirty="0">
                <a:solidFill>
                  <a:srgbClr val="FFFF00"/>
                </a:solidFill>
              </a:rPr>
              <a:t>▪ </a:t>
            </a:r>
            <a:r>
              <a:rPr lang="en-US" altLang="en-US" kern="1200" dirty="0">
                <a:solidFill>
                  <a:schemeClr val="bg1"/>
                </a:solidFill>
              </a:rPr>
              <a:t>Ps.128:3 … Ec.9:9</a:t>
            </a:r>
          </a:p>
          <a:p>
            <a:pPr marL="0" lvl="0" indent="0" defTabSz="457200">
              <a:lnSpc>
                <a:spcPct val="90000"/>
              </a:lnSpc>
              <a:buClr>
                <a:srgbClr val="00007D"/>
              </a:buClr>
              <a:buSzPct val="75000"/>
              <a:buNone/>
            </a:pPr>
            <a:r>
              <a:rPr lang="en-US" altLang="en-US" kern="1200" dirty="0">
                <a:solidFill>
                  <a:srgbClr val="FFFF00"/>
                </a:solidFill>
              </a:rPr>
              <a:t>▪ </a:t>
            </a:r>
            <a:r>
              <a:rPr lang="en-US" altLang="en-US" kern="1200" dirty="0">
                <a:solidFill>
                  <a:schemeClr val="bg1"/>
                </a:solidFill>
              </a:rPr>
              <a:t>Misused blessings become curses</a:t>
            </a:r>
          </a:p>
          <a:p>
            <a:pPr lvl="0" defTabSz="566738">
              <a:buClr>
                <a:srgbClr val="00007D"/>
              </a:buClr>
              <a:buSzPct val="75000"/>
              <a:buFont typeface="Wingdings" panose="05000000000000000000" pitchFamily="2" charset="2"/>
              <a:buChar char="n"/>
            </a:pPr>
            <a:endParaRPr lang="en-US" altLang="en-US" kern="1200" dirty="0">
              <a:solidFill>
                <a:srgbClr val="00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7DFB918-F198-42B5-B1EE-E94171951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762000"/>
          </a:xfrm>
          <a:solidFill>
            <a:srgbClr val="CCFFFF"/>
          </a:solidFill>
        </p:spPr>
        <p:txBody>
          <a:bodyPr/>
          <a:lstStyle/>
          <a:p>
            <a:r>
              <a:rPr lang="en-US" sz="2800" dirty="0"/>
              <a:t>2. </a:t>
            </a:r>
            <a:r>
              <a:rPr lang="en-US" sz="3600" u="sng" dirty="0"/>
              <a:t>Marriage is crumbling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FDE203-04ED-40FB-B3D4-4BF3D2EF8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139" y="2362200"/>
            <a:ext cx="6422733" cy="762000"/>
          </a:xfrm>
          <a:prstGeom prst="rect">
            <a:avLst/>
          </a:prstGeom>
          <a:solidFill>
            <a:srgbClr val="002060"/>
          </a:solidFill>
          <a:ln w="317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Lay right foundation,</a:t>
            </a:r>
            <a:r>
              <a:rPr kumimoji="0" lang="en-US" alt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Mt.19:3-6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5625E6-265F-4D02-8B50-A9C8FA5332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139" y="3276600"/>
            <a:ext cx="6422733" cy="762000"/>
          </a:xfrm>
          <a:prstGeom prst="rect">
            <a:avLst/>
          </a:prstGeom>
          <a:solidFill>
            <a:srgbClr val="002060"/>
          </a:solidFill>
          <a:ln w="317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Treat spouse as yourself,</a:t>
            </a:r>
            <a:r>
              <a:rPr kumimoji="0" lang="en-US" alt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Mt.7:12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19F0F5-9AC0-4A16-BBDA-D13025D6F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139" y="4191000"/>
            <a:ext cx="6422733" cy="762000"/>
          </a:xfrm>
          <a:prstGeom prst="rect">
            <a:avLst/>
          </a:prstGeom>
          <a:solidFill>
            <a:srgbClr val="002060"/>
          </a:solidFill>
          <a:ln w="317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Avoid neglect / selfishness, </a:t>
            </a:r>
            <a:r>
              <a:rPr kumimoji="0" lang="en-US" alt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Ep.5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E563E1D-C446-4F44-8395-2A23A49A4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139" y="5105400"/>
            <a:ext cx="6422733" cy="762000"/>
          </a:xfrm>
          <a:prstGeom prst="rect">
            <a:avLst/>
          </a:prstGeom>
          <a:solidFill>
            <a:srgbClr val="002060"/>
          </a:solidFill>
          <a:ln w="317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Love is the key, </a:t>
            </a:r>
            <a:r>
              <a:rPr kumimoji="0" lang="en-US" alt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Ep.5:23-33</a:t>
            </a:r>
          </a:p>
        </p:txBody>
      </p:sp>
    </p:spTree>
    <p:extLst>
      <p:ext uri="{BB962C8B-B14F-4D97-AF65-F5344CB8AC3E}">
        <p14:creationId xmlns:p14="http://schemas.microsoft.com/office/powerpoint/2010/main" val="143189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74EC48-034A-4D1F-8610-C8F2FB7E5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257800"/>
          </a:xfrm>
        </p:spPr>
        <p:txBody>
          <a:bodyPr/>
          <a:lstStyle/>
          <a:p>
            <a:pPr marL="0" lvl="0" indent="0" defTabSz="457200">
              <a:lnSpc>
                <a:spcPct val="90000"/>
              </a:lnSpc>
              <a:spcAft>
                <a:spcPts val="600"/>
              </a:spcAft>
              <a:buClr>
                <a:srgbClr val="00007D"/>
              </a:buClr>
              <a:buSzPct val="75000"/>
              <a:buNone/>
            </a:pPr>
            <a:r>
              <a:rPr lang="en-US" altLang="en-US" sz="3000" kern="1200" dirty="0">
                <a:solidFill>
                  <a:srgbClr val="FFFF00"/>
                </a:solidFill>
              </a:rPr>
              <a:t>▪ </a:t>
            </a:r>
            <a:r>
              <a:rPr lang="en-US" altLang="en-US" sz="3000" kern="1200" dirty="0">
                <a:solidFill>
                  <a:schemeClr val="bg1"/>
                </a:solidFill>
              </a:rPr>
              <a:t>Ps.41:9</a:t>
            </a:r>
          </a:p>
          <a:p>
            <a:pPr marL="0" lvl="0" indent="0" defTabSz="457200">
              <a:lnSpc>
                <a:spcPct val="90000"/>
              </a:lnSpc>
              <a:spcAft>
                <a:spcPts val="600"/>
              </a:spcAft>
              <a:buClr>
                <a:srgbClr val="00007D"/>
              </a:buClr>
              <a:buSzPct val="75000"/>
              <a:buNone/>
            </a:pPr>
            <a:r>
              <a:rPr lang="en-US" altLang="en-US" sz="3000" kern="1200" dirty="0">
                <a:solidFill>
                  <a:srgbClr val="FFFF00"/>
                </a:solidFill>
              </a:rPr>
              <a:t>▪ </a:t>
            </a:r>
            <a:r>
              <a:rPr lang="en-US" altLang="en-US" sz="3000" kern="1200" dirty="0">
                <a:solidFill>
                  <a:schemeClr val="bg1"/>
                </a:solidFill>
              </a:rPr>
              <a:t>Hb.13:5-6</a:t>
            </a:r>
          </a:p>
          <a:p>
            <a:pPr marL="0" lvl="0" indent="0" defTabSz="457200">
              <a:lnSpc>
                <a:spcPct val="90000"/>
              </a:lnSpc>
              <a:spcAft>
                <a:spcPts val="600"/>
              </a:spcAft>
              <a:buClr>
                <a:srgbClr val="00007D"/>
              </a:buClr>
              <a:buSzPct val="75000"/>
              <a:buNone/>
            </a:pPr>
            <a:r>
              <a:rPr lang="en-US" altLang="en-US" sz="3000" kern="1200" dirty="0">
                <a:solidFill>
                  <a:schemeClr val="bg1"/>
                </a:solidFill>
              </a:rPr>
              <a:t>	…</a:t>
            </a:r>
            <a:r>
              <a:rPr lang="en-US" altLang="en-US" sz="3000" kern="1200" dirty="0">
                <a:solidFill>
                  <a:srgbClr val="FFFF00"/>
                </a:solidFill>
              </a:rPr>
              <a:t>no</a:t>
            </a:r>
            <a:r>
              <a:rPr lang="en-US" altLang="en-US" sz="3000" kern="1200" dirty="0">
                <a:solidFill>
                  <a:schemeClr val="bg1"/>
                </a:solidFill>
              </a:rPr>
              <a:t> </a:t>
            </a:r>
            <a:r>
              <a:rPr lang="en-US" altLang="en-US" sz="3000" kern="1200" dirty="0">
                <a:solidFill>
                  <a:srgbClr val="FF0000"/>
                </a:solidFill>
              </a:rPr>
              <a:t>not</a:t>
            </a:r>
            <a:r>
              <a:rPr lang="en-US" altLang="en-US" sz="3000" kern="1200" dirty="0">
                <a:solidFill>
                  <a:schemeClr val="bg1"/>
                </a:solidFill>
              </a:rPr>
              <a:t> will I </a:t>
            </a:r>
            <a:r>
              <a:rPr lang="en-US" altLang="en-US" sz="3000" kern="1200" dirty="0" err="1">
                <a:solidFill>
                  <a:schemeClr val="bg1"/>
                </a:solidFill>
              </a:rPr>
              <a:t>Ieave</a:t>
            </a:r>
            <a:r>
              <a:rPr lang="en-US" altLang="en-US" sz="3000" kern="1200" dirty="0">
                <a:solidFill>
                  <a:schemeClr val="bg1"/>
                </a:solidFill>
              </a:rPr>
              <a:t> you…</a:t>
            </a:r>
            <a:r>
              <a:rPr lang="en-US" altLang="en-US" sz="3000" kern="1200" dirty="0">
                <a:solidFill>
                  <a:srgbClr val="00B0F0"/>
                </a:solidFill>
              </a:rPr>
              <a:t>neither</a:t>
            </a:r>
            <a:r>
              <a:rPr lang="en-US" altLang="en-US" sz="3000" kern="1200" dirty="0">
                <a:solidFill>
                  <a:schemeClr val="bg1"/>
                </a:solidFill>
              </a:rPr>
              <a:t> </a:t>
            </a:r>
            <a:r>
              <a:rPr lang="en-US" altLang="en-US" sz="3000" kern="1200" dirty="0">
                <a:solidFill>
                  <a:srgbClr val="FFFF00"/>
                </a:solidFill>
              </a:rPr>
              <a:t>no</a:t>
            </a:r>
            <a:r>
              <a:rPr lang="en-US" altLang="en-US" sz="3000" kern="1200" dirty="0">
                <a:solidFill>
                  <a:schemeClr val="bg1"/>
                </a:solidFill>
              </a:rPr>
              <a:t> </a:t>
            </a:r>
            <a:r>
              <a:rPr lang="en-US" altLang="en-US" sz="3000" kern="1200" dirty="0">
                <a:solidFill>
                  <a:srgbClr val="FF0000"/>
                </a:solidFill>
              </a:rPr>
              <a:t>not</a:t>
            </a:r>
            <a:r>
              <a:rPr lang="en-US" altLang="en-US" sz="3000" kern="1200" dirty="0">
                <a:solidFill>
                  <a:schemeClr val="bg1"/>
                </a:solidFill>
              </a:rPr>
              <a:t> will I 	forsake you…</a:t>
            </a:r>
          </a:p>
          <a:p>
            <a:pPr marL="0" lvl="0" indent="0" defTabSz="457200">
              <a:lnSpc>
                <a:spcPct val="90000"/>
              </a:lnSpc>
              <a:buClr>
                <a:srgbClr val="00007D"/>
              </a:buClr>
              <a:buSzPct val="75000"/>
              <a:buNone/>
            </a:pPr>
            <a:r>
              <a:rPr lang="en-US" altLang="en-US" sz="3000" kern="1200" dirty="0">
                <a:solidFill>
                  <a:srgbClr val="FFFF00"/>
                </a:solidFill>
              </a:rPr>
              <a:t>▪ </a:t>
            </a:r>
            <a:r>
              <a:rPr lang="en-US" altLang="en-US" sz="3000" kern="1200" dirty="0">
                <a:solidFill>
                  <a:srgbClr val="FFFFCC"/>
                </a:solidFill>
              </a:rPr>
              <a:t>How Firm A Foundation </a:t>
            </a:r>
            <a:r>
              <a:rPr lang="en-US" altLang="en-US" sz="2000" kern="1200" dirty="0">
                <a:solidFill>
                  <a:schemeClr val="bg1"/>
                </a:solidFill>
              </a:rPr>
              <a:t>(400 # 6)</a:t>
            </a:r>
            <a:r>
              <a:rPr lang="en-US" altLang="en-US" sz="3000" kern="1200" dirty="0">
                <a:solidFill>
                  <a:srgbClr val="FFFFCC"/>
                </a:solidFill>
              </a:rPr>
              <a:t>:</a:t>
            </a:r>
          </a:p>
          <a:p>
            <a:pPr marL="0" indent="0" defTabSz="461963">
              <a:buNone/>
              <a:tabLst>
                <a:tab pos="282575" algn="l"/>
              </a:tabLst>
            </a:pPr>
            <a:r>
              <a:rPr lang="en-US" sz="3000" dirty="0">
                <a:solidFill>
                  <a:schemeClr val="bg1"/>
                </a:solidFill>
              </a:rPr>
              <a:t>– The soul that on Jesus hath leaned for repose,    I will not, I will not desert to his foes;    </a:t>
            </a:r>
            <a:br>
              <a:rPr lang="en-US" sz="3000" dirty="0">
                <a:solidFill>
                  <a:schemeClr val="bg1"/>
                </a:solidFill>
              </a:rPr>
            </a:br>
            <a:r>
              <a:rPr lang="en-US" sz="3000" dirty="0">
                <a:solidFill>
                  <a:schemeClr val="bg1"/>
                </a:solidFill>
              </a:rPr>
              <a:t>That soul, though all hell should endeavor to shake,  </a:t>
            </a:r>
            <a:br>
              <a:rPr lang="en-US" sz="3000" dirty="0">
                <a:solidFill>
                  <a:schemeClr val="bg1"/>
                </a:solidFill>
              </a:rPr>
            </a:br>
            <a:r>
              <a:rPr lang="en-US" sz="3000" dirty="0">
                <a:solidFill>
                  <a:schemeClr val="bg1"/>
                </a:solidFill>
              </a:rPr>
              <a:t>I’ll never, no never, no never forsake.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7DFB918-F198-42B5-B1EE-E94171951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762000"/>
          </a:xfrm>
          <a:solidFill>
            <a:srgbClr val="CCFFFF"/>
          </a:solidFill>
        </p:spPr>
        <p:txBody>
          <a:bodyPr/>
          <a:lstStyle/>
          <a:p>
            <a:r>
              <a:rPr lang="en-US" sz="2800" dirty="0"/>
              <a:t>3. </a:t>
            </a:r>
            <a:r>
              <a:rPr lang="en-US" sz="3600" u="sng" dirty="0"/>
              <a:t>People disappoint us</a:t>
            </a:r>
          </a:p>
        </p:txBody>
      </p:sp>
    </p:spTree>
    <p:extLst>
      <p:ext uri="{BB962C8B-B14F-4D97-AF65-F5344CB8AC3E}">
        <p14:creationId xmlns:p14="http://schemas.microsoft.com/office/powerpoint/2010/main" val="372535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74EC48-034A-4D1F-8610-C8F2FB7E5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marL="0" lvl="0" indent="0" defTabSz="566738">
              <a:spcAft>
                <a:spcPts val="600"/>
              </a:spcAft>
              <a:buClr>
                <a:srgbClr val="00007D"/>
              </a:buClr>
              <a:buSzPct val="75000"/>
              <a:buNone/>
            </a:pPr>
            <a:r>
              <a:rPr lang="en-US" altLang="en-US" sz="2900" kern="1200" dirty="0">
                <a:solidFill>
                  <a:srgbClr val="CCFFFF"/>
                </a:solidFill>
              </a:rPr>
              <a:t>▪ </a:t>
            </a:r>
            <a:r>
              <a:rPr lang="en-US" altLang="en-US" sz="2900" kern="1200" dirty="0">
                <a:solidFill>
                  <a:schemeClr val="bg1"/>
                </a:solidFill>
              </a:rPr>
              <a:t>Ph.4:6-7</a:t>
            </a:r>
          </a:p>
          <a:p>
            <a:pPr marL="0" lvl="0" indent="0" defTabSz="566738">
              <a:spcAft>
                <a:spcPts val="600"/>
              </a:spcAft>
              <a:buClr>
                <a:srgbClr val="00007D"/>
              </a:buClr>
              <a:buSzPct val="75000"/>
              <a:buNone/>
            </a:pPr>
            <a:r>
              <a:rPr lang="en-US" altLang="en-US" sz="2900" kern="1200" dirty="0">
                <a:solidFill>
                  <a:srgbClr val="CCFFFF"/>
                </a:solidFill>
              </a:rPr>
              <a:t>▪ </a:t>
            </a:r>
            <a:r>
              <a:rPr lang="en-US" altLang="en-US" sz="2900" kern="1200" dirty="0">
                <a:solidFill>
                  <a:schemeClr val="bg1"/>
                </a:solidFill>
              </a:rPr>
              <a:t>Col.3:12-17</a:t>
            </a:r>
          </a:p>
          <a:p>
            <a:pPr marL="0" lvl="0" indent="0" defTabSz="566738">
              <a:spcAft>
                <a:spcPts val="600"/>
              </a:spcAft>
              <a:buClr>
                <a:srgbClr val="00007D"/>
              </a:buClr>
              <a:buSzPct val="75000"/>
              <a:buNone/>
            </a:pPr>
            <a:r>
              <a:rPr lang="en-US" altLang="en-US" sz="3000" kern="1200" dirty="0">
                <a:solidFill>
                  <a:srgbClr val="CCFFFF"/>
                </a:solidFill>
              </a:rPr>
              <a:t>▪ </a:t>
            </a:r>
            <a:r>
              <a:rPr lang="en-US" altLang="en-US" sz="3000" kern="1200" dirty="0">
                <a:solidFill>
                  <a:schemeClr val="bg1"/>
                </a:solidFill>
              </a:rPr>
              <a:t>Svetlana Alliluyeva</a:t>
            </a:r>
          </a:p>
          <a:p>
            <a:pPr lvl="0" defTabSz="566738">
              <a:buClr>
                <a:srgbClr val="00007D"/>
              </a:buClr>
              <a:buSzPct val="75000"/>
              <a:buFont typeface="Wingdings" panose="05000000000000000000" pitchFamily="2" charset="2"/>
              <a:buChar char="n"/>
            </a:pPr>
            <a:endParaRPr lang="en-US" altLang="en-US" kern="1200" dirty="0">
              <a:solidFill>
                <a:srgbClr val="00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7DFB918-F198-42B5-B1EE-E94171951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762000"/>
          </a:xfrm>
          <a:solidFill>
            <a:srgbClr val="CCFFFF"/>
          </a:solidFill>
        </p:spPr>
        <p:txBody>
          <a:bodyPr/>
          <a:lstStyle/>
          <a:p>
            <a:r>
              <a:rPr lang="en-US" sz="2800" dirty="0"/>
              <a:t>4. </a:t>
            </a:r>
            <a:r>
              <a:rPr lang="en-US" sz="3600" u="sng" dirty="0"/>
              <a:t>Anxiety conquers peace</a:t>
            </a:r>
          </a:p>
        </p:txBody>
      </p:sp>
    </p:spTree>
    <p:extLst>
      <p:ext uri="{BB962C8B-B14F-4D97-AF65-F5344CB8AC3E}">
        <p14:creationId xmlns:p14="http://schemas.microsoft.com/office/powerpoint/2010/main" val="1353762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74EC48-034A-4D1F-8610-C8F2FB7E5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marL="282575" lvl="0" indent="-282575" defTabSz="457200">
              <a:buClr>
                <a:srgbClr val="00007D"/>
              </a:buClr>
              <a:buSzPct val="75000"/>
              <a:buNone/>
            </a:pPr>
            <a:r>
              <a:rPr lang="en-US" altLang="en-US" kern="1200" dirty="0">
                <a:solidFill>
                  <a:srgbClr val="FFC000"/>
                </a:solidFill>
              </a:rPr>
              <a:t>▪ </a:t>
            </a:r>
            <a:r>
              <a:rPr lang="en-US" altLang="en-US" sz="3100" kern="1200" dirty="0">
                <a:solidFill>
                  <a:srgbClr val="FFFFCC"/>
                </a:solidFill>
              </a:rPr>
              <a:t>Remember Job’s </a:t>
            </a:r>
            <a:r>
              <a:rPr lang="en-US" altLang="en-US" sz="3100" i="1" kern="1200" dirty="0">
                <a:solidFill>
                  <a:srgbClr val="FFFFCC"/>
                </a:solidFill>
              </a:rPr>
              <a:t>condition … and </a:t>
            </a:r>
            <a:r>
              <a:rPr lang="en-US" altLang="en-US" sz="3100" kern="1200" dirty="0">
                <a:solidFill>
                  <a:srgbClr val="FFFFCC"/>
                </a:solidFill>
              </a:rPr>
              <a:t>God’s </a:t>
            </a:r>
            <a:r>
              <a:rPr lang="en-US" altLang="en-US" sz="3100" i="1" kern="1200" dirty="0">
                <a:solidFill>
                  <a:srgbClr val="FFFFCC"/>
                </a:solidFill>
              </a:rPr>
              <a:t>conclusion</a:t>
            </a:r>
            <a:r>
              <a:rPr lang="en-US" altLang="en-US" sz="3100" kern="1200" dirty="0">
                <a:solidFill>
                  <a:srgbClr val="FFFFCC"/>
                </a:solidFill>
              </a:rPr>
              <a:t>  </a:t>
            </a:r>
          </a:p>
          <a:p>
            <a:pPr marL="0" lvl="0" indent="0" algn="ctr" defTabSz="457200">
              <a:buClr>
                <a:srgbClr val="00007D"/>
              </a:buClr>
              <a:buSzPct val="75000"/>
              <a:buNone/>
            </a:pPr>
            <a:r>
              <a:rPr lang="en-US" altLang="en-US" sz="3100" kern="1200" dirty="0">
                <a:solidFill>
                  <a:schemeClr val="bg1"/>
                </a:solidFill>
              </a:rPr>
              <a:t>Ps.23:4 – </a:t>
            </a:r>
          </a:p>
          <a:p>
            <a:pPr marL="0" lvl="0" indent="0" defTabSz="566738">
              <a:buClr>
                <a:srgbClr val="00007D"/>
              </a:buClr>
              <a:buSzPct val="75000"/>
              <a:buNone/>
            </a:pPr>
            <a:endParaRPr lang="en-US" altLang="en-US" kern="1200" dirty="0">
              <a:solidFill>
                <a:srgbClr val="000000"/>
              </a:solidFill>
            </a:endParaRPr>
          </a:p>
          <a:p>
            <a:pPr marL="0" lvl="0" indent="0" defTabSz="566738">
              <a:buClr>
                <a:srgbClr val="00007D"/>
              </a:buClr>
              <a:buSzPct val="75000"/>
              <a:buNone/>
            </a:pPr>
            <a:endParaRPr lang="en-US" altLang="en-US" kern="1200" dirty="0">
              <a:solidFill>
                <a:srgbClr val="00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7DFB918-F198-42B5-B1EE-E94171951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762000"/>
          </a:xfrm>
          <a:solidFill>
            <a:srgbClr val="CCFFFF"/>
          </a:solidFill>
        </p:spPr>
        <p:txBody>
          <a:bodyPr/>
          <a:lstStyle/>
          <a:p>
            <a:r>
              <a:rPr lang="en-US" sz="2800" dirty="0"/>
              <a:t>5. </a:t>
            </a:r>
            <a:r>
              <a:rPr lang="en-US" sz="3600" u="sng" dirty="0"/>
              <a:t>Physical difficulties</a:t>
            </a:r>
          </a:p>
        </p:txBody>
      </p:sp>
      <p:sp>
        <p:nvSpPr>
          <p:cNvPr id="4" name="Oval 4">
            <a:extLst>
              <a:ext uri="{FF2B5EF4-FFF2-40B4-BE49-F238E27FC236}">
                <a16:creationId xmlns:a16="http://schemas.microsoft.com/office/drawing/2014/main" id="{A12EC484-D1F0-42F2-B606-1B606473B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124200"/>
            <a:ext cx="2667000" cy="1981200"/>
          </a:xfrm>
          <a:prstGeom prst="ellipse">
            <a:avLst/>
          </a:prstGeom>
          <a:solidFill>
            <a:srgbClr val="DDDDDD"/>
          </a:solidFill>
          <a:ln w="3175">
            <a:solidFill>
              <a:srgbClr val="00007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100" i="0" u="none" strike="noStrike" kern="0" cap="none" spc="0" normalizeH="0" baseline="0" noProof="0" dirty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</a:rPr>
              <a:t>Walk </a:t>
            </a:r>
            <a:br>
              <a:rPr kumimoji="0" lang="en-US" altLang="en-US" sz="3100" i="0" u="none" strike="noStrike" kern="0" cap="none" spc="0" normalizeH="0" baseline="0" noProof="0" dirty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</a:rPr>
            </a:br>
            <a:r>
              <a:rPr kumimoji="0" lang="en-US" altLang="en-US" sz="3100" i="0" u="none" strike="noStrike" kern="0" cap="none" spc="0" normalizeH="0" baseline="0" noProof="0" dirty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</a:rPr>
              <a:t>through</a:t>
            </a:r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43A9B1AC-45AA-4227-853C-3ADCE66DD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124200"/>
            <a:ext cx="2667000" cy="1981200"/>
          </a:xfrm>
          <a:prstGeom prst="ellipse">
            <a:avLst/>
          </a:prstGeom>
          <a:solidFill>
            <a:srgbClr val="DDDDDD"/>
          </a:solidFill>
          <a:ln w="3175">
            <a:solidFill>
              <a:srgbClr val="00007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100" i="0" u="none" strike="noStrike" kern="0" cap="none" spc="0" normalizeH="0" baseline="0" noProof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</a:rPr>
              <a:t>Shadow</a:t>
            </a:r>
          </a:p>
        </p:txBody>
      </p:sp>
      <p:sp>
        <p:nvSpPr>
          <p:cNvPr id="6" name="Oval 6">
            <a:extLst>
              <a:ext uri="{FF2B5EF4-FFF2-40B4-BE49-F238E27FC236}">
                <a16:creationId xmlns:a16="http://schemas.microsoft.com/office/drawing/2014/main" id="{38EFFFB3-AB6E-42F6-A77D-306C75A5F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124200"/>
            <a:ext cx="2667000" cy="1981200"/>
          </a:xfrm>
          <a:prstGeom prst="ellipse">
            <a:avLst/>
          </a:prstGeom>
          <a:solidFill>
            <a:srgbClr val="DDDDDD"/>
          </a:solidFill>
          <a:ln w="3175">
            <a:solidFill>
              <a:srgbClr val="00007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100" i="0" u="none" strike="noStrike" kern="0" cap="none" spc="0" normalizeH="0" baseline="0" noProof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</a:rPr>
              <a:t>Evil</a:t>
            </a:r>
          </a:p>
        </p:txBody>
      </p:sp>
    </p:spTree>
    <p:extLst>
      <p:ext uri="{BB962C8B-B14F-4D97-AF65-F5344CB8AC3E}">
        <p14:creationId xmlns:p14="http://schemas.microsoft.com/office/powerpoint/2010/main" val="253099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74EC48-034A-4D1F-8610-C8F2FB7E5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marL="227013" lvl="0" indent="-227013" defTabSz="457200">
              <a:buClr>
                <a:srgbClr val="00007D"/>
              </a:buClr>
              <a:buSzPct val="75000"/>
              <a:buNone/>
            </a:pPr>
            <a:r>
              <a:rPr lang="en-US" altLang="en-US" kern="1200" dirty="0">
                <a:solidFill>
                  <a:srgbClr val="FFFF00"/>
                </a:solidFill>
              </a:rPr>
              <a:t>▪ </a:t>
            </a:r>
            <a:r>
              <a:rPr lang="en-US" altLang="en-US" sz="3100" kern="1200" dirty="0">
                <a:solidFill>
                  <a:schemeClr val="bg1"/>
                </a:solidFill>
              </a:rPr>
              <a:t>We are but tenants and ... shortly the great Landlord will give us notice that our lease has expired </a:t>
            </a:r>
            <a:r>
              <a:rPr lang="en-US" altLang="en-US" sz="2400" kern="1200" dirty="0">
                <a:solidFill>
                  <a:schemeClr val="bg1"/>
                </a:solidFill>
              </a:rPr>
              <a:t>– Jefferson</a:t>
            </a:r>
            <a:endParaRPr lang="en-US" altLang="en-US" sz="3100" kern="1200" dirty="0">
              <a:solidFill>
                <a:schemeClr val="bg1"/>
              </a:solidFill>
            </a:endParaRPr>
          </a:p>
          <a:p>
            <a:pPr marL="227013" lvl="0" indent="-227013" defTabSz="457200">
              <a:buClr>
                <a:srgbClr val="00007D"/>
              </a:buClr>
              <a:buSzPct val="75000"/>
              <a:buNone/>
            </a:pPr>
            <a:r>
              <a:rPr lang="en-US" altLang="en-US" sz="3100" kern="1200" dirty="0">
                <a:solidFill>
                  <a:srgbClr val="FFFF00"/>
                </a:solidFill>
              </a:rPr>
              <a:t>▪ </a:t>
            </a:r>
            <a:r>
              <a:rPr lang="en-US" altLang="en-US" sz="3100" kern="1200" dirty="0">
                <a:solidFill>
                  <a:schemeClr val="bg1"/>
                </a:solidFill>
              </a:rPr>
              <a:t>Ec.3:11, </a:t>
            </a:r>
            <a:r>
              <a:rPr lang="en-US" altLang="en-US" sz="3100" i="1" kern="1200" dirty="0">
                <a:solidFill>
                  <a:srgbClr val="FFC000"/>
                </a:solidFill>
              </a:rPr>
              <a:t>eternity in their hearts  </a:t>
            </a:r>
            <a:r>
              <a:rPr lang="en-US" altLang="en-US" sz="3100" kern="1200" dirty="0">
                <a:solidFill>
                  <a:srgbClr val="FFFFCC"/>
                </a:solidFill>
              </a:rPr>
              <a:t>[capacity for eternal things; we want something to sur-pass our present existence]</a:t>
            </a:r>
            <a:r>
              <a:rPr lang="en-US" altLang="en-US" sz="3100" kern="1200" dirty="0">
                <a:solidFill>
                  <a:srgbClr val="FFC000"/>
                </a:solidFill>
              </a:rPr>
              <a:t> </a:t>
            </a:r>
          </a:p>
          <a:p>
            <a:pPr marL="0" lvl="0" indent="0" defTabSz="457200">
              <a:buClr>
                <a:srgbClr val="00007D"/>
              </a:buClr>
              <a:buSzPct val="75000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7DFB918-F198-42B5-B1EE-E94171951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762000"/>
          </a:xfrm>
          <a:solidFill>
            <a:srgbClr val="CCFFFF"/>
          </a:solidFill>
        </p:spPr>
        <p:txBody>
          <a:bodyPr/>
          <a:lstStyle/>
          <a:p>
            <a:r>
              <a:rPr lang="en-US" sz="2800" dirty="0"/>
              <a:t>6</a:t>
            </a:r>
            <a:r>
              <a:rPr lang="en-US" sz="2800"/>
              <a:t>. </a:t>
            </a:r>
            <a:r>
              <a:rPr lang="en-US" sz="3600" u="sng" dirty="0"/>
              <a:t>Death draws near</a:t>
            </a:r>
          </a:p>
        </p:txBody>
      </p:sp>
    </p:spTree>
    <p:extLst>
      <p:ext uri="{BB962C8B-B14F-4D97-AF65-F5344CB8AC3E}">
        <p14:creationId xmlns:p14="http://schemas.microsoft.com/office/powerpoint/2010/main" val="1885101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5069051-BB36-4229-A4F5-8731A5D90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100" dirty="0">
                <a:solidFill>
                  <a:schemeClr val="bg1">
                    <a:lumMod val="95000"/>
                  </a:schemeClr>
                </a:solidFill>
              </a:rPr>
              <a:t>James 4:14, </a:t>
            </a:r>
            <a:r>
              <a:rPr lang="en-US" sz="3100" i="1" dirty="0">
                <a:solidFill>
                  <a:schemeClr val="bg1">
                    <a:lumMod val="95000"/>
                  </a:schemeClr>
                </a:solidFill>
              </a:rPr>
              <a:t>vapor…</a:t>
            </a:r>
            <a:endParaRPr lang="en-US" sz="31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74EC48-034A-4D1F-8610-C8F2FB7E5FA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lvl="0" defTabSz="457200">
              <a:buClr>
                <a:srgbClr val="00007D"/>
              </a:buClr>
              <a:buSzPct val="75000"/>
              <a:buFont typeface="Wingdings" panose="05000000000000000000" pitchFamily="2" charset="2"/>
              <a:buChar char="n"/>
            </a:pPr>
            <a:endParaRPr lang="en-US" kern="1200" dirty="0">
              <a:solidFill>
                <a:srgbClr val="000000"/>
              </a:solidFill>
            </a:endParaRPr>
          </a:p>
          <a:p>
            <a:pPr lvl="0" defTabSz="457200">
              <a:buClr>
                <a:srgbClr val="00007D"/>
              </a:buClr>
              <a:buSzPct val="75000"/>
              <a:buFont typeface="Wingdings" panose="05000000000000000000" pitchFamily="2" charset="2"/>
              <a:buChar char="n"/>
            </a:pPr>
            <a:endParaRPr lang="en-US" kern="1200" dirty="0">
              <a:solidFill>
                <a:srgbClr val="000000"/>
              </a:solidFill>
            </a:endParaRPr>
          </a:p>
          <a:p>
            <a:pPr lvl="0" defTabSz="457200">
              <a:buClr>
                <a:srgbClr val="00007D"/>
              </a:buClr>
              <a:buSzPct val="75000"/>
              <a:buFont typeface="Wingdings" panose="05000000000000000000" pitchFamily="2" charset="2"/>
              <a:buChar char="n"/>
            </a:pPr>
            <a:endParaRPr lang="en-US" kern="1200" dirty="0">
              <a:solidFill>
                <a:srgbClr val="000000"/>
              </a:solidFill>
            </a:endParaRPr>
          </a:p>
          <a:p>
            <a:pPr lvl="0" defTabSz="457200">
              <a:buClr>
                <a:srgbClr val="00007D"/>
              </a:buClr>
              <a:buSzPct val="75000"/>
              <a:buFont typeface="Wingdings" panose="05000000000000000000" pitchFamily="2" charset="2"/>
              <a:buChar char="n"/>
            </a:pPr>
            <a:endParaRPr lang="en-US" kern="1200" dirty="0">
              <a:solidFill>
                <a:srgbClr val="000000"/>
              </a:solidFill>
            </a:endParaRPr>
          </a:p>
          <a:p>
            <a:pPr lvl="0" defTabSz="457200">
              <a:buClr>
                <a:srgbClr val="00007D"/>
              </a:buClr>
              <a:buSzPct val="75000"/>
              <a:buFont typeface="Wingdings" panose="05000000000000000000" pitchFamily="2" charset="2"/>
              <a:buChar char="n"/>
            </a:pPr>
            <a:endParaRPr lang="en-US" kern="1200" dirty="0">
              <a:solidFill>
                <a:srgbClr val="000000"/>
              </a:solidFill>
            </a:endParaRPr>
          </a:p>
          <a:p>
            <a:pPr lvl="0" defTabSz="457200">
              <a:buClr>
                <a:srgbClr val="00007D"/>
              </a:buClr>
              <a:buSzPct val="75000"/>
              <a:buFont typeface="Wingdings" panose="05000000000000000000" pitchFamily="2" charset="2"/>
              <a:buChar char="n"/>
            </a:pPr>
            <a:endParaRPr lang="en-US" kern="1200" dirty="0">
              <a:solidFill>
                <a:srgbClr val="000000"/>
              </a:solidFill>
            </a:endParaRPr>
          </a:p>
          <a:p>
            <a:pPr lvl="0" defTabSz="457200">
              <a:buClr>
                <a:srgbClr val="00007D"/>
              </a:buClr>
              <a:buSzPct val="75000"/>
              <a:buFont typeface="Wingdings" panose="05000000000000000000" pitchFamily="2" charset="2"/>
              <a:buChar char="n"/>
            </a:pPr>
            <a:endParaRPr lang="en-US" kern="1200" dirty="0">
              <a:solidFill>
                <a:srgbClr val="000000"/>
              </a:solidFill>
            </a:endParaRPr>
          </a:p>
          <a:p>
            <a:pPr marL="0" lvl="0" indent="0" algn="ctr" defTabSz="457200">
              <a:spcBef>
                <a:spcPts val="2400"/>
              </a:spcBef>
              <a:buClr>
                <a:srgbClr val="00007D"/>
              </a:buClr>
              <a:buSzPct val="75000"/>
              <a:buNone/>
            </a:pPr>
            <a:r>
              <a:rPr lang="en-US" sz="3100" kern="1200" dirty="0">
                <a:solidFill>
                  <a:schemeClr val="bg1"/>
                </a:solidFill>
              </a:rPr>
              <a:t>Lk.12: full barns…empty life</a:t>
            </a: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7" name="AutoShape 4">
            <a:extLst>
              <a:ext uri="{FF2B5EF4-FFF2-40B4-BE49-F238E27FC236}">
                <a16:creationId xmlns:a16="http://schemas.microsoft.com/office/drawing/2014/main" id="{ED3FC4E6-4AD3-4859-85E3-0907E1411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371600"/>
            <a:ext cx="2743200" cy="1143000"/>
          </a:xfrm>
          <a:prstGeom prst="roundRect">
            <a:avLst>
              <a:gd name="adj" fmla="val 16667"/>
            </a:avLst>
          </a:prstGeom>
          <a:solidFill>
            <a:srgbClr val="CCCCE6"/>
          </a:solidFill>
          <a:ln w="3175">
            <a:solidFill>
              <a:srgbClr val="A5002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1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Why am </a:t>
            </a:r>
            <a:br>
              <a:rPr kumimoji="0" lang="en-US" altLang="en-US" sz="31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</a:br>
            <a:r>
              <a:rPr kumimoji="0" lang="en-US" altLang="en-US" sz="31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 here?</a:t>
            </a:r>
          </a:p>
        </p:txBody>
      </p:sp>
      <p:sp>
        <p:nvSpPr>
          <p:cNvPr id="9" name="AutoShape 6">
            <a:extLst>
              <a:ext uri="{FF2B5EF4-FFF2-40B4-BE49-F238E27FC236}">
                <a16:creationId xmlns:a16="http://schemas.microsoft.com/office/drawing/2014/main" id="{A66C77D0-21BE-49E4-98C9-DC38C980A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371600"/>
            <a:ext cx="2743200" cy="1143000"/>
          </a:xfrm>
          <a:prstGeom prst="roundRect">
            <a:avLst>
              <a:gd name="adj" fmla="val 16667"/>
            </a:avLst>
          </a:prstGeom>
          <a:solidFill>
            <a:srgbClr val="CCCCE6"/>
          </a:solidFill>
          <a:ln w="3175">
            <a:solidFill>
              <a:srgbClr val="A5002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1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Where am </a:t>
            </a:r>
            <a:br>
              <a:rPr kumimoji="0" lang="en-US" altLang="en-US" sz="31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</a:br>
            <a:r>
              <a:rPr kumimoji="0" lang="en-US" altLang="en-US" sz="31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 going?</a:t>
            </a:r>
          </a:p>
        </p:txBody>
      </p:sp>
      <p:sp>
        <p:nvSpPr>
          <p:cNvPr id="10" name="AutoShape 7">
            <a:extLst>
              <a:ext uri="{FF2B5EF4-FFF2-40B4-BE49-F238E27FC236}">
                <a16:creationId xmlns:a16="http://schemas.microsoft.com/office/drawing/2014/main" id="{6AE7EE85-01A3-4FDB-BC1E-D111154F4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743200"/>
            <a:ext cx="5334000" cy="1143000"/>
          </a:xfrm>
          <a:prstGeom prst="roundRect">
            <a:avLst>
              <a:gd name="adj" fmla="val 16667"/>
            </a:avLst>
          </a:prstGeom>
          <a:solidFill>
            <a:srgbClr val="CCCCE6"/>
          </a:solidFill>
          <a:ln w="3175">
            <a:solidFill>
              <a:srgbClr val="A5002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1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What will happen to me </a:t>
            </a:r>
            <a:br>
              <a:rPr kumimoji="0" lang="en-US" altLang="en-US" sz="31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</a:br>
            <a:r>
              <a:rPr kumimoji="0" lang="en-US" altLang="en-US" sz="31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when I die?</a:t>
            </a:r>
          </a:p>
        </p:txBody>
      </p:sp>
      <p:sp>
        <p:nvSpPr>
          <p:cNvPr id="11" name="AutoShape 8">
            <a:extLst>
              <a:ext uri="{FF2B5EF4-FFF2-40B4-BE49-F238E27FC236}">
                <a16:creationId xmlns:a16="http://schemas.microsoft.com/office/drawing/2014/main" id="{CEFE83F7-BCAC-47F8-AB21-5EE94275D9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114800"/>
            <a:ext cx="5334000" cy="1219200"/>
          </a:xfrm>
          <a:prstGeom prst="roundRect">
            <a:avLst>
              <a:gd name="adj" fmla="val 16667"/>
            </a:avLst>
          </a:prstGeom>
          <a:solidFill>
            <a:srgbClr val="CCCCE6"/>
          </a:solidFill>
          <a:ln w="3175">
            <a:solidFill>
              <a:srgbClr val="A5002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1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Bible is the only thing in</a:t>
            </a:r>
            <a:br>
              <a:rPr kumimoji="0" lang="en-US" altLang="en-US" sz="31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</a:br>
            <a:r>
              <a:rPr kumimoji="0" lang="en-US" altLang="en-US" sz="31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the world that is relevant</a:t>
            </a:r>
          </a:p>
        </p:txBody>
      </p:sp>
    </p:spTree>
    <p:extLst>
      <p:ext uri="{BB962C8B-B14F-4D97-AF65-F5344CB8AC3E}">
        <p14:creationId xmlns:p14="http://schemas.microsoft.com/office/powerpoint/2010/main" val="413491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74EC48-034A-4D1F-8610-C8F2FB7E5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248400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04AB405-1562-48F7-A764-4AA65F5AAE57}"/>
              </a:ext>
            </a:extLst>
          </p:cNvPr>
          <p:cNvSpPr/>
          <p:nvPr/>
        </p:nvSpPr>
        <p:spPr>
          <a:xfrm>
            <a:off x="1010228" y="990600"/>
            <a:ext cx="7124700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Our Present State</a:t>
            </a:r>
          </a:p>
        </p:txBody>
      </p:sp>
    </p:spTree>
    <p:extLst>
      <p:ext uri="{BB962C8B-B14F-4D97-AF65-F5344CB8AC3E}">
        <p14:creationId xmlns:p14="http://schemas.microsoft.com/office/powerpoint/2010/main" val="3363488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579437"/>
          </a:xfrm>
        </p:spPr>
        <p:txBody>
          <a:bodyPr/>
          <a:lstStyle/>
          <a:p>
            <a:pPr eaLnBrk="1" hangingPunct="1"/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74EC48-034A-4D1F-8610-C8F2FB7E5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3733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700" dirty="0">
                <a:solidFill>
                  <a:schemeClr val="bg1"/>
                </a:solidFill>
              </a:rPr>
              <a:t>59% of 15-34 year </a:t>
            </a:r>
            <a:r>
              <a:rPr lang="en-US" sz="2700" dirty="0" err="1">
                <a:solidFill>
                  <a:schemeClr val="bg1"/>
                </a:solidFill>
              </a:rPr>
              <a:t>olds</a:t>
            </a:r>
            <a:r>
              <a:rPr lang="en-US" sz="2700" dirty="0">
                <a:solidFill>
                  <a:schemeClr val="bg1"/>
                </a:solidFill>
              </a:rPr>
              <a:t> believe the Bible is relevant to their lives </a:t>
            </a:r>
          </a:p>
          <a:p>
            <a:pPr>
              <a:spcAft>
                <a:spcPts val="600"/>
              </a:spcAft>
            </a:pPr>
            <a:r>
              <a:rPr lang="en-US" sz="2700" dirty="0">
                <a:solidFill>
                  <a:schemeClr val="bg1"/>
                </a:solidFill>
              </a:rPr>
              <a:t>53% of that group reads the Bible less than once a year . . . or never  </a:t>
            </a:r>
          </a:p>
          <a:p>
            <a:pPr>
              <a:spcAft>
                <a:spcPts val="600"/>
              </a:spcAft>
            </a:pPr>
            <a:r>
              <a:rPr lang="en-US" sz="2700" dirty="0">
                <a:solidFill>
                  <a:schemeClr val="bg1"/>
                </a:solidFill>
              </a:rPr>
              <a:t>80% – faith is very important to them</a:t>
            </a:r>
          </a:p>
          <a:p>
            <a:pPr>
              <a:spcAft>
                <a:spcPts val="600"/>
              </a:spcAft>
            </a:pPr>
            <a:r>
              <a:rPr lang="en-US" sz="2700" dirty="0">
                <a:solidFill>
                  <a:schemeClr val="bg1"/>
                </a:solidFill>
              </a:rPr>
              <a:t>34% – committed to Christianity</a:t>
            </a:r>
          </a:p>
          <a:p>
            <a:r>
              <a:rPr lang="en-US" sz="2700" dirty="0">
                <a:solidFill>
                  <a:schemeClr val="bg1"/>
                </a:solidFill>
              </a:rPr>
              <a:t>80% want to go to heaven; 34% to church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439B29A-DBE4-4CC3-4D52-277A8FF84710}"/>
              </a:ext>
            </a:extLst>
          </p:cNvPr>
          <p:cNvSpPr/>
          <p:nvPr/>
        </p:nvSpPr>
        <p:spPr>
          <a:xfrm>
            <a:off x="457200" y="3886200"/>
            <a:ext cx="8229600" cy="2637934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400"/>
              </a:spcAft>
            </a:pPr>
            <a:r>
              <a:rPr lang="en-US" sz="3000" dirty="0"/>
              <a:t>Updated Gallup surveys</a:t>
            </a:r>
          </a:p>
          <a:p>
            <a:pPr algn="ctr">
              <a:spcAft>
                <a:spcPts val="400"/>
              </a:spcAft>
            </a:pPr>
            <a:r>
              <a:rPr lang="en-US" sz="3000" dirty="0">
                <a:solidFill>
                  <a:srgbClr val="FFFFCC"/>
                </a:solidFill>
              </a:rPr>
              <a:t>20% of Americans: Bible is the actual word of God to be taken literally.</a:t>
            </a:r>
          </a:p>
          <a:p>
            <a:pPr algn="ctr"/>
            <a:r>
              <a:rPr lang="en-US" sz="3000" dirty="0">
                <a:solidFill>
                  <a:srgbClr val="FFFFCC"/>
                </a:solidFill>
              </a:rPr>
              <a:t>29%: Bible is collection of ‘fables, legends, history and moral precepts recorded by man.’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3C10BEB-D738-9B56-F87D-6BA5F90CC361}"/>
              </a:ext>
            </a:extLst>
          </p:cNvPr>
          <p:cNvCxnSpPr>
            <a:cxnSpLocks/>
          </p:cNvCxnSpPr>
          <p:nvPr/>
        </p:nvCxnSpPr>
        <p:spPr>
          <a:xfrm flipV="1">
            <a:off x="989816" y="304800"/>
            <a:ext cx="6020584" cy="3352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1FBA251-7036-624C-BC80-B3F3AED23825}"/>
              </a:ext>
            </a:extLst>
          </p:cNvPr>
          <p:cNvCxnSpPr>
            <a:cxnSpLocks/>
          </p:cNvCxnSpPr>
          <p:nvPr/>
        </p:nvCxnSpPr>
        <p:spPr>
          <a:xfrm>
            <a:off x="989816" y="304800"/>
            <a:ext cx="6477784" cy="33528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766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74EC48-034A-4D1F-8610-C8F2FB7E5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248400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04AB405-1562-48F7-A764-4AA65F5AAE57}"/>
              </a:ext>
            </a:extLst>
          </p:cNvPr>
          <p:cNvSpPr/>
          <p:nvPr/>
        </p:nvSpPr>
        <p:spPr>
          <a:xfrm>
            <a:off x="1896132" y="990600"/>
            <a:ext cx="5352893" cy="4572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I. Our Present State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E6D1010-97D2-44FD-A3C4-41362602E0F0}"/>
              </a:ext>
            </a:extLst>
          </p:cNvPr>
          <p:cNvSpPr/>
          <p:nvPr/>
        </p:nvSpPr>
        <p:spPr>
          <a:xfrm>
            <a:off x="1011384" y="1600200"/>
            <a:ext cx="7124700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Why Do Some</a:t>
            </a:r>
            <a:br>
              <a:rPr 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Call The Bible Irrelevant?</a:t>
            </a:r>
          </a:p>
        </p:txBody>
      </p:sp>
    </p:spTree>
    <p:extLst>
      <p:ext uri="{BB962C8B-B14F-4D97-AF65-F5344CB8AC3E}">
        <p14:creationId xmlns:p14="http://schemas.microsoft.com/office/powerpoint/2010/main" val="99110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74EC48-034A-4D1F-8610-C8F2FB7E5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</a:rPr>
              <a:t>Eating is old (Gn.2:9)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</a:rPr>
              <a:t>Work is old (Gn.2:15)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</a:rPr>
              <a:t>Love is old (Gn.2:18-24)</a:t>
            </a:r>
          </a:p>
          <a:p>
            <a:pPr marL="0" indent="0" algn="ctr">
              <a:buNone/>
            </a:pPr>
            <a:r>
              <a:rPr lang="en-US" sz="3000" dirty="0">
                <a:solidFill>
                  <a:srgbClr val="FFFF99"/>
                </a:solidFill>
              </a:rPr>
              <a:t>Why make this claim?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</a:rPr>
              <a:t>Bible interferes with their wants / wishes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</a:rPr>
              <a:t>If Bible is out of date, so are morals</a:t>
            </a:r>
          </a:p>
          <a:p>
            <a:r>
              <a:rPr lang="en-US" sz="3000" dirty="0">
                <a:solidFill>
                  <a:schemeClr val="bg1"/>
                </a:solidFill>
              </a:rPr>
              <a:t>Is love out of date, too?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7DFB918-F198-42B5-B1EE-E94171951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solidFill>
            <a:srgbClr val="CCFFFF"/>
          </a:solidFill>
        </p:spPr>
        <p:txBody>
          <a:bodyPr/>
          <a:lstStyle/>
          <a:p>
            <a:r>
              <a:rPr lang="en-US" sz="2800" dirty="0"/>
              <a:t>1. </a:t>
            </a:r>
            <a:r>
              <a:rPr lang="en-US" sz="3600" dirty="0"/>
              <a:t>Bible is old; out of date</a:t>
            </a:r>
          </a:p>
        </p:txBody>
      </p:sp>
    </p:spTree>
    <p:extLst>
      <p:ext uri="{BB962C8B-B14F-4D97-AF65-F5344CB8AC3E}">
        <p14:creationId xmlns:p14="http://schemas.microsoft.com/office/powerpoint/2010/main" val="358263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74EC48-034A-4D1F-8610-C8F2FB7E5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marL="0" lvl="0" indent="0" algn="ctr" defTabSz="566738">
              <a:buClr>
                <a:srgbClr val="00007D"/>
              </a:buClr>
              <a:buSzPct val="75000"/>
              <a:buNone/>
            </a:pPr>
            <a:r>
              <a:rPr lang="en-US" altLang="en-US" sz="3100" kern="1200" dirty="0">
                <a:solidFill>
                  <a:schemeClr val="bg1"/>
                </a:solidFill>
              </a:rPr>
              <a:t>Exodus does not connect with our world </a:t>
            </a:r>
            <a:br>
              <a:rPr lang="en-US" altLang="en-US" sz="3100" kern="1200" dirty="0">
                <a:solidFill>
                  <a:schemeClr val="bg1"/>
                </a:solidFill>
              </a:rPr>
            </a:br>
            <a:r>
              <a:rPr lang="en-US" altLang="en-US" sz="3100" kern="1200" dirty="0">
                <a:solidFill>
                  <a:schemeClr val="bg1"/>
                </a:solidFill>
              </a:rPr>
              <a:t>of e-mail, space travel…</a:t>
            </a:r>
          </a:p>
          <a:p>
            <a:pPr marL="0" lvl="0" indent="0" algn="ctr" defTabSz="566738">
              <a:buClr>
                <a:srgbClr val="00007D"/>
              </a:buClr>
              <a:buSzPct val="75000"/>
              <a:buNone/>
            </a:pPr>
            <a:r>
              <a:rPr lang="en-US" altLang="en-US" sz="3100" kern="1200" dirty="0">
                <a:solidFill>
                  <a:schemeClr val="bg1"/>
                </a:solidFill>
              </a:rPr>
              <a:t>1 Co.10:1-12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7DFB918-F198-42B5-B1EE-E94171951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762000"/>
          </a:xfrm>
          <a:solidFill>
            <a:srgbClr val="CCFFFF"/>
          </a:solidFill>
        </p:spPr>
        <p:txBody>
          <a:bodyPr/>
          <a:lstStyle/>
          <a:p>
            <a:r>
              <a:rPr lang="en-US" sz="2800" dirty="0"/>
              <a:t>2. </a:t>
            </a:r>
            <a:r>
              <a:rPr lang="en-US" sz="3600" dirty="0"/>
              <a:t>Bible does not address modern issues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D1D0A3C-0D49-418F-8912-B831C4B0D8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098815"/>
              </p:ext>
            </p:extLst>
          </p:nvPr>
        </p:nvGraphicFramePr>
        <p:xfrm>
          <a:off x="1524000" y="2895600"/>
          <a:ext cx="6096000" cy="2895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70343514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840459683"/>
                    </a:ext>
                  </a:extLst>
                </a:gridCol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Exodus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Corinth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061232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Jews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Gentiles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898039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Desert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Seaport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14635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Slaves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Free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592505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Ancient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Modern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0751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011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74EC48-034A-4D1F-8610-C8F2FB7E5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marL="0" lvl="0" indent="0" defTabSz="566738">
              <a:spcAft>
                <a:spcPts val="0"/>
              </a:spcAft>
              <a:buClr>
                <a:srgbClr val="00007D"/>
              </a:buClr>
              <a:buSzPct val="75000"/>
              <a:buNone/>
            </a:pPr>
            <a:r>
              <a:rPr lang="en-US" altLang="en-US" sz="2800" kern="1200" dirty="0">
                <a:solidFill>
                  <a:srgbClr val="FFFF00"/>
                </a:solidFill>
              </a:rPr>
              <a:t>▪ </a:t>
            </a:r>
            <a:r>
              <a:rPr lang="en-US" altLang="en-US" sz="3100" kern="1200" dirty="0">
                <a:solidFill>
                  <a:schemeClr val="bg1"/>
                </a:solidFill>
              </a:rPr>
              <a:t>Voltaire</a:t>
            </a:r>
          </a:p>
          <a:p>
            <a:pPr marL="227013" lvl="0" indent="-227013" defTabSz="457200">
              <a:lnSpc>
                <a:spcPct val="90000"/>
              </a:lnSpc>
              <a:spcAft>
                <a:spcPts val="600"/>
              </a:spcAft>
              <a:buClr>
                <a:srgbClr val="00007D"/>
              </a:buClr>
              <a:buSzPct val="75000"/>
              <a:buNone/>
            </a:pPr>
            <a:r>
              <a:rPr lang="en-US" altLang="en-US" sz="2800" kern="1200" dirty="0">
                <a:solidFill>
                  <a:srgbClr val="C00000"/>
                </a:solidFill>
              </a:rPr>
              <a:t>		</a:t>
            </a:r>
            <a:r>
              <a:rPr lang="en-US" altLang="en-US" sz="3100" kern="1200" dirty="0">
                <a:solidFill>
                  <a:srgbClr val="C00000"/>
                </a:solidFill>
              </a:rPr>
              <a:t>▪</a:t>
            </a:r>
            <a:r>
              <a:rPr lang="en-US" altLang="en-US" sz="2800" kern="1200" dirty="0">
                <a:solidFill>
                  <a:srgbClr val="C00000"/>
                </a:solidFill>
              </a:rPr>
              <a:t> </a:t>
            </a:r>
            <a:r>
              <a:rPr lang="en-US" altLang="en-US" sz="2800" kern="1200" dirty="0">
                <a:solidFill>
                  <a:srgbClr val="FFFFCC"/>
                </a:solidFill>
              </a:rPr>
              <a:t>1 Pt</a:t>
            </a:r>
            <a:r>
              <a:rPr lang="en-US" altLang="en-US" sz="2800" kern="1200">
                <a:solidFill>
                  <a:srgbClr val="FFFFCC"/>
                </a:solidFill>
              </a:rPr>
              <a:t>.1:25 …word </a:t>
            </a:r>
            <a:r>
              <a:rPr lang="en-US" altLang="en-US" sz="2800" kern="1200" dirty="0">
                <a:solidFill>
                  <a:srgbClr val="FFFFCC"/>
                </a:solidFill>
              </a:rPr>
              <a:t>of the Lord endures forever</a:t>
            </a:r>
            <a:endParaRPr lang="en-US" altLang="en-US" sz="2800" kern="1200" dirty="0">
              <a:solidFill>
                <a:srgbClr val="FFFF00"/>
              </a:solidFill>
            </a:endParaRPr>
          </a:p>
          <a:p>
            <a:pPr marL="227013" lvl="0" indent="-227013" defTabSz="457200">
              <a:lnSpc>
                <a:spcPct val="90000"/>
              </a:lnSpc>
              <a:spcAft>
                <a:spcPts val="600"/>
              </a:spcAft>
              <a:buClr>
                <a:srgbClr val="00007D"/>
              </a:buClr>
              <a:buSzPct val="75000"/>
              <a:buNone/>
            </a:pPr>
            <a:r>
              <a:rPr lang="en-US" altLang="en-US" kern="1200" dirty="0">
                <a:solidFill>
                  <a:srgbClr val="FFFF00"/>
                </a:solidFill>
              </a:rPr>
              <a:t>▪ </a:t>
            </a:r>
            <a:r>
              <a:rPr lang="en-US" altLang="en-US" sz="3100" kern="1200" dirty="0">
                <a:solidFill>
                  <a:schemeClr val="bg1"/>
                </a:solidFill>
              </a:rPr>
              <a:t>Bible contains the best documented text of any volume in human history  </a:t>
            </a:r>
          </a:p>
          <a:p>
            <a:pPr marL="227013" lvl="0" indent="-227013" defTabSz="457200">
              <a:lnSpc>
                <a:spcPct val="90000"/>
              </a:lnSpc>
              <a:spcAft>
                <a:spcPts val="300"/>
              </a:spcAft>
              <a:buClr>
                <a:srgbClr val="00007D"/>
              </a:buClr>
              <a:buSzPct val="75000"/>
              <a:buNone/>
            </a:pPr>
            <a:r>
              <a:rPr lang="en-US" altLang="en-US" sz="2800" kern="1200" dirty="0">
                <a:solidFill>
                  <a:srgbClr val="FFFF00"/>
                </a:solidFill>
              </a:rPr>
              <a:t>▪ </a:t>
            </a:r>
            <a:r>
              <a:rPr lang="en-US" altLang="en-US" sz="3100" kern="1200" dirty="0">
                <a:solidFill>
                  <a:schemeClr val="bg1"/>
                </a:solidFill>
              </a:rPr>
              <a:t>If we reject the Bible, we must reject all of ancient history</a:t>
            </a:r>
          </a:p>
          <a:p>
            <a:pPr marL="227013" lvl="0" indent="-227013" defTabSz="457200">
              <a:lnSpc>
                <a:spcPct val="90000"/>
              </a:lnSpc>
              <a:spcAft>
                <a:spcPts val="300"/>
              </a:spcAft>
              <a:buClr>
                <a:srgbClr val="00007D"/>
              </a:buClr>
              <a:buSzPct val="75000"/>
              <a:buNone/>
            </a:pPr>
            <a:r>
              <a:rPr lang="en-US" altLang="en-US" kern="1200" dirty="0">
                <a:solidFill>
                  <a:srgbClr val="FFFF00"/>
                </a:solidFill>
              </a:rPr>
              <a:t>	</a:t>
            </a:r>
            <a:r>
              <a:rPr lang="en-US" altLang="en-US" kern="1200" dirty="0">
                <a:solidFill>
                  <a:srgbClr val="CCFFFF"/>
                </a:solidFill>
              </a:rPr>
              <a:t>▪</a:t>
            </a:r>
            <a:r>
              <a:rPr lang="en-US" altLang="en-US" kern="1200" dirty="0">
                <a:solidFill>
                  <a:srgbClr val="FFFF00"/>
                </a:solidFill>
              </a:rPr>
              <a:t> </a:t>
            </a:r>
            <a:r>
              <a:rPr lang="en-US" altLang="en-US" sz="3100" kern="1200" dirty="0">
                <a:solidFill>
                  <a:schemeClr val="bg1"/>
                </a:solidFill>
              </a:rPr>
              <a:t>Antony Flew</a:t>
            </a:r>
          </a:p>
          <a:p>
            <a:pPr marL="227013" lvl="0" indent="-227013" defTabSz="457200">
              <a:lnSpc>
                <a:spcPct val="90000"/>
              </a:lnSpc>
              <a:spcAft>
                <a:spcPts val="300"/>
              </a:spcAft>
              <a:buClr>
                <a:srgbClr val="00007D"/>
              </a:buClr>
              <a:buSzPct val="75000"/>
              <a:buNone/>
            </a:pPr>
            <a:r>
              <a:rPr lang="en-US" altLang="en-US" kern="1200" dirty="0">
                <a:solidFill>
                  <a:srgbClr val="FFFF00"/>
                </a:solidFill>
              </a:rPr>
              <a:t>	</a:t>
            </a:r>
            <a:endParaRPr lang="en-US" altLang="en-US" kern="1200" dirty="0">
              <a:solidFill>
                <a:srgbClr val="000000"/>
              </a:solidFill>
            </a:endParaRPr>
          </a:p>
          <a:p>
            <a:pPr lvl="0" defTabSz="566738">
              <a:buClr>
                <a:srgbClr val="00007D"/>
              </a:buClr>
              <a:buSzPct val="75000"/>
              <a:buFont typeface="Wingdings" panose="05000000000000000000" pitchFamily="2" charset="2"/>
              <a:buChar char="n"/>
            </a:pPr>
            <a:endParaRPr lang="en-US" altLang="en-US" kern="1200" dirty="0">
              <a:solidFill>
                <a:srgbClr val="00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7DFB918-F198-42B5-B1EE-E94171951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762000"/>
          </a:xfrm>
          <a:solidFill>
            <a:srgbClr val="CCFFFF"/>
          </a:solidFill>
        </p:spPr>
        <p:txBody>
          <a:bodyPr/>
          <a:lstStyle/>
          <a:p>
            <a:r>
              <a:rPr lang="en-US" sz="2800" dirty="0"/>
              <a:t>3. </a:t>
            </a:r>
            <a:r>
              <a:rPr lang="en-US" sz="3600" dirty="0"/>
              <a:t>Unbelievers reject the supernatural</a:t>
            </a:r>
          </a:p>
        </p:txBody>
      </p:sp>
    </p:spTree>
    <p:extLst>
      <p:ext uri="{BB962C8B-B14F-4D97-AF65-F5344CB8AC3E}">
        <p14:creationId xmlns:p14="http://schemas.microsoft.com/office/powerpoint/2010/main" val="128437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74EC48-034A-4D1F-8610-C8F2FB7E5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marL="0" lvl="0" indent="0" algn="ctr" defTabSz="566738">
              <a:buClr>
                <a:srgbClr val="00007D"/>
              </a:buClr>
              <a:buSzPct val="75000"/>
              <a:buNone/>
            </a:pPr>
            <a:r>
              <a:rPr lang="en-US" altLang="en-US" sz="3100" kern="1200" dirty="0">
                <a:solidFill>
                  <a:schemeClr val="bg1"/>
                </a:solidFill>
              </a:rPr>
              <a:t>Antony Flew </a:t>
            </a:r>
            <a:r>
              <a:rPr lang="en-US" altLang="en-US" sz="2800" kern="1200" dirty="0">
                <a:solidFill>
                  <a:schemeClr val="bg1"/>
                </a:solidFill>
              </a:rPr>
              <a:t>(2006)</a:t>
            </a:r>
          </a:p>
          <a:p>
            <a:pPr marL="0" lvl="0" indent="0" defTabSz="457200">
              <a:lnSpc>
                <a:spcPct val="90000"/>
              </a:lnSpc>
              <a:buClr>
                <a:srgbClr val="00007D"/>
              </a:buClr>
              <a:buSzPct val="75000"/>
              <a:buNone/>
            </a:pPr>
            <a:endParaRPr lang="en-US" altLang="en-US" kern="1200" dirty="0"/>
          </a:p>
          <a:p>
            <a:pPr lvl="0" defTabSz="566738">
              <a:buClr>
                <a:srgbClr val="00007D"/>
              </a:buClr>
              <a:buSzPct val="75000"/>
              <a:buFont typeface="Wingdings" panose="05000000000000000000" pitchFamily="2" charset="2"/>
              <a:buChar char="n"/>
            </a:pPr>
            <a:endParaRPr lang="en-US" altLang="en-US" kern="1200" dirty="0">
              <a:solidFill>
                <a:srgbClr val="000000"/>
              </a:solidFill>
            </a:endParaRPr>
          </a:p>
          <a:p>
            <a:pPr lvl="0" defTabSz="566738">
              <a:buClr>
                <a:srgbClr val="00007D"/>
              </a:buClr>
              <a:buSzPct val="75000"/>
              <a:buFont typeface="Wingdings" panose="05000000000000000000" pitchFamily="2" charset="2"/>
              <a:buChar char="n"/>
            </a:pPr>
            <a:endParaRPr lang="en-US" altLang="en-US" kern="1200" dirty="0">
              <a:solidFill>
                <a:srgbClr val="00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7DFB918-F198-42B5-B1EE-E94171951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762000"/>
          </a:xfrm>
          <a:solidFill>
            <a:srgbClr val="CCFFFF"/>
          </a:solidFill>
        </p:spPr>
        <p:txBody>
          <a:bodyPr/>
          <a:lstStyle/>
          <a:p>
            <a:r>
              <a:rPr lang="en-US" sz="2800" dirty="0"/>
              <a:t>3. </a:t>
            </a:r>
            <a:r>
              <a:rPr lang="en-US" sz="3600" dirty="0"/>
              <a:t>Unbelievers reject the supernatural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4F68CB-5478-4EC3-9524-468CFE3DBAC2}"/>
              </a:ext>
            </a:extLst>
          </p:cNvPr>
          <p:cNvSpPr/>
          <p:nvPr/>
        </p:nvSpPr>
        <p:spPr>
          <a:xfrm>
            <a:off x="1076227" y="1905000"/>
            <a:ext cx="6998852" cy="4038600"/>
          </a:xfrm>
          <a:prstGeom prst="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566738" eaLnBrk="1" hangingPunct="1">
              <a:lnSpc>
                <a:spcPct val="80000"/>
              </a:lnSpc>
              <a:spcBef>
                <a:spcPct val="20000"/>
              </a:spcBef>
              <a:buClr>
                <a:srgbClr val="00007D"/>
              </a:buClr>
              <a:buSzPct val="75000"/>
            </a:pPr>
            <a:r>
              <a:rPr lang="en-US" altLang="en-US" sz="3000" dirty="0">
                <a:solidFill>
                  <a:srgbClr val="FFFFCC"/>
                </a:solidFill>
              </a:rPr>
              <a:t>“My one and only piece of relevant </a:t>
            </a:r>
            <a:br>
              <a:rPr lang="en-US" altLang="en-US" sz="3000" dirty="0">
                <a:solidFill>
                  <a:srgbClr val="FFFFCC"/>
                </a:solidFill>
              </a:rPr>
            </a:br>
            <a:r>
              <a:rPr lang="en-US" altLang="en-US" sz="3000" dirty="0">
                <a:solidFill>
                  <a:srgbClr val="FFFFCC"/>
                </a:solidFill>
              </a:rPr>
              <a:t>evidence </a:t>
            </a:r>
            <a:r>
              <a:rPr lang="en-US" altLang="en-US" sz="3000" dirty="0">
                <a:solidFill>
                  <a:schemeClr val="bg1"/>
                </a:solidFill>
              </a:rPr>
              <a:t>[</a:t>
            </a:r>
            <a:r>
              <a:rPr lang="en-US" altLang="en-US" sz="2900" dirty="0">
                <a:solidFill>
                  <a:schemeClr val="bg1"/>
                </a:solidFill>
              </a:rPr>
              <a:t>for an Aristotelian God</a:t>
            </a:r>
            <a:r>
              <a:rPr lang="en-US" altLang="en-US" sz="2900" dirty="0">
                <a:solidFill>
                  <a:srgbClr val="FFFFCC"/>
                </a:solidFill>
              </a:rPr>
              <a:t>] </a:t>
            </a:r>
            <a:r>
              <a:rPr lang="en-US" altLang="en-US" sz="3000" dirty="0">
                <a:solidFill>
                  <a:srgbClr val="FFFFCC"/>
                </a:solidFill>
              </a:rPr>
              <a:t>is</a:t>
            </a:r>
            <a:br>
              <a:rPr lang="en-US" altLang="en-US" sz="3000" dirty="0">
                <a:solidFill>
                  <a:srgbClr val="FFFFCC"/>
                </a:solidFill>
              </a:rPr>
            </a:br>
            <a:r>
              <a:rPr lang="en-US" altLang="en-US" sz="3000" dirty="0">
                <a:solidFill>
                  <a:srgbClr val="FFFFCC"/>
                </a:solidFill>
              </a:rPr>
              <a:t>the apparent impossibility of providing</a:t>
            </a:r>
            <a:br>
              <a:rPr lang="en-US" altLang="en-US" sz="3000" dirty="0">
                <a:solidFill>
                  <a:srgbClr val="FFFFCC"/>
                </a:solidFill>
              </a:rPr>
            </a:br>
            <a:r>
              <a:rPr lang="en-US" altLang="en-US" sz="3000" dirty="0">
                <a:solidFill>
                  <a:srgbClr val="FFFFCC"/>
                </a:solidFill>
              </a:rPr>
              <a:t>a naturalistic theory of the origin from</a:t>
            </a:r>
            <a:br>
              <a:rPr lang="en-US" altLang="en-US" sz="3000" dirty="0">
                <a:solidFill>
                  <a:srgbClr val="FFFFCC"/>
                </a:solidFill>
              </a:rPr>
            </a:br>
            <a:r>
              <a:rPr lang="en-US" altLang="en-US" sz="3000" dirty="0">
                <a:solidFill>
                  <a:srgbClr val="FFFFCC"/>
                </a:solidFill>
              </a:rPr>
              <a:t>DNA of the first reproducing species... </a:t>
            </a:r>
            <a:br>
              <a:rPr lang="en-US" altLang="en-US" sz="3000" dirty="0">
                <a:solidFill>
                  <a:srgbClr val="FFFFCC"/>
                </a:solidFill>
              </a:rPr>
            </a:br>
            <a:r>
              <a:rPr lang="en-US" altLang="en-US" sz="3000" dirty="0">
                <a:solidFill>
                  <a:srgbClr val="FFFFCC"/>
                </a:solidFill>
              </a:rPr>
              <a:t>[In fact] the only reason which I have</a:t>
            </a:r>
            <a:br>
              <a:rPr lang="en-US" altLang="en-US" sz="3000" dirty="0">
                <a:solidFill>
                  <a:srgbClr val="FFFFCC"/>
                </a:solidFill>
              </a:rPr>
            </a:br>
            <a:r>
              <a:rPr lang="en-US" altLang="en-US" sz="3000" dirty="0">
                <a:solidFill>
                  <a:srgbClr val="FFFFCC"/>
                </a:solidFill>
              </a:rPr>
              <a:t>for beginning to think of believing in a </a:t>
            </a:r>
            <a:br>
              <a:rPr lang="en-US" altLang="en-US" sz="3000" dirty="0">
                <a:solidFill>
                  <a:srgbClr val="FFFFCC"/>
                </a:solidFill>
              </a:rPr>
            </a:br>
            <a:r>
              <a:rPr lang="en-US" altLang="en-US" sz="3000" dirty="0">
                <a:solidFill>
                  <a:srgbClr val="FFFFCC"/>
                </a:solidFill>
              </a:rPr>
              <a:t>First Cause god is the impossibility of providing a naturalistic account of the origin of the first reproducing organisms”</a:t>
            </a:r>
          </a:p>
        </p:txBody>
      </p:sp>
    </p:spTree>
    <p:extLst>
      <p:ext uri="{BB962C8B-B14F-4D97-AF65-F5344CB8AC3E}">
        <p14:creationId xmlns:p14="http://schemas.microsoft.com/office/powerpoint/2010/main" val="1099782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74EC48-034A-4D1F-8610-C8F2FB7E5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marL="0" lvl="0" indent="0" defTabSz="566738">
              <a:spcAft>
                <a:spcPts val="0"/>
              </a:spcAft>
              <a:buClr>
                <a:srgbClr val="00007D"/>
              </a:buClr>
              <a:buSzPct val="75000"/>
              <a:buNone/>
            </a:pPr>
            <a:r>
              <a:rPr lang="en-US" altLang="en-US" sz="2800" kern="1200" dirty="0">
                <a:solidFill>
                  <a:srgbClr val="FFFF00"/>
                </a:solidFill>
              </a:rPr>
              <a:t>▪ </a:t>
            </a:r>
            <a:r>
              <a:rPr lang="en-US" altLang="en-US" sz="2400" kern="1200" dirty="0">
                <a:solidFill>
                  <a:schemeClr val="bg1"/>
                </a:solidFill>
              </a:rPr>
              <a:t>Voltaire</a:t>
            </a:r>
            <a:endParaRPr lang="en-US" altLang="en-US" sz="2400" kern="1200" dirty="0">
              <a:solidFill>
                <a:srgbClr val="FFFF00"/>
              </a:solidFill>
            </a:endParaRPr>
          </a:p>
          <a:p>
            <a:pPr marL="227013" lvl="0" indent="-227013" defTabSz="457200">
              <a:lnSpc>
                <a:spcPct val="90000"/>
              </a:lnSpc>
              <a:spcAft>
                <a:spcPts val="600"/>
              </a:spcAft>
              <a:buClr>
                <a:srgbClr val="00007D"/>
              </a:buClr>
              <a:buSzPct val="75000"/>
              <a:buNone/>
            </a:pPr>
            <a:r>
              <a:rPr lang="en-US" altLang="en-US" sz="2400" kern="1200" dirty="0">
                <a:solidFill>
                  <a:srgbClr val="FFFF00"/>
                </a:solidFill>
              </a:rPr>
              <a:t>▪ </a:t>
            </a:r>
            <a:r>
              <a:rPr lang="en-US" altLang="en-US" sz="2400" kern="1200" dirty="0">
                <a:solidFill>
                  <a:schemeClr val="bg1"/>
                </a:solidFill>
              </a:rPr>
              <a:t>Bible contains the best documented text of any volume in human history  </a:t>
            </a:r>
          </a:p>
          <a:p>
            <a:pPr marL="227013" lvl="0" indent="-227013" defTabSz="457200">
              <a:lnSpc>
                <a:spcPct val="90000"/>
              </a:lnSpc>
              <a:spcAft>
                <a:spcPts val="300"/>
              </a:spcAft>
              <a:buClr>
                <a:srgbClr val="00007D"/>
              </a:buClr>
              <a:buSzPct val="75000"/>
              <a:buNone/>
            </a:pPr>
            <a:r>
              <a:rPr lang="en-US" altLang="en-US" sz="2400" kern="1200" dirty="0">
                <a:solidFill>
                  <a:srgbClr val="FFFF00"/>
                </a:solidFill>
              </a:rPr>
              <a:t>▪ </a:t>
            </a:r>
            <a:r>
              <a:rPr lang="en-US" altLang="en-US" sz="2400" kern="1200" dirty="0">
                <a:solidFill>
                  <a:schemeClr val="bg1"/>
                </a:solidFill>
              </a:rPr>
              <a:t>If we reject the Bible, we must reject all of ancient history</a:t>
            </a:r>
          </a:p>
          <a:p>
            <a:pPr marL="227013" lvl="0" indent="-227013" defTabSz="457200">
              <a:lnSpc>
                <a:spcPct val="90000"/>
              </a:lnSpc>
              <a:spcAft>
                <a:spcPts val="300"/>
              </a:spcAft>
              <a:buClr>
                <a:srgbClr val="00007D"/>
              </a:buClr>
              <a:buSzPct val="75000"/>
              <a:buNone/>
            </a:pPr>
            <a:r>
              <a:rPr lang="en-US" altLang="en-US" sz="2400" kern="1200" dirty="0">
                <a:solidFill>
                  <a:srgbClr val="FFFF00"/>
                </a:solidFill>
              </a:rPr>
              <a:t>	</a:t>
            </a:r>
            <a:r>
              <a:rPr lang="en-US" altLang="en-US" sz="2400" kern="1200" dirty="0">
                <a:solidFill>
                  <a:srgbClr val="CCFFFF"/>
                </a:solidFill>
              </a:rPr>
              <a:t>▪</a:t>
            </a:r>
            <a:r>
              <a:rPr lang="en-US" altLang="en-US" sz="2400" kern="1200" dirty="0">
                <a:solidFill>
                  <a:srgbClr val="FFFF00"/>
                </a:solidFill>
              </a:rPr>
              <a:t> </a:t>
            </a:r>
            <a:r>
              <a:rPr lang="en-US" altLang="en-US" sz="2400" kern="1200" dirty="0">
                <a:solidFill>
                  <a:schemeClr val="bg1"/>
                </a:solidFill>
              </a:rPr>
              <a:t>Antony Flew</a:t>
            </a:r>
          </a:p>
          <a:p>
            <a:pPr marL="227013" lvl="0" indent="-227013" defTabSz="457200">
              <a:lnSpc>
                <a:spcPct val="90000"/>
              </a:lnSpc>
              <a:spcAft>
                <a:spcPts val="300"/>
              </a:spcAft>
              <a:buClr>
                <a:srgbClr val="00007D"/>
              </a:buClr>
              <a:buSzPct val="75000"/>
              <a:buNone/>
            </a:pPr>
            <a:r>
              <a:rPr lang="en-US" altLang="en-US" sz="3100" kern="1200" dirty="0">
                <a:solidFill>
                  <a:schemeClr val="bg1"/>
                </a:solidFill>
              </a:rPr>
              <a:t>	</a:t>
            </a:r>
            <a:r>
              <a:rPr lang="en-US" altLang="en-US" sz="3100" kern="1200" dirty="0">
                <a:solidFill>
                  <a:srgbClr val="CCFFFF"/>
                </a:solidFill>
              </a:rPr>
              <a:t>▪</a:t>
            </a:r>
            <a:r>
              <a:rPr lang="en-US" altLang="en-US" sz="3100" kern="1200" dirty="0">
                <a:solidFill>
                  <a:schemeClr val="bg1"/>
                </a:solidFill>
              </a:rPr>
              <a:t> Jean Paul Sartre</a:t>
            </a:r>
          </a:p>
          <a:p>
            <a:pPr marL="227013" lvl="0" indent="-227013" defTabSz="457200">
              <a:lnSpc>
                <a:spcPct val="90000"/>
              </a:lnSpc>
              <a:spcAft>
                <a:spcPts val="300"/>
              </a:spcAft>
              <a:buClr>
                <a:srgbClr val="00007D"/>
              </a:buClr>
              <a:buSzPct val="75000"/>
              <a:buNone/>
            </a:pPr>
            <a:r>
              <a:rPr lang="en-US" altLang="en-US" sz="3100" kern="1200" dirty="0">
                <a:solidFill>
                  <a:schemeClr val="bg1"/>
                </a:solidFill>
              </a:rPr>
              <a:t>		</a:t>
            </a:r>
            <a:r>
              <a:rPr lang="en-US" altLang="en-US" sz="1800" kern="1200" dirty="0">
                <a:solidFill>
                  <a:srgbClr val="C00000"/>
                </a:solidFill>
              </a:rPr>
              <a:t> </a:t>
            </a:r>
            <a:r>
              <a:rPr lang="en-US" altLang="en-US" sz="1800" kern="1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►</a:t>
            </a:r>
            <a:r>
              <a:rPr lang="en-US" altLang="en-US" sz="2000" kern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000" kern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Acts 17:24-25</a:t>
            </a:r>
            <a:endParaRPr lang="en-US" altLang="en-US" sz="3000" kern="1200" dirty="0">
              <a:solidFill>
                <a:schemeClr val="bg1"/>
              </a:solidFill>
            </a:endParaRPr>
          </a:p>
          <a:p>
            <a:pPr marL="227013" lvl="0" indent="-227013" defTabSz="457200">
              <a:lnSpc>
                <a:spcPct val="90000"/>
              </a:lnSpc>
              <a:spcAft>
                <a:spcPts val="300"/>
              </a:spcAft>
              <a:buClr>
                <a:srgbClr val="00007D"/>
              </a:buClr>
              <a:buSzPct val="75000"/>
              <a:buNone/>
            </a:pPr>
            <a:r>
              <a:rPr lang="en-US" altLang="en-US" kern="1200" dirty="0">
                <a:solidFill>
                  <a:srgbClr val="FFFF00"/>
                </a:solidFill>
              </a:rPr>
              <a:t>	</a:t>
            </a:r>
            <a:endParaRPr lang="en-US" altLang="en-US" kern="1200" dirty="0">
              <a:solidFill>
                <a:srgbClr val="000000"/>
              </a:solidFill>
            </a:endParaRPr>
          </a:p>
          <a:p>
            <a:pPr lvl="0" defTabSz="566738">
              <a:buClr>
                <a:srgbClr val="00007D"/>
              </a:buClr>
              <a:buSzPct val="75000"/>
              <a:buFont typeface="Wingdings" panose="05000000000000000000" pitchFamily="2" charset="2"/>
              <a:buChar char="n"/>
            </a:pPr>
            <a:endParaRPr lang="en-US" altLang="en-US" kern="1200" dirty="0">
              <a:solidFill>
                <a:srgbClr val="00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7DFB918-F198-42B5-B1EE-E94171951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762000"/>
          </a:xfrm>
          <a:solidFill>
            <a:srgbClr val="CCFFFF"/>
          </a:solidFill>
        </p:spPr>
        <p:txBody>
          <a:bodyPr/>
          <a:lstStyle/>
          <a:p>
            <a:r>
              <a:rPr lang="en-US" sz="2800" dirty="0"/>
              <a:t>3. </a:t>
            </a:r>
            <a:r>
              <a:rPr lang="en-US" sz="3600" dirty="0"/>
              <a:t>Unbelievers reject the supernatural</a:t>
            </a:r>
          </a:p>
        </p:txBody>
      </p:sp>
    </p:spTree>
    <p:extLst>
      <p:ext uri="{BB962C8B-B14F-4D97-AF65-F5344CB8AC3E}">
        <p14:creationId xmlns:p14="http://schemas.microsoft.com/office/powerpoint/2010/main" val="3876434399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768</TotalTime>
  <Words>886</Words>
  <Application>Microsoft Office PowerPoint</Application>
  <PresentationFormat>On-screen Show (4:3)</PresentationFormat>
  <Paragraphs>119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Times</vt:lpstr>
      <vt:lpstr>Verdana</vt:lpstr>
      <vt:lpstr>Wingdings</vt:lpstr>
      <vt:lpstr>1_Default Design</vt:lpstr>
      <vt:lpstr>PowerPoint Presentation</vt:lpstr>
      <vt:lpstr>PowerPoint Presentation</vt:lpstr>
      <vt:lpstr>                </vt:lpstr>
      <vt:lpstr>PowerPoint Presentation</vt:lpstr>
      <vt:lpstr>1. Bible is old; out of date</vt:lpstr>
      <vt:lpstr>2. Bible does not address modern issues</vt:lpstr>
      <vt:lpstr>3. Unbelievers reject the supernatural</vt:lpstr>
      <vt:lpstr>3. Unbelievers reject the supernatural</vt:lpstr>
      <vt:lpstr>3. Unbelievers reject the supernatural</vt:lpstr>
      <vt:lpstr>4. Other Interests</vt:lpstr>
      <vt:lpstr>PowerPoint Presentation</vt:lpstr>
      <vt:lpstr>1. We are riddled with guilt</vt:lpstr>
      <vt:lpstr>2. Marriage is crumbling</vt:lpstr>
      <vt:lpstr>3. People disappoint us</vt:lpstr>
      <vt:lpstr>4. Anxiety conquers peace</vt:lpstr>
      <vt:lpstr>5. Physical difficulties</vt:lpstr>
      <vt:lpstr>6. Death draws near</vt:lpstr>
      <vt:lpstr>James 4:14, vapor…</vt:lpstr>
    </vt:vector>
  </TitlesOfParts>
  <Company>閘]狴逄掘뿿��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Ty Johnson</cp:lastModifiedBy>
  <cp:revision>73</cp:revision>
  <dcterms:created xsi:type="dcterms:W3CDTF">2007-07-13T04:29:51Z</dcterms:created>
  <dcterms:modified xsi:type="dcterms:W3CDTF">2023-07-15T01:41:29Z</dcterms:modified>
</cp:coreProperties>
</file>