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0"/>
  </p:notesMasterIdLst>
  <p:sldIdLst>
    <p:sldId id="610" r:id="rId3"/>
    <p:sldId id="612" r:id="rId4"/>
    <p:sldId id="622" r:id="rId5"/>
    <p:sldId id="646" r:id="rId6"/>
    <p:sldId id="647" r:id="rId7"/>
    <p:sldId id="638" r:id="rId8"/>
    <p:sldId id="648" r:id="rId9"/>
    <p:sldId id="639" r:id="rId10"/>
    <p:sldId id="649" r:id="rId11"/>
    <p:sldId id="651" r:id="rId12"/>
    <p:sldId id="614" r:id="rId13"/>
    <p:sldId id="652" r:id="rId14"/>
    <p:sldId id="653" r:id="rId15"/>
    <p:sldId id="642" r:id="rId16"/>
    <p:sldId id="654" r:id="rId17"/>
    <p:sldId id="643" r:id="rId18"/>
    <p:sldId id="61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CCFFCC"/>
    <a:srgbClr val="FFFFCC"/>
    <a:srgbClr val="CCECFF"/>
    <a:srgbClr val="FFFF66"/>
    <a:srgbClr val="CC0000"/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E1A1A68D-3FF3-4E3B-973C-2D017B6B828B}"/>
    <pc:docChg chg="delSld">
      <pc:chgData name="Ty Johnson" userId="2df4d96252200d5b" providerId="LiveId" clId="{E1A1A68D-3FF3-4E3B-973C-2D017B6B828B}" dt="2023-08-05T01:04:21.696" v="1" actId="47"/>
      <pc:docMkLst>
        <pc:docMk/>
      </pc:docMkLst>
      <pc:sldChg chg="del">
        <pc:chgData name="Ty Johnson" userId="2df4d96252200d5b" providerId="LiveId" clId="{E1A1A68D-3FF3-4E3B-973C-2D017B6B828B}" dt="2023-08-05T01:04:16.869" v="0" actId="47"/>
        <pc:sldMkLst>
          <pc:docMk/>
          <pc:sldMk cId="0" sldId="276"/>
        </pc:sldMkLst>
      </pc:sldChg>
      <pc:sldChg chg="del">
        <pc:chgData name="Ty Johnson" userId="2df4d96252200d5b" providerId="LiveId" clId="{E1A1A68D-3FF3-4E3B-973C-2D017B6B828B}" dt="2023-08-05T01:04:16.869" v="0" actId="47"/>
        <pc:sldMkLst>
          <pc:docMk/>
          <pc:sldMk cId="0" sldId="277"/>
        </pc:sldMkLst>
      </pc:sldChg>
      <pc:sldChg chg="del">
        <pc:chgData name="Ty Johnson" userId="2df4d96252200d5b" providerId="LiveId" clId="{E1A1A68D-3FF3-4E3B-973C-2D017B6B828B}" dt="2023-08-05T01:04:16.869" v="0" actId="47"/>
        <pc:sldMkLst>
          <pc:docMk/>
          <pc:sldMk cId="0" sldId="278"/>
        </pc:sldMkLst>
      </pc:sldChg>
      <pc:sldChg chg="del">
        <pc:chgData name="Ty Johnson" userId="2df4d96252200d5b" providerId="LiveId" clId="{E1A1A68D-3FF3-4E3B-973C-2D017B6B828B}" dt="2023-08-05T01:04:21.696" v="1" actId="47"/>
        <pc:sldMkLst>
          <pc:docMk/>
          <pc:sldMk cId="0" sldId="6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AE3F5D4-922D-6415-B13C-69784FA60C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F266842-047A-36C4-EF5A-4E1CC367A77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B21DC60-8E2B-9C4D-6767-018FF8E1273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0E9517C-2BC0-0E1B-2E94-70EA8398DB7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E27EBB9F-525E-1019-F62E-89C7B40DD19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AD9128DB-867A-505A-7B62-0944305CCA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1D3A8C-EF0C-4466-B179-58B3280C42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D4DA57C-9191-2BFC-099E-5F0C66EEDC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37821898-8E3A-C85A-643D-0B3EE7980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4530B756-E8AD-5044-F6F0-1A75AF3B67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B6ACD0-9785-421E-98D4-9CB098CD724A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BBCFE-CBBC-9B73-7236-EFC5209EE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72E74-2E97-5A95-A91A-F0EB0284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F7294-9E78-6798-1238-A3CEEBE6A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5725DD4-5DAF-4277-97D7-D900AE4430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42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B915A-AA19-E1BE-30DB-4C5EC4CF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9E712-6471-8455-FD4D-AE9DD4EAE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7D5E5-1C0D-28BB-2AB7-94D9EDDC3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837750-3EFB-4DC0-B0BC-2ECFD075DD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08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C09AA-05F8-D485-874D-970147C95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6D37D-88E9-1D3E-CC5C-BAE34539A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EEBA9-B832-7776-D4D6-D2CC9A87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121ED0-5C98-404D-9482-69509B0E6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063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A4E318-093C-E4C3-FBE6-A8DD2E4A9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67FFBF-027A-5549-8154-3D748A003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F8F35A-1CE4-C3E9-798E-96C091F33F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8A3A-25F2-4913-A697-0AD520119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692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79846D-7025-541A-AEA1-80DC3A54C6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53928C-F16E-11BE-2220-958F4D4CD1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B3F04A-02C7-98FB-9AA0-BD5507492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DEC23-B70D-483C-8E06-FB53F19F3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885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F7DE34-9A69-9059-4ABC-E904A3C15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CBE7EF-B84C-7040-E80B-962FC23D9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CE518B-7E57-5D00-6318-F0D5C96A89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035A-9142-4658-AA6B-21FD2BB647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501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055C6C-378C-0663-4C0F-69316184FD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13F712-18E4-929F-87AC-89A299F411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B60AE0-5462-E000-0B3C-A438632A2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BEEA0-1628-4353-8CC1-75237E8861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20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B5C5E1-4519-A52D-92F3-DA67BE6626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AD24BB-FC57-314E-40BE-F0C9A945AB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AA3422-0644-EA2D-E321-713AE5453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5666D-F6B0-479D-B276-1513B38F5F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283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2CC6E0-0F1C-9AD1-A780-CCB4877B9C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2FFAEB-C687-8D9D-038E-7F3DFCC4A0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59ADBC-45BA-71E5-A066-24A706C6BC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1BB95-30D5-4B88-BD81-ACB3907CA4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728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8F98559-00C3-3962-77EF-DE81C42239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4FB161-8543-FB99-DFEE-269F71F12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1523AFE-EF80-A6C9-AC1D-B7D40AC66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5B976-734D-4061-BBEF-0222546CD1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465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FAA9F4-0543-ACA7-733A-6BA8CFA755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34ACC9-E8D5-499B-1F14-4F2C848545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8B25FC-8CAC-1AFE-FF2E-D76A07F14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A1B44-C97A-4626-86DC-63E85E9236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57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7BAC1-0893-D82B-E8DE-55C766E75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E77FE-2F3D-68CA-E661-871069F9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25B56-2C75-D1CA-DFF9-B8BDA1FD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8793F16-5B92-4BAA-ABF6-719954218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2970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2C0354-D7D0-48BB-FA6D-80F04C10D9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EFAE42-5764-9EEE-2F8C-4B02E71448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E63B25-C85E-38D4-6224-FA788C3E7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8BDD3-132E-486B-B5C8-CED94EA47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781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13C820-98FA-B9AC-CFA9-2697C241E8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CABFBE-A5D5-2D7B-7FFC-8D4FD53C61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5E978-CD61-244F-2EF7-52FEEE2646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1053E-B4E9-4A23-8150-19C87ADD6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888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5A72AF-3F9C-C2EB-F33D-BBE0933034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B5B645-7CD9-C41E-3DB6-46748CEBDD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FC4399-6D4C-4346-0C30-A8FB97A4E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5B6BD-2BF6-4130-A090-71307C9A2E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AAE22-58B8-8A12-8C41-4B5535676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0EC6F-2476-F3F8-4B6A-95F593FA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66659-7737-161E-64B7-D3CEFD14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00F935-766F-425E-B274-33DC29CE71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51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7F3A8-C208-4BEA-0EF5-8F7309ECB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11E61-1F7B-EDE6-0B29-F003F6BEA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D87D5-7705-D1DD-D9B0-1BFAEA4D2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1EBC96-3A12-479B-ADB1-65BD73BCB9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80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B6F3B7-6C62-56D6-930C-9FF7069D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570C7E-F8B9-7D19-3AEB-825F628FA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61C329-03E8-3557-040F-092C4BBC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49E38E-CB0A-4505-9659-AECF809B0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22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1572FD-E532-CCE5-BCA2-BCB90FA4F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9E59B-ADCD-BCA0-AE7A-A598B916B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52E863-24BC-ACB1-331B-AEE0DCA1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55027D-0D59-4A7D-A816-CFF62B1A5F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78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D91673-D9A2-3C67-E287-B4613CF68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1E63C6-B53D-7F3D-94E6-76410A39C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C5195-24C5-B9DB-ADD4-9045768A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177CA5-1501-42E6-A92D-620E9F35F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1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8CB63-33B0-6ED3-06F7-48B66F938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00EE2-0249-CE75-24E8-45DB92419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95040-2C66-57B2-896E-CDA18740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727211F-4338-401C-822F-798D21E18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48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55B29-EDF7-7DA5-35D1-7AD10FEC0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5719E-23F1-40FC-C63A-DE9C477B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F4C1B-CB65-35CF-C630-DB6C92FF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88403D-F4D0-4799-9BC1-8B7794D3D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287C0E7-2272-C3E7-1FDE-8D793C361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8A64E5-A565-14EE-06D4-F580ED7D2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19FD44A-1D80-AFF7-E655-516517B4BA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8FAE52-A1B1-3897-82BB-6E3E5A7AA1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438207-F0B6-0B98-B753-144A270390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60F06007-20A9-465B-B89A-9C35A69B8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42D386F-AF9C-DBAB-9B0D-DC7DF2CC6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A5B5C9F-D483-A4F4-509A-DDFF4D9F4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071B6A8-B445-7AAE-4B34-0E10C71B61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5880AE5-07B6-3DCF-CC6C-114AC68228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333BF7F-5CDB-CD43-1A8F-6152B7647A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3E253C-E5EB-47B0-839B-FF1611B4BA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8CD394-1F15-2D68-6BD8-194B4D2915A3}"/>
              </a:ext>
            </a:extLst>
          </p:cNvPr>
          <p:cNvSpPr/>
          <p:nvPr/>
        </p:nvSpPr>
        <p:spPr>
          <a:xfrm>
            <a:off x="1457325" y="914400"/>
            <a:ext cx="6238875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C000"/>
                </a:solidFill>
              </a:rPr>
              <a:t>How to Win over Sin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3917FD99-C08B-8F24-51E0-98E887B812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6096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32BF27A-8E4E-E73C-4B7F-49E87938A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685800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Love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C4B5AE0E-7DA0-1EAC-D00B-AEE4F36E0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2600227"/>
            <a:ext cx="6638925" cy="14478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IV</a:t>
            </a:r>
            <a:r>
              <a:rPr lang="en-US" altLang="en-US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Expectation of God, </a:t>
            </a:r>
            <a:r>
              <a:rPr lang="en-US" altLang="en-US" sz="36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5AE4835-8A63-0601-2A86-62B04DFEC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1314254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Friendly Persuasion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B99F4700-DBA0-8CDA-9E3A-A66EC71FF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1952135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Demands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6863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BCBDC0C1-1939-6426-5A98-D583BA33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CCECFF"/>
                </a:solidFill>
              </a:rPr>
              <a:t>Abstain – </a:t>
            </a:r>
            <a:r>
              <a:rPr lang="en-US" altLang="en-US" sz="3200" dirty="0">
                <a:solidFill>
                  <a:schemeClr val="bg1"/>
                </a:solidFill>
              </a:rPr>
              <a:t>hold self away from</a:t>
            </a: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93AD3-E524-269A-7A3C-903F02ACAE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1816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Pt.2:11… a break with the past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Co.9:25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3100" i="1" dirty="0">
                <a:solidFill>
                  <a:srgbClr val="FFFF99"/>
                </a:solidFill>
              </a:rPr>
              <a:t>Self-controlled… 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i="1" dirty="0">
                <a:solidFill>
                  <a:srgbClr val="FFFF99"/>
                </a:solidFill>
              </a:rPr>
              <a:t>Do not Touch </a:t>
            </a:r>
            <a:r>
              <a:rPr lang="en-US" altLang="en-US" sz="3100" dirty="0">
                <a:solidFill>
                  <a:schemeClr val="bg1"/>
                </a:solidFill>
              </a:rPr>
              <a:t>– </a:t>
            </a:r>
          </a:p>
          <a:p>
            <a:pPr marL="0" indent="0" eaLnBrk="1" hangingPunct="1"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BCBDC0C1-1939-6426-5A98-D583BA33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CCECFF"/>
                </a:solidFill>
              </a:rPr>
              <a:t>Fleshly lusts – </a:t>
            </a:r>
            <a:r>
              <a:rPr lang="en-US" altLang="en-US" sz="3200" dirty="0">
                <a:solidFill>
                  <a:schemeClr val="bg1"/>
                </a:solidFill>
              </a:rPr>
              <a:t>strong desires</a:t>
            </a: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93AD3-E524-269A-7A3C-903F02ACAE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334000"/>
          </a:xfrm>
        </p:spPr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Pt.1:4;   2:18f.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Some Christians advertise fleshly lusts in their speech  /  dress  /  actions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Sinners may know nothing about NT teaching, but they know a bad temper, selfishness, arrogance, dishonesty, and immodesty </a:t>
            </a:r>
            <a:r>
              <a:rPr lang="en-US" altLang="en-US" sz="2400" dirty="0">
                <a:solidFill>
                  <a:schemeClr val="bg1"/>
                </a:solidFill>
              </a:rPr>
              <a:t>…</a:t>
            </a:r>
            <a:r>
              <a:rPr lang="en-US" altLang="en-US" sz="3100" dirty="0">
                <a:solidFill>
                  <a:schemeClr val="bg1"/>
                </a:solidFill>
              </a:rPr>
              <a:t> and judge us by these things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From infancy we try to satisfy desires; we must learn self-control</a:t>
            </a:r>
          </a:p>
          <a:p>
            <a:pPr eaLnBrk="1" hangingPunct="1"/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8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3917FD99-C08B-8F24-51E0-98E887B812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6096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32BF27A-8E4E-E73C-4B7F-49E87938A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685800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Love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C4B5AE0E-7DA0-1EAC-D00B-AEE4F36E0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3248319"/>
            <a:ext cx="6638925" cy="14478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</a:t>
            </a:r>
            <a:r>
              <a:rPr lang="en-US" altLang="en-US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Warning of God, </a:t>
            </a:r>
            <a:r>
              <a:rPr lang="en-US" altLang="en-US" sz="36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5AE4835-8A63-0601-2A86-62B04DFEC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1314254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Friendly Persuasion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B99F4700-DBA0-8CDA-9E3A-A66EC71FF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1952135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Description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F97EAC71-F98E-2C77-B6E9-EB17018FE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2600227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IV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Expectation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69792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927A8DA-3847-AD32-5845-043809B40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FF99"/>
                </a:solidFill>
              </a:rPr>
              <a:t>War against – </a:t>
            </a:r>
            <a:r>
              <a:rPr lang="en-US" altLang="en-US" sz="3200" dirty="0">
                <a:solidFill>
                  <a:schemeClr val="bg1"/>
                </a:solidFill>
              </a:rPr>
              <a:t>fight, wage war,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carry on military campaign</a:t>
            </a: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3AD49-988D-3F37-2B14-18F4B37A18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82000" cy="5257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Ro.7:23, </a:t>
            </a:r>
            <a:r>
              <a:rPr lang="en-US" altLang="en-US" sz="3000" dirty="0">
                <a:solidFill>
                  <a:srgbClr val="CCFFCC"/>
                </a:solidFill>
              </a:rPr>
              <a:t>sinner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Gal.5:16-26, </a:t>
            </a:r>
            <a:r>
              <a:rPr lang="en-US" altLang="en-US" sz="3000" dirty="0">
                <a:solidFill>
                  <a:srgbClr val="CCFFCC"/>
                </a:solidFill>
              </a:rPr>
              <a:t>Christian   </a:t>
            </a:r>
            <a:r>
              <a:rPr lang="en-US" altLang="en-US" sz="3000" dirty="0">
                <a:solidFill>
                  <a:schemeClr val="bg1"/>
                </a:solidFill>
              </a:rPr>
              <a:t>[Ep.6:11]</a:t>
            </a:r>
          </a:p>
          <a:p>
            <a:pPr marL="0" indent="0" algn="ctr" eaLnBrk="1" hangingPunct="1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FFFF99"/>
                </a:solidFill>
              </a:rPr>
              <a:t>Soul:</a:t>
            </a:r>
            <a:r>
              <a:rPr lang="en-US" altLang="en-US" sz="3000" dirty="0">
                <a:solidFill>
                  <a:schemeClr val="bg1"/>
                </a:solidFill>
              </a:rPr>
              <a:t>  1:9, 22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Our generation fears wrong things: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Global warming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Illegal aliens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Terrorism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Mass destruction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457200" lvl="1" indent="0">
              <a:buFontTx/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457200" lvl="1" indent="0" eaLnBrk="1" hangingPunct="1">
              <a:buFontTx/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eaLnBrk="1" hangingPunct="1"/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DE927E-6B64-8E59-42CB-318DAE783960}"/>
              </a:ext>
            </a:extLst>
          </p:cNvPr>
          <p:cNvSpPr/>
          <p:nvPr/>
        </p:nvSpPr>
        <p:spPr>
          <a:xfrm>
            <a:off x="4572000" y="3810000"/>
            <a:ext cx="4038600" cy="1752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Most carelessly ignore their soul –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2 Pt.2:8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3917FD99-C08B-8F24-51E0-98E887B812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6096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32BF27A-8E4E-E73C-4B7F-49E87938A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685800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Love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C4B5AE0E-7DA0-1EAC-D00B-AEE4F36E0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3896411"/>
            <a:ext cx="6638925" cy="14478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VI</a:t>
            </a:r>
            <a:r>
              <a:rPr lang="en-US" altLang="en-US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Purpose of God, </a:t>
            </a:r>
            <a:r>
              <a:rPr lang="en-US" altLang="en-US" sz="36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5AE4835-8A63-0601-2A86-62B04DFEC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1314254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Friendly Persuasion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B99F4700-DBA0-8CDA-9E3A-A66EC71FF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1952135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Description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F97EAC71-F98E-2C77-B6E9-EB17018FE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2600227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IV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Expectation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58796DB0-588F-A425-7288-498F106CC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3238108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Warning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799374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082C58B7-1A74-0E3A-166D-0C13001A2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CCFFFF"/>
                </a:solidFill>
              </a:rPr>
              <a:t>God uses our good example to</a:t>
            </a:r>
            <a:br>
              <a:rPr lang="en-US" altLang="en-US" sz="3200" dirty="0">
                <a:solidFill>
                  <a:srgbClr val="CCFFFF"/>
                </a:solidFill>
              </a:rPr>
            </a:br>
            <a:r>
              <a:rPr lang="en-US" altLang="en-US" sz="3200" dirty="0">
                <a:solidFill>
                  <a:srgbClr val="CCFFFF"/>
                </a:solidFill>
              </a:rPr>
              <a:t>influence the lost to come to Him</a:t>
            </a:r>
            <a:endParaRPr lang="en-US" altLang="en-US" sz="3000" dirty="0">
              <a:solidFill>
                <a:srgbClr val="CC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A2C78-F563-42D9-7AF8-2191910F0A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 eaLnBrk="1" hangingPunct="1"/>
            <a:r>
              <a:rPr lang="en-US" altLang="en-US" sz="3100" dirty="0">
                <a:solidFill>
                  <a:srgbClr val="FFFF99"/>
                </a:solidFill>
              </a:rPr>
              <a:t>Honorable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2800" dirty="0">
                <a:solidFill>
                  <a:schemeClr val="bg1"/>
                </a:solidFill>
              </a:rPr>
              <a:t>(2x):  </a:t>
            </a:r>
            <a:r>
              <a:rPr lang="en-US" altLang="en-US" sz="3100" dirty="0">
                <a:solidFill>
                  <a:schemeClr val="bg1"/>
                </a:solidFill>
              </a:rPr>
              <a:t>lovely, attractive, winsome</a:t>
            </a:r>
          </a:p>
          <a:p>
            <a:pPr eaLnBrk="1" hangingPunct="1"/>
            <a:r>
              <a:rPr lang="en-US" altLang="en-US" sz="3100" i="1" dirty="0">
                <a:solidFill>
                  <a:srgbClr val="FFFF99"/>
                </a:solidFill>
              </a:rPr>
              <a:t>Observe</a:t>
            </a:r>
            <a:r>
              <a:rPr lang="en-US" altLang="en-US" sz="3100" dirty="0">
                <a:solidFill>
                  <a:schemeClr val="bg1"/>
                </a:solidFill>
              </a:rPr>
              <a:t> implies close attention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600"/>
              </a:spcAft>
              <a:buFontTx/>
              <a:buAutoNum type="alphaLcPeriod"/>
            </a:pPr>
            <a:r>
              <a:rPr lang="en-US" altLang="en-US" sz="3100" dirty="0">
                <a:solidFill>
                  <a:srgbClr val="CCFFCC"/>
                </a:solidFill>
              </a:rPr>
              <a:t>Sinners watch Christians to find fault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971550" lvl="1" indent="-514350" eaLnBrk="1" hangingPunct="1">
              <a:spcAft>
                <a:spcPts val="600"/>
              </a:spcAft>
              <a:buFontTx/>
              <a:buAutoNum type="alphaLcPeriod"/>
            </a:pPr>
            <a:r>
              <a:rPr lang="en-US" altLang="en-US" sz="3100" dirty="0">
                <a:solidFill>
                  <a:srgbClr val="CCFFCC"/>
                </a:solidFill>
              </a:rPr>
              <a:t>Best answer for slander: a pure life</a:t>
            </a:r>
          </a:p>
          <a:p>
            <a:pPr marL="457200" lvl="1" indent="-457200" algn="ctr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ECFF"/>
                </a:solidFill>
              </a:rPr>
              <a:t>Day of visitation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Visiting, inspection, either for …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Judgment</a:t>
            </a:r>
            <a:r>
              <a:rPr lang="en-US" altLang="en-US" sz="3100" dirty="0">
                <a:solidFill>
                  <a:schemeClr val="bg1"/>
                </a:solidFill>
              </a:rPr>
              <a:t>  (Lk.19:44) … … or …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Mercy</a:t>
            </a:r>
            <a:r>
              <a:rPr lang="en-US" altLang="en-US" sz="3100" dirty="0">
                <a:solidFill>
                  <a:schemeClr val="bg1"/>
                </a:solidFill>
              </a:rPr>
              <a:t>  (Gn.50:24)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F6F4B0EE-F9C6-BFF6-945C-FC9D4C881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037"/>
            <a:ext cx="8229600" cy="563563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FF00"/>
                </a:solidFill>
              </a:rPr>
              <a:t>Peter mentions “sin” three times</a:t>
            </a:r>
            <a:endParaRPr lang="en-US" altLang="en-US" sz="3000" dirty="0">
              <a:solidFill>
                <a:srgbClr val="FFC000"/>
              </a:solidFill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8FF782FF-1ADD-4370-B52B-DA3D2AD996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943600"/>
          </a:xfrm>
        </p:spPr>
        <p:txBody>
          <a:bodyPr/>
          <a:lstStyle/>
          <a:p>
            <a:pPr marL="339725" indent="-339725" eaLnBrk="1" hangingPunct="1">
              <a:buFontTx/>
              <a:buNone/>
              <a:defRPr/>
            </a:pPr>
            <a:r>
              <a:rPr lang="en-US" altLang="en-US" sz="2400" dirty="0">
                <a:solidFill>
                  <a:srgbClr val="CCECFF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1 Pt.2:21-22, </a:t>
            </a:r>
            <a:r>
              <a:rPr lang="en-US" altLang="en-US" sz="3000" dirty="0">
                <a:solidFill>
                  <a:srgbClr val="FFFFCC"/>
                </a:solidFill>
              </a:rPr>
              <a:t>Jesus committed </a:t>
            </a:r>
            <a:r>
              <a:rPr lang="en-US" altLang="en-US" sz="3000" u="sng" dirty="0">
                <a:solidFill>
                  <a:srgbClr val="FFFFCC"/>
                </a:solidFill>
              </a:rPr>
              <a:t>no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u="sng" dirty="0">
                <a:solidFill>
                  <a:srgbClr val="FFFFCC"/>
                </a:solidFill>
              </a:rPr>
              <a:t>sin</a:t>
            </a:r>
          </a:p>
          <a:p>
            <a:pPr marL="339725" indent="-339725" eaLnBrk="1" hangingPunct="1">
              <a:buFontTx/>
              <a:buNone/>
              <a:defRPr/>
            </a:pPr>
            <a:r>
              <a:rPr lang="en-US" altLang="en-US" sz="2400" dirty="0">
                <a:solidFill>
                  <a:srgbClr val="CCECFF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1 Pt.4:1, </a:t>
            </a:r>
            <a:r>
              <a:rPr lang="en-US" altLang="en-US" sz="3000" dirty="0">
                <a:solidFill>
                  <a:srgbClr val="FFFFCC"/>
                </a:solidFill>
              </a:rPr>
              <a:t>sufferers </a:t>
            </a:r>
            <a:r>
              <a:rPr lang="en-US" altLang="en-US" sz="3000" u="sng" dirty="0">
                <a:solidFill>
                  <a:srgbClr val="FFFFCC"/>
                </a:solidFill>
              </a:rPr>
              <a:t>ceased</a:t>
            </a:r>
            <a:r>
              <a:rPr lang="en-US" altLang="en-US" sz="3000" dirty="0">
                <a:solidFill>
                  <a:srgbClr val="FFFFCC"/>
                </a:solidFill>
              </a:rPr>
              <a:t> from sin</a:t>
            </a:r>
          </a:p>
          <a:p>
            <a:pPr marL="339725" indent="-339725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2400" dirty="0">
                <a:solidFill>
                  <a:srgbClr val="CCECFF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2 Pt.2:14, </a:t>
            </a:r>
            <a:r>
              <a:rPr lang="en-US" altLang="en-US" sz="3000" dirty="0">
                <a:solidFill>
                  <a:srgbClr val="FFFFCC"/>
                </a:solidFill>
              </a:rPr>
              <a:t>rebels </a:t>
            </a:r>
            <a:r>
              <a:rPr lang="en-US" altLang="en-US" sz="3000" u="sng" dirty="0">
                <a:solidFill>
                  <a:srgbClr val="FFFFCC"/>
                </a:solidFill>
              </a:rPr>
              <a:t>cannot cease</a:t>
            </a:r>
            <a:r>
              <a:rPr lang="en-US" altLang="en-US" sz="3000" dirty="0">
                <a:solidFill>
                  <a:srgbClr val="FFFFCC"/>
                </a:solidFill>
              </a:rPr>
              <a:t> from sin</a:t>
            </a:r>
          </a:p>
          <a:p>
            <a:pPr marL="339725" indent="-339725" algn="ctr" eaLnBrk="1" hangingPunct="1">
              <a:buFontTx/>
              <a:buNone/>
              <a:defRPr/>
            </a:pPr>
            <a:r>
              <a:rPr lang="en-US" altLang="en-US" sz="3000" dirty="0">
                <a:solidFill>
                  <a:srgbClr val="FFFF00"/>
                </a:solidFill>
              </a:rPr>
              <a:t>What to do?</a:t>
            </a:r>
          </a:p>
          <a:p>
            <a:pPr marL="0" indent="0" eaLnBrk="1" hangingPunct="1">
              <a:spcBef>
                <a:spcPts val="300"/>
              </a:spcBef>
              <a:buNone/>
              <a:defRPr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000" dirty="0">
                <a:solidFill>
                  <a:srgbClr val="CCFFFF"/>
                </a:solidFill>
              </a:rPr>
              <a:t>Arm yourself with mind of Christ,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2800" dirty="0">
                <a:solidFill>
                  <a:schemeClr val="bg1"/>
                </a:solidFill>
              </a:rPr>
              <a:t>4:1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339725" indent="-339725" eaLnBrk="1" hangingPunct="1">
              <a:buNone/>
              <a:defRPr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000" dirty="0">
                <a:solidFill>
                  <a:srgbClr val="CCFFFF"/>
                </a:solidFill>
              </a:rPr>
              <a:t>Adultery / covetousness begin in heart, </a:t>
            </a:r>
            <a:br>
              <a:rPr lang="en-US" altLang="en-US" sz="3000" dirty="0">
                <a:solidFill>
                  <a:srgbClr val="CCFFFF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2 Pt.2:14 – guard the heart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000" dirty="0">
                <a:solidFill>
                  <a:srgbClr val="CCFFFF"/>
                </a:solidFill>
              </a:rPr>
              <a:t>Physically:</a:t>
            </a:r>
            <a:r>
              <a:rPr lang="en-US" altLang="en-US" sz="3000" dirty="0">
                <a:solidFill>
                  <a:schemeClr val="bg1"/>
                </a:solidFill>
              </a:rPr>
              <a:t> you are what you eat. 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3000" dirty="0">
                <a:solidFill>
                  <a:srgbClr val="CCFFFF"/>
                </a:solidFill>
              </a:rPr>
              <a:t>Spiritually: </a:t>
            </a:r>
            <a:r>
              <a:rPr lang="en-US" altLang="en-US" sz="3000" dirty="0">
                <a:solidFill>
                  <a:schemeClr val="bg1"/>
                </a:solidFill>
              </a:rPr>
              <a:t>you are what you think.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5D5D36-755A-B92F-AD1C-3B1BBECF6B74}"/>
              </a:ext>
            </a:extLst>
          </p:cNvPr>
          <p:cNvSpPr/>
          <p:nvPr/>
        </p:nvSpPr>
        <p:spPr>
          <a:xfrm>
            <a:off x="1486215" y="5562600"/>
            <a:ext cx="6171570" cy="914400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‘Sin will keep you from this book;</a:t>
            </a:r>
            <a:br>
              <a:rPr lang="en-US" sz="3000" dirty="0">
                <a:solidFill>
                  <a:srgbClr val="CCFFCC"/>
                </a:solidFill>
              </a:rPr>
            </a:br>
            <a:r>
              <a:rPr lang="en-US" sz="3000" dirty="0">
                <a:solidFill>
                  <a:srgbClr val="CCFFCC"/>
                </a:solidFill>
              </a:rPr>
              <a:t>this book will keep you from sin’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87020089-3751-C8D9-B24C-4B62FC197D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u="sng" dirty="0">
                <a:solidFill>
                  <a:schemeClr val="bg1"/>
                </a:solidFill>
              </a:rPr>
              <a:t>No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u="sng" dirty="0">
                <a:solidFill>
                  <a:schemeClr val="bg1"/>
                </a:solidFill>
              </a:rPr>
              <a:t>sin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u="sng" dirty="0">
                <a:solidFill>
                  <a:schemeClr val="bg1"/>
                </a:solidFill>
              </a:rPr>
              <a:t>is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u="sng" dirty="0">
                <a:solidFill>
                  <a:schemeClr val="bg1"/>
                </a:solidFill>
              </a:rPr>
              <a:t>small</a:t>
            </a:r>
          </a:p>
          <a:p>
            <a:pPr marL="0" indent="0">
              <a:buNone/>
              <a:defRPr/>
            </a:pPr>
            <a:r>
              <a:rPr lang="en-US" sz="3000" dirty="0">
                <a:solidFill>
                  <a:srgbClr val="CCFFCC"/>
                </a:solidFill>
              </a:rPr>
              <a:t>Sin is directed against an infinite God, and may have consequences immeasurable </a:t>
            </a:r>
            <a:r>
              <a:rPr lang="en-US" sz="3000" dirty="0">
                <a:solidFill>
                  <a:schemeClr val="bg1"/>
                </a:solidFill>
              </a:rPr>
              <a:t>– </a:t>
            </a:r>
            <a:r>
              <a:rPr lang="en-US" sz="2400" dirty="0">
                <a:solidFill>
                  <a:schemeClr val="bg1"/>
                </a:solidFill>
              </a:rPr>
              <a:t>J. Taylor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3000" dirty="0">
                <a:solidFill>
                  <a:schemeClr val="bg1"/>
                </a:solidFill>
              </a:rPr>
              <a:t>Greatest issue in life:  how to win over sin?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3000" dirty="0">
                <a:solidFill>
                  <a:schemeClr val="bg1"/>
                </a:solidFill>
              </a:rPr>
              <a:t>Consider our past – 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2400" dirty="0">
                <a:solidFill>
                  <a:srgbClr val="FFC000"/>
                </a:solidFill>
              </a:rPr>
              <a:t>  1. </a:t>
            </a:r>
            <a:r>
              <a:rPr lang="en-US" sz="3000" dirty="0">
                <a:solidFill>
                  <a:srgbClr val="CCFFCC"/>
                </a:solidFill>
              </a:rPr>
              <a:t>Dark</a:t>
            </a:r>
            <a:r>
              <a:rPr lang="en-US" sz="3000" dirty="0">
                <a:solidFill>
                  <a:schemeClr val="bg1"/>
                </a:solidFill>
              </a:rPr>
              <a:t> past, 1 Pt.2:9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rgbClr val="FFC000"/>
                </a:solidFill>
              </a:rPr>
              <a:t> 2. </a:t>
            </a:r>
            <a:r>
              <a:rPr lang="en-US" sz="3000" dirty="0">
                <a:solidFill>
                  <a:srgbClr val="CCFFCC"/>
                </a:solidFill>
              </a:rPr>
              <a:t>Detested</a:t>
            </a:r>
            <a:r>
              <a:rPr lang="en-US" sz="3000" dirty="0">
                <a:solidFill>
                  <a:schemeClr val="bg1"/>
                </a:solidFill>
              </a:rPr>
              <a:t> past, 1 Pt.2:10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2400" dirty="0">
                <a:solidFill>
                  <a:srgbClr val="FFC000"/>
                </a:solidFill>
              </a:rPr>
              <a:t>  3. </a:t>
            </a:r>
            <a:r>
              <a:rPr lang="en-US" sz="3000" dirty="0">
                <a:solidFill>
                  <a:srgbClr val="CCFFCC"/>
                </a:solidFill>
              </a:rPr>
              <a:t>Doomed</a:t>
            </a:r>
            <a:r>
              <a:rPr lang="en-US" sz="3000" dirty="0">
                <a:solidFill>
                  <a:schemeClr val="bg1"/>
                </a:solidFill>
              </a:rPr>
              <a:t> past, 1 Pt.2:10</a:t>
            </a:r>
          </a:p>
          <a:p>
            <a:pPr marL="0" indent="0" algn="ctr">
              <a:buNone/>
              <a:defRPr/>
            </a:pPr>
            <a:r>
              <a:rPr lang="en-US" sz="3000" dirty="0">
                <a:solidFill>
                  <a:schemeClr val="bg1"/>
                </a:solidFill>
              </a:rPr>
              <a:t>1 Pt.2:11-12, a new beginning</a:t>
            </a:r>
            <a:endParaRPr lang="en-US" sz="3000" dirty="0">
              <a:solidFill>
                <a:srgbClr val="FFFFCC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3917FD99-C08B-8F24-51E0-98E887B812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32BF27A-8E4E-E73C-4B7F-49E87938A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685800"/>
            <a:ext cx="6638925" cy="14478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Love of God, </a:t>
            </a:r>
            <a:r>
              <a:rPr lang="en-US" altLang="en-US" sz="36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87020089-3751-C8D9-B24C-4B62FC197D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3100" dirty="0">
                <a:solidFill>
                  <a:srgbClr val="FFFFCC"/>
                </a:solidFill>
              </a:rPr>
              <a:t>Beloved: </a:t>
            </a:r>
            <a:r>
              <a:rPr lang="en-US" sz="3100" dirty="0">
                <a:solidFill>
                  <a:schemeClr val="bg1"/>
                </a:solidFill>
              </a:rPr>
              <a:t>8 times in 1-2 Peter</a:t>
            </a:r>
          </a:p>
          <a:p>
            <a:pPr lvl="1">
              <a:spcAft>
                <a:spcPts val="40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2 Pt.1:17, </a:t>
            </a:r>
            <a:r>
              <a:rPr lang="en-US" sz="3100" dirty="0">
                <a:solidFill>
                  <a:srgbClr val="FFFFCC"/>
                </a:solidFill>
              </a:rPr>
              <a:t>Christ</a:t>
            </a:r>
          </a:p>
          <a:p>
            <a:pPr lvl="1">
              <a:spcAft>
                <a:spcPts val="40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2 Pt.3:15,</a:t>
            </a:r>
            <a:r>
              <a:rPr lang="en-US" sz="3100" dirty="0">
                <a:solidFill>
                  <a:srgbClr val="FFFFCC"/>
                </a:solidFill>
              </a:rPr>
              <a:t> Paul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2 Pt.3:17, </a:t>
            </a:r>
            <a:r>
              <a:rPr lang="en-US" sz="3100" dirty="0">
                <a:solidFill>
                  <a:srgbClr val="FFFFCC"/>
                </a:solidFill>
              </a:rPr>
              <a:t>Christians </a:t>
            </a:r>
          </a:p>
          <a:p>
            <a:pPr marL="0" indent="0">
              <a:buNone/>
              <a:defRPr/>
            </a:pPr>
            <a:r>
              <a:rPr lang="en-US" sz="3100" dirty="0">
                <a:solidFill>
                  <a:srgbClr val="CCFFCC"/>
                </a:solidFill>
              </a:rPr>
              <a:t>1 Pt.2:9-10:</a:t>
            </a:r>
            <a:r>
              <a:rPr lang="en-US" sz="3100" dirty="0">
                <a:solidFill>
                  <a:srgbClr val="CCECFF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admonition is a sign of love</a:t>
            </a:r>
          </a:p>
          <a:p>
            <a:pPr lvl="1">
              <a:defRPr/>
            </a:pPr>
            <a:r>
              <a:rPr lang="en-US" sz="3100" dirty="0">
                <a:solidFill>
                  <a:srgbClr val="CCECFF"/>
                </a:solidFill>
              </a:rPr>
              <a:t>Love warns against danger </a:t>
            </a:r>
            <a:r>
              <a:rPr lang="en-US" sz="3100" dirty="0">
                <a:solidFill>
                  <a:schemeClr val="bg1"/>
                </a:solidFill>
              </a:rPr>
              <a:t>(2 Pt.3:10-12)</a:t>
            </a:r>
          </a:p>
          <a:p>
            <a:pPr lvl="1">
              <a:defRPr/>
            </a:pPr>
            <a:r>
              <a:rPr lang="en-US" sz="3100" dirty="0">
                <a:solidFill>
                  <a:srgbClr val="CCFFFF"/>
                </a:solidFill>
              </a:rPr>
              <a:t>Be grateful, not offended</a:t>
            </a:r>
          </a:p>
          <a:p>
            <a:pPr>
              <a:defRPr/>
            </a:pPr>
            <a:endParaRPr lang="en-US" sz="3100" dirty="0">
              <a:solidFill>
                <a:srgbClr val="CCECFF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CCECFF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1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3917FD99-C08B-8F24-51E0-98E887B812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6096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32BF27A-8E4E-E73C-4B7F-49E87938A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685800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Love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C4B5AE0E-7DA0-1EAC-D00B-AEE4F36E0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1371600"/>
            <a:ext cx="6638925" cy="14478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Friendly</a:t>
            </a:r>
            <a:br>
              <a:rPr lang="en-US" alt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Persuasion of God, </a:t>
            </a:r>
            <a:r>
              <a:rPr lang="en-US" altLang="en-US" sz="36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62228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88969CC5-1935-11D5-5096-C9D0E74E5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300" i="1" dirty="0">
                <a:solidFill>
                  <a:srgbClr val="CCFFFF"/>
                </a:solidFill>
              </a:rPr>
              <a:t>I Beg</a:t>
            </a:r>
            <a:r>
              <a:rPr lang="en-US" altLang="en-US" sz="3300" dirty="0">
                <a:solidFill>
                  <a:srgbClr val="CCFFFF"/>
                </a:solidFill>
              </a:rPr>
              <a:t> </a:t>
            </a:r>
            <a:r>
              <a:rPr lang="en-US" altLang="en-US" sz="3300" dirty="0">
                <a:solidFill>
                  <a:schemeClr val="bg1"/>
                </a:solidFill>
              </a:rPr>
              <a:t>– Peter’s general purpose (5:12)</a:t>
            </a:r>
            <a:endParaRPr lang="en-US" altLang="en-US" sz="3300" i="1" dirty="0">
              <a:solidFill>
                <a:schemeClr val="bg1"/>
              </a:solidFill>
            </a:endParaRP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A675AF9E-9627-E4CE-9DD1-668885D324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91200"/>
          </a:xfrm>
        </p:spPr>
        <p:txBody>
          <a:bodyPr/>
          <a:lstStyle/>
          <a:p>
            <a:pPr marL="339725" indent="-339725" algn="ctr" eaLnBrk="1" hangingPunct="1">
              <a:buFontTx/>
              <a:buNone/>
            </a:pPr>
            <a:r>
              <a:rPr lang="en-US" altLang="en-US" sz="3000" dirty="0">
                <a:solidFill>
                  <a:srgbClr val="CCFFCC"/>
                </a:solidFill>
              </a:rPr>
              <a:t>2 Pt.1:4, you may be partakers …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Army motto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Man … woman … child … dog …     Christian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Attend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Bible focus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Committed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Dependable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Encouraging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Faithful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Growing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Hospitable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3917FD99-C08B-8F24-51E0-98E887B812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6096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32BF27A-8E4E-E73C-4B7F-49E87938A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685800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Love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C4B5AE0E-7DA0-1EAC-D00B-AEE4F36E0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1962346"/>
            <a:ext cx="6638925" cy="14478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Demands of God, </a:t>
            </a:r>
            <a:r>
              <a:rPr lang="en-US" altLang="en-US" sz="36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5AE4835-8A63-0601-2A86-62B04DFEC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1314254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kern="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400" b="1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Friendly Persuasion of God, </a:t>
            </a:r>
            <a:r>
              <a:rPr lang="en-US" altLang="en-US" sz="2400" kern="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00860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561C6658-F752-F12E-08F3-E8DFDB7BE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CCECFF"/>
                </a:solidFill>
              </a:rPr>
              <a:t>Sojourners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8815138-496E-A69D-8B91-18A86E5F1A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562600"/>
          </a:xfrm>
        </p:spPr>
        <p:txBody>
          <a:bodyPr/>
          <a:lstStyle/>
          <a:p>
            <a:pPr marL="339725" indent="-339725" eaLnBrk="1" hangingPunct="1"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solidFill>
                  <a:srgbClr val="CCFFCC"/>
                </a:solidFill>
              </a:rPr>
              <a:t>Alien; one without rights of citizenship, </a:t>
            </a:r>
            <a:r>
              <a:rPr lang="en-US" altLang="en-US" dirty="0">
                <a:solidFill>
                  <a:schemeClr val="bg1"/>
                </a:solidFill>
              </a:rPr>
              <a:t>1:17</a:t>
            </a:r>
          </a:p>
          <a:p>
            <a:pPr marL="339725" indent="-339725" eaLnBrk="1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3100" dirty="0">
                <a:solidFill>
                  <a:schemeClr val="bg1"/>
                </a:solidFill>
              </a:rPr>
              <a:t>Gen.23:4</a:t>
            </a:r>
          </a:p>
          <a:p>
            <a:pPr marL="339725" indent="-339725" algn="ctr" eaLnBrk="1" hangingPunct="1">
              <a:spcAft>
                <a:spcPts val="0"/>
              </a:spcAft>
              <a:buFontTx/>
              <a:buNone/>
              <a:defRPr/>
            </a:pPr>
            <a:r>
              <a:rPr lang="en-US" sz="3100" dirty="0">
                <a:solidFill>
                  <a:srgbClr val="CCECFF"/>
                </a:solidFill>
              </a:rPr>
              <a:t>Pilgrims</a:t>
            </a:r>
          </a:p>
          <a:p>
            <a:pPr marL="339725" indent="-339725" eaLnBrk="1" hangingPunct="1">
              <a:spcAft>
                <a:spcPts val="0"/>
              </a:spcAft>
              <a:buFontTx/>
              <a:buNone/>
              <a:defRPr/>
            </a:pPr>
            <a:r>
              <a:rPr lang="en-US" sz="3100" dirty="0">
                <a:solidFill>
                  <a:schemeClr val="bg1"/>
                </a:solidFill>
              </a:rPr>
              <a:t>Exile; sojourning in strange place, away from one’s own people; suggests a visitor on a brief stay</a:t>
            </a:r>
          </a:p>
          <a:p>
            <a:pPr marL="339725" indent="-339725" eaLnBrk="1" hangingPunct="1">
              <a:spcAft>
                <a:spcPts val="0"/>
              </a:spcAft>
              <a:buFontTx/>
              <a:buNone/>
              <a:defRPr/>
            </a:pPr>
            <a:r>
              <a:rPr lang="en-US" sz="3100" dirty="0">
                <a:solidFill>
                  <a:schemeClr val="bg1"/>
                </a:solidFill>
              </a:rPr>
              <a:t>Christians are on a journey (1 Pt.1:1;  Ph.3:20)</a:t>
            </a:r>
            <a:endParaRPr lang="en-US" sz="3100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5CD6247-12FB-70BE-93BF-764368C2A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chemeClr val="bg1"/>
                </a:solidFill>
              </a:rPr>
              <a:t>We get constant reminders of our temporary visit on this planet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2EF9385D-8C3B-E1BF-4016-7DBB9AFAE6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pPr marL="339725" indent="-339725" eaLnBrk="1" hangingPunct="1">
              <a:spcAft>
                <a:spcPts val="600"/>
              </a:spcAft>
              <a:buFontTx/>
              <a:buNone/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dirty="0">
                <a:solidFill>
                  <a:srgbClr val="CCFFCC"/>
                </a:solidFill>
              </a:rPr>
              <a:t>Hatred, </a:t>
            </a:r>
            <a:r>
              <a:rPr lang="en-US" altLang="en-US" dirty="0">
                <a:solidFill>
                  <a:schemeClr val="bg1"/>
                </a:solidFill>
              </a:rPr>
              <a:t>4:3-4.</a:t>
            </a:r>
            <a:r>
              <a:rPr lang="en-US" altLang="en-US" dirty="0">
                <a:solidFill>
                  <a:srgbClr val="CCFFCC"/>
                </a:solidFill>
              </a:rPr>
              <a:t>  U.S. has changed</a:t>
            </a:r>
          </a:p>
          <a:p>
            <a:pPr marL="339725" indent="-339725" eaLnBrk="1" hangingPunct="1">
              <a:spcAft>
                <a:spcPts val="600"/>
              </a:spcAft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2.</a:t>
            </a:r>
            <a:r>
              <a:rPr lang="en-US" sz="3100" dirty="0">
                <a:solidFill>
                  <a:srgbClr val="CCFFCC"/>
                </a:solidFill>
              </a:rPr>
              <a:t> Persecution, </a:t>
            </a:r>
            <a:r>
              <a:rPr lang="en-US" sz="3100" dirty="0">
                <a:solidFill>
                  <a:schemeClr val="bg1"/>
                </a:solidFill>
              </a:rPr>
              <a:t>4:12-19.</a:t>
            </a:r>
            <a:r>
              <a:rPr lang="en-US" sz="3100" dirty="0">
                <a:solidFill>
                  <a:srgbClr val="CCFFCC"/>
                </a:solidFill>
              </a:rPr>
              <a:t>   Rejoice </a:t>
            </a:r>
            <a:r>
              <a:rPr lang="en-US" sz="3100" dirty="0">
                <a:solidFill>
                  <a:schemeClr val="bg1"/>
                </a:solidFill>
              </a:rPr>
              <a:t>(13)?</a:t>
            </a:r>
          </a:p>
          <a:p>
            <a:pPr marL="339725" indent="-339725" eaLnBrk="1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3.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CCFFCC"/>
                </a:solidFill>
              </a:rPr>
              <a:t>Death, </a:t>
            </a:r>
            <a:r>
              <a:rPr lang="en-US" sz="3100" dirty="0">
                <a:solidFill>
                  <a:schemeClr val="bg1"/>
                </a:solidFill>
              </a:rPr>
              <a:t>2 Pt.1:12-15 . . .</a:t>
            </a:r>
          </a:p>
          <a:p>
            <a:pPr marL="339725" indent="-339725" eaLnBrk="1" hangingPunct="1">
              <a:spcAft>
                <a:spcPts val="600"/>
              </a:spcAft>
              <a:buFontTx/>
              <a:buNone/>
              <a:defRPr/>
            </a:pPr>
            <a:r>
              <a:rPr lang="en-US" sz="3100" dirty="0">
                <a:solidFill>
                  <a:schemeClr val="bg1"/>
                </a:solidFill>
              </a:rPr>
              <a:t>    </a:t>
            </a:r>
            <a:r>
              <a:rPr lang="en-US" sz="2800" dirty="0">
                <a:solidFill>
                  <a:srgbClr val="FFFF99"/>
                </a:solidFill>
              </a:rPr>
              <a:t>a. </a:t>
            </a:r>
            <a:r>
              <a:rPr lang="en-US" sz="3100" dirty="0">
                <a:solidFill>
                  <a:schemeClr val="bg1"/>
                </a:solidFill>
              </a:rPr>
              <a:t>Hb.11:13, confessed…   Abraham</a:t>
            </a:r>
          </a:p>
          <a:p>
            <a:pPr marL="339725" indent="-339725" eaLnBrk="1" hangingPunct="1">
              <a:spcAft>
                <a:spcPts val="600"/>
              </a:spcAft>
              <a:buFontTx/>
              <a:buNone/>
              <a:defRPr/>
            </a:pPr>
            <a:r>
              <a:rPr lang="en-US" sz="3100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rgbClr val="FFFF99"/>
                </a:solidFill>
              </a:rPr>
              <a:t> b. </a:t>
            </a:r>
            <a:r>
              <a:rPr lang="en-US" sz="3100" dirty="0">
                <a:solidFill>
                  <a:schemeClr val="bg1"/>
                </a:solidFill>
              </a:rPr>
              <a:t>Hb.11:14, seeking…  (10).   Gal.4:26</a:t>
            </a:r>
          </a:p>
          <a:p>
            <a:pPr marL="339725" indent="-339725" eaLnBrk="1" hangingPunct="1">
              <a:spcAft>
                <a:spcPts val="600"/>
              </a:spcAft>
              <a:buFontTx/>
              <a:buNone/>
              <a:defRPr/>
            </a:pPr>
            <a:r>
              <a:rPr lang="en-US" sz="3100" dirty="0">
                <a:solidFill>
                  <a:schemeClr val="bg1"/>
                </a:solidFill>
              </a:rPr>
              <a:t>    </a:t>
            </a:r>
            <a:r>
              <a:rPr lang="en-US" sz="2800" dirty="0">
                <a:solidFill>
                  <a:srgbClr val="FFFF99"/>
                </a:solidFill>
              </a:rPr>
              <a:t>c. </a:t>
            </a:r>
            <a:r>
              <a:rPr lang="en-US" sz="3100" dirty="0">
                <a:solidFill>
                  <a:schemeClr val="bg1"/>
                </a:solidFill>
              </a:rPr>
              <a:t>Hb.11:15, goal: looking ahead, not behind</a:t>
            </a:r>
          </a:p>
          <a:p>
            <a:pPr marL="339725" indent="-339725" eaLnBrk="1" hangingPunct="1">
              <a:spcAft>
                <a:spcPts val="0"/>
              </a:spcAft>
              <a:buFontTx/>
              <a:buNone/>
              <a:defRPr/>
            </a:pPr>
            <a:r>
              <a:rPr lang="en-US" sz="3100" dirty="0">
                <a:solidFill>
                  <a:schemeClr val="bg1"/>
                </a:solidFill>
              </a:rPr>
              <a:t>    </a:t>
            </a:r>
            <a:r>
              <a:rPr lang="en-US" sz="2800" dirty="0">
                <a:solidFill>
                  <a:srgbClr val="FFFF99"/>
                </a:solidFill>
              </a:rPr>
              <a:t>d. </a:t>
            </a:r>
            <a:r>
              <a:rPr lang="en-US" sz="3100" dirty="0">
                <a:solidFill>
                  <a:schemeClr val="bg1"/>
                </a:solidFill>
              </a:rPr>
              <a:t>Hb.11:16, desire: city of God</a:t>
            </a:r>
          </a:p>
        </p:txBody>
      </p:sp>
    </p:spTree>
    <p:extLst>
      <p:ext uri="{BB962C8B-B14F-4D97-AF65-F5344CB8AC3E}">
        <p14:creationId xmlns:p14="http://schemas.microsoft.com/office/powerpoint/2010/main" val="125806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950</TotalTime>
  <Words>818</Words>
  <Application>Microsoft Office PowerPoint</Application>
  <PresentationFormat>On-screen Show (4:3)</PresentationFormat>
  <Paragraphs>105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Default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Beg – Peter’s general purpose (5:12)</vt:lpstr>
      <vt:lpstr>PowerPoint Presentation</vt:lpstr>
      <vt:lpstr>Sojourners</vt:lpstr>
      <vt:lpstr>We get constant reminders of our temporary visit on this planet</vt:lpstr>
      <vt:lpstr>PowerPoint Presentation</vt:lpstr>
      <vt:lpstr>Abstain – hold self away from</vt:lpstr>
      <vt:lpstr>Fleshly lusts – strong desires</vt:lpstr>
      <vt:lpstr>PowerPoint Presentation</vt:lpstr>
      <vt:lpstr>War against – fight, wage war, carry on military campaign</vt:lpstr>
      <vt:lpstr>PowerPoint Presentation</vt:lpstr>
      <vt:lpstr>God uses our good example to influence the lost to come to Him</vt:lpstr>
      <vt:lpstr>Peter mentions “sin” three times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76</cp:revision>
  <dcterms:created xsi:type="dcterms:W3CDTF">2011-08-18T15:42:19Z</dcterms:created>
  <dcterms:modified xsi:type="dcterms:W3CDTF">2023-08-05T01:04:23Z</dcterms:modified>
</cp:coreProperties>
</file>