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9"/>
  </p:notesMasterIdLst>
  <p:sldIdLst>
    <p:sldId id="610" r:id="rId3"/>
    <p:sldId id="612" r:id="rId4"/>
    <p:sldId id="622" r:id="rId5"/>
    <p:sldId id="636" r:id="rId6"/>
    <p:sldId id="666" r:id="rId7"/>
    <p:sldId id="667" r:id="rId8"/>
    <p:sldId id="668" r:id="rId9"/>
    <p:sldId id="669" r:id="rId10"/>
    <p:sldId id="670" r:id="rId11"/>
    <p:sldId id="672" r:id="rId12"/>
    <p:sldId id="673" r:id="rId13"/>
    <p:sldId id="671" r:id="rId14"/>
    <p:sldId id="674" r:id="rId15"/>
    <p:sldId id="647" r:id="rId16"/>
    <p:sldId id="655" r:id="rId17"/>
    <p:sldId id="6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0C0C0"/>
    <a:srgbClr val="CCFFFF"/>
    <a:srgbClr val="CCECFF"/>
    <a:srgbClr val="FFFF99"/>
    <a:srgbClr val="FFFF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366A231D-0FDE-41B7-A151-FA1367886DD7}"/>
    <pc:docChg chg="delSld">
      <pc:chgData name="Ty Johnson" userId="2df4d96252200d5b" providerId="LiveId" clId="{366A231D-0FDE-41B7-A151-FA1367886DD7}" dt="2023-08-05T00:52:22.837" v="1" actId="47"/>
      <pc:docMkLst>
        <pc:docMk/>
      </pc:docMkLst>
      <pc:sldChg chg="del">
        <pc:chgData name="Ty Johnson" userId="2df4d96252200d5b" providerId="LiveId" clId="{366A231D-0FDE-41B7-A151-FA1367886DD7}" dt="2023-08-05T00:52:18.004" v="0" actId="47"/>
        <pc:sldMkLst>
          <pc:docMk/>
          <pc:sldMk cId="0" sldId="276"/>
        </pc:sldMkLst>
      </pc:sldChg>
      <pc:sldChg chg="del">
        <pc:chgData name="Ty Johnson" userId="2df4d96252200d5b" providerId="LiveId" clId="{366A231D-0FDE-41B7-A151-FA1367886DD7}" dt="2023-08-05T00:52:18.004" v="0" actId="47"/>
        <pc:sldMkLst>
          <pc:docMk/>
          <pc:sldMk cId="0" sldId="277"/>
        </pc:sldMkLst>
      </pc:sldChg>
      <pc:sldChg chg="del">
        <pc:chgData name="Ty Johnson" userId="2df4d96252200d5b" providerId="LiveId" clId="{366A231D-0FDE-41B7-A151-FA1367886DD7}" dt="2023-08-05T00:52:18.004" v="0" actId="47"/>
        <pc:sldMkLst>
          <pc:docMk/>
          <pc:sldMk cId="0" sldId="278"/>
        </pc:sldMkLst>
      </pc:sldChg>
      <pc:sldChg chg="del">
        <pc:chgData name="Ty Johnson" userId="2df4d96252200d5b" providerId="LiveId" clId="{366A231D-0FDE-41B7-A151-FA1367886DD7}" dt="2023-08-05T00:52:22.837" v="1" actId="47"/>
        <pc:sldMkLst>
          <pc:docMk/>
          <pc:sldMk cId="0" sldId="6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A7F3A-0EB5-E767-B791-79563A8AA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DDDDA48-D3B6-9071-C185-2D2D8F6D79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258B14E-2C7E-9179-3333-0E00F091B0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60EB007-4E32-032F-CD8C-F42EE3C139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78761E3-D496-130B-69E6-EBD34A2AF6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F9961E7-70B9-AD56-2D33-3FD99D40D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F80423-FBFB-40DB-A47A-719BF0EFC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A8A81ED-2F7E-1FCD-889F-16E2C30E6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5FC4CD1-3111-84C6-9DC2-F5329E3B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113740A-DC7D-79BD-249A-F229B8A94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2B5BF6-0C99-45B3-86AB-A3150C674B06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0C77-AF47-5FF9-D71B-E8EFA14B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7D6D8-5128-B2F1-F8BA-F4B99C8F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B39F8-4D0D-8FAD-B327-86E600E2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7199F5-5BFA-4426-B15F-02B62E54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6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A6253-7A85-2A99-64AF-62195FF4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E0232-4F33-EC2B-0F7E-4AEE03F0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E404-B3A9-0FB1-36CB-B88F2771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CD1BDC-CB9C-4321-B03B-CCF1E5F37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65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3194-C0BE-A38E-689C-31E734E9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868EE-9A07-C4E8-4C5A-FCC023A7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1BA01-4461-970E-5B3F-C27D2C9C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7F2134-EB58-403B-9F58-0C91E9215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9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137EE-A04E-F31F-77E6-93368ED7B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65B921-97BD-47ED-B15D-A22BFB9BC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33D970-C5B0-0337-5B9D-AC5649C75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7783-3097-4F99-8513-F3E72001C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0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43D25-A916-C7C5-192A-215EFBEED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EF4EE-EAB0-57A8-BF35-144578BDB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B84D2A-4BEC-D687-B5B0-0097FFF1E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8D948-95F3-4E6B-96DA-D2E4A0F6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03156-617B-A114-F284-6343D1735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A9B97-88F4-A020-7361-874C3DA44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9719A-9577-9A54-5AB1-949AFB3E0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D7418-A44A-4064-8AAD-4698B5B84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02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953D7-A8C4-5C95-34F3-556560AE7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82ACA-FAF9-2827-3963-2E753DB71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125D38-084D-6B76-B270-7A0A36A22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C75F2-A9C4-4CEE-9495-9D8E26722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9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F5A9A7-3B0E-EFB9-3F89-E94C9D2FB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113318-085F-1506-6D2D-ED18E9B07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85C7A6-7BAD-EF80-733A-6222E65D8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FA6D-C6AD-4FFC-990C-87E8702C2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72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CFBF4F-DE33-DB73-4BAD-2B076754E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4EA9A9-D2EB-8A0F-3ECA-5B834F631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BE151-319F-0F45-3EF1-61474C551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28FE9-D511-439D-BAE8-7D5A68B60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95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D2CB8C-A1F8-AFEA-731A-67335337C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190BB6-5FD3-05D9-FB5B-F35052A51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5699C9-ADA3-3CC4-17B8-2CEE80D82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FAFC-7F97-494F-AC5E-1161570F5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8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68F64-AE77-618D-B1AD-0476433B5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A9BC18-6164-B947-FCA7-0878F9E74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3601C-3768-19A4-C118-1FF90CC0F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509C-A63B-469D-8DAF-4367F640B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2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F5A53-2264-0D46-EC49-607326CC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F4AFC-0510-72C3-D943-C1356E8E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4688A-2610-604E-CF3D-95809AB7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71584B-412C-4D7B-8ABF-54F63DDFE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281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E46180-0966-7F45-C7C1-909115F3D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683B75-44C0-BE97-6D52-EDDDBD8CE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4DD10-322B-A2DB-C8A7-CB497C0AC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D4D0-67AC-4BC4-B667-676711B60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521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C43F6A-F3A4-14E8-A4A9-7061DCC55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141206-0969-D2C9-E032-789488590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69070-263D-0531-E636-B23351FCB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8230-DA20-4A2C-AF27-DC37A4101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36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B5065-D8F7-82DE-0C31-7F20C75DE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ADEA5D-FE58-D190-3BFF-7CCB90944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5A7C85-7340-FCF1-BBC4-857E7CE8A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36E5-9603-4CE3-A207-F0F9BF4C4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8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04861-B37E-5ECE-94CE-E134B4B6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88136-4AEF-7244-BFCA-27C6E6E2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E9BB-A08C-E789-53BC-D3EC345D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E9A745-FFAD-4703-9A49-8F2208FAD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B915-0320-13A9-8E07-22B7E2B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5CACB-E9C2-AA36-E6E3-E3878D7D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ACDC4-DFAF-D9A0-E3C3-DC5F684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66F6EF-E972-4CB3-BFF2-19621A0D6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86139-BB09-BBBF-3F3D-7EE7A608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39377-57E5-80A3-EA8C-576FC7A1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F9CE3-5D03-3008-38E1-B1A8204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7C2B62-F24A-4A32-A118-CFAA9627F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1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BB6C2-3506-6C5B-B409-2FC091F1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08004-CFBE-2FE5-A930-F9D2C5B3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CE2B0-96AF-277C-A913-5DF965D5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16A224-0AC0-4AD5-BC00-2A52A879B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C951D-79DC-3E36-F26C-4BC430B2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C52A4-1E68-C111-0827-B5E19FA1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EFC87-B56F-4479-C0AE-BBE1E6FB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716960-EF8B-447F-878A-60A7EC907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7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28BB0-B3DD-2F3E-C9A4-33FC59C4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B6E7E-0B31-2CE2-D0A8-742AC0E7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38C5F-2461-4250-015E-9AB9A32B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FFADC0-E213-4275-8113-8250C7827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6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08137-0FC9-8AE3-7242-CACBBD72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3FE00-CEBD-C579-E24D-AF636F4E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3607C-975E-A72B-6EB0-05D62FBE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58EC07-3E33-4C20-949E-04899C500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2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3644D7-49CC-63C4-EE84-400C7ED43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21763C-2058-65EF-FF28-3920C997A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1AE4A9-1C68-3F08-5FA0-05BDC19FF5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B64947-482F-DDC2-BCCE-D30D35704C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553EC0-0E8C-5D1B-B594-F0EC2B18B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DB0B946-ED21-4081-8DD1-5824EA47A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13DAE7-AF37-77FE-47D4-35117746A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267FC4-2E2F-77E6-ECAF-CE8D1FEC1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DA922D-D379-E5BF-F10E-9E98906FA6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CE4DC3-CF07-F8E0-62F8-2914BCC96C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02A015-0924-E293-0A75-97783BCC87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1A47D6-E9F4-4906-897E-E1E412739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0B797-A06D-F0E5-8F1E-148E283E49B7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C000"/>
                </a:solidFill>
              </a:rPr>
              <a:t>What Does Faith Do?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Admonition: divinely warned.  Hb.8:5; 12:25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Attitude:  Godly fear  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Action:  Prepared ark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Aim:  Salvation of family  </a:t>
            </a:r>
          </a:p>
          <a:p>
            <a:pPr>
              <a:spcBef>
                <a:spcPts val="600"/>
              </a:spcBef>
            </a:pPr>
            <a:r>
              <a:rPr lang="en-US" altLang="en-US" sz="3000" dirty="0">
                <a:solidFill>
                  <a:srgbClr val="CCFFFF"/>
                </a:solidFill>
              </a:rPr>
              <a:t>Achievement:</a:t>
            </a:r>
            <a:r>
              <a:rPr lang="en-US" altLang="en-US" sz="3000" dirty="0">
                <a:solidFill>
                  <a:schemeClr val="bg1"/>
                </a:solidFill>
              </a:rPr>
              <a:t>   </a:t>
            </a:r>
          </a:p>
          <a:p>
            <a:pPr lvl="1">
              <a:spcBef>
                <a:spcPts val="600"/>
              </a:spcBef>
            </a:pPr>
            <a:r>
              <a:rPr lang="en-US" altLang="en-US" sz="3000" dirty="0">
                <a:solidFill>
                  <a:srgbClr val="CCFFCC"/>
                </a:solidFill>
              </a:rPr>
              <a:t>Judged world:  </a:t>
            </a:r>
            <a:r>
              <a:rPr lang="en-US" altLang="en-US" sz="3000" dirty="0">
                <a:solidFill>
                  <a:schemeClr val="bg1"/>
                </a:solidFill>
              </a:rPr>
              <a:t>2 Pt.2:5, by preaching</a:t>
            </a:r>
          </a:p>
          <a:p>
            <a:pPr lvl="1">
              <a:spcAft>
                <a:spcPts val="600"/>
              </a:spcAft>
            </a:pPr>
            <a:r>
              <a:rPr lang="en-US" altLang="en-US" sz="3000" u="sng" dirty="0">
                <a:solidFill>
                  <a:srgbClr val="CCFFCC"/>
                </a:solidFill>
              </a:rPr>
              <a:t>Heir of righteousness</a:t>
            </a:r>
            <a:r>
              <a:rPr lang="en-US" altLang="en-US" sz="3000" dirty="0">
                <a:solidFill>
                  <a:srgbClr val="CCFFCC"/>
                </a:solidFill>
              </a:rPr>
              <a:t>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Gn.6:9, already righteous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Hb.11:7, became righteous</a:t>
            </a:r>
          </a:p>
          <a:p>
            <a:pPr lvl="2">
              <a:spcBef>
                <a:spcPts val="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2 Pt.2:5, preacher of righteousness</a:t>
            </a:r>
          </a:p>
          <a:p>
            <a:pPr marL="457200" lvl="1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643" y="990600"/>
            <a:ext cx="5486715" cy="5334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Faith We Prepare For Judgment 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FE417A58-EF51-5F8A-B2EF-2EF9A20C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1676400"/>
            <a:ext cx="6638925" cy="1524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Noah’s Faith Described</a:t>
            </a:r>
          </a:p>
        </p:txBody>
      </p:sp>
    </p:spTree>
    <p:extLst>
      <p:ext uri="{BB962C8B-B14F-4D97-AF65-F5344CB8AC3E}">
        <p14:creationId xmlns:p14="http://schemas.microsoft.com/office/powerpoint/2010/main" val="82126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Righteous: </a:t>
            </a:r>
            <a:r>
              <a:rPr lang="en-US" altLang="en-US" sz="3000" dirty="0">
                <a:solidFill>
                  <a:schemeClr val="bg1"/>
                </a:solidFill>
              </a:rPr>
              <a:t>Gn.6:9.   Ezk.14:14, 20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Blameless:</a:t>
            </a:r>
            <a:r>
              <a:rPr lang="en-US" altLang="en-US" sz="3000" dirty="0">
                <a:solidFill>
                  <a:schemeClr val="bg1"/>
                </a:solidFill>
              </a:rPr>
              <a:t>  complete, sound; without blemish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CFFFF"/>
                </a:solidFill>
              </a:rPr>
              <a:t>Walk with God:</a:t>
            </a:r>
            <a:r>
              <a:rPr lang="en-US" altLang="en-US" sz="3000" dirty="0">
                <a:solidFill>
                  <a:schemeClr val="bg1"/>
                </a:solidFill>
              </a:rPr>
              <a:t>  Gn.6:9.  Am.3:3</a:t>
            </a:r>
          </a:p>
          <a:p>
            <a:r>
              <a:rPr lang="en-US" altLang="en-US" sz="3000" dirty="0">
                <a:solidFill>
                  <a:srgbClr val="CCFFFF"/>
                </a:solidFill>
              </a:rPr>
              <a:t>Strict obedience:</a:t>
            </a:r>
            <a:r>
              <a:rPr lang="en-US" altLang="en-US" sz="3000" dirty="0">
                <a:solidFill>
                  <a:schemeClr val="bg1"/>
                </a:solidFill>
              </a:rPr>
              <a:t>  Faith w/o works… Ja.2:26</a:t>
            </a:r>
          </a:p>
          <a:p>
            <a:pPr lvl="1"/>
            <a:r>
              <a:rPr lang="en-US" altLang="en-US" sz="3000" dirty="0">
                <a:solidFill>
                  <a:srgbClr val="FFFFCC"/>
                </a:solidFill>
              </a:rPr>
              <a:t>Command:</a:t>
            </a:r>
            <a:r>
              <a:rPr lang="en-US" altLang="en-US" sz="3000" dirty="0">
                <a:solidFill>
                  <a:schemeClr val="bg1"/>
                </a:solidFill>
              </a:rPr>
              <a:t>  Gn.6:14, ark . . . Gopher</a:t>
            </a:r>
          </a:p>
          <a:p>
            <a:pPr lvl="1"/>
            <a:r>
              <a:rPr lang="en-US" altLang="en-US" sz="3000" dirty="0">
                <a:solidFill>
                  <a:srgbClr val="FFFFCC"/>
                </a:solidFill>
              </a:rPr>
              <a:t>Details:</a:t>
            </a:r>
            <a:r>
              <a:rPr lang="en-US" altLang="en-US" sz="3000" dirty="0">
                <a:solidFill>
                  <a:schemeClr val="bg1"/>
                </a:solidFill>
              </a:rPr>
              <a:t>  Gn.6:3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120 years preparation, hard labor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Preaching … no positive results</a:t>
            </a:r>
          </a:p>
          <a:p>
            <a:pPr lvl="2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Worked to support family</a:t>
            </a:r>
          </a:p>
          <a:p>
            <a:pPr lvl="2"/>
            <a:r>
              <a:rPr lang="en-US" altLang="en-US" sz="3000" dirty="0">
                <a:solidFill>
                  <a:schemeClr val="bg1"/>
                </a:solidFill>
              </a:rPr>
              <a:t>Spiritual training of family – shared faith </a:t>
            </a: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643" y="990600"/>
            <a:ext cx="5486715" cy="5334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18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Faith We Prepare For Judgment 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FE417A58-EF51-5F8A-B2EF-2EF9A20C5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692" y="2362200"/>
            <a:ext cx="6638925" cy="1524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 Parallels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D98627A1-1BCD-293B-BF51-6006BA2D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76400"/>
            <a:ext cx="5486715" cy="5334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18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sz="18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Noah’s Faith Described</a:t>
            </a:r>
          </a:p>
        </p:txBody>
      </p:sp>
    </p:spTree>
    <p:extLst>
      <p:ext uri="{BB962C8B-B14F-4D97-AF65-F5344CB8AC3E}">
        <p14:creationId xmlns:p14="http://schemas.microsoft.com/office/powerpoint/2010/main" val="2645538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B2F7E9F-6DEB-D783-1EFC-E6DC485ED3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Foreshadows </a:t>
            </a:r>
            <a:r>
              <a:rPr lang="en-US" altLang="en-US" sz="3000" dirty="0">
                <a:solidFill>
                  <a:srgbClr val="FFFF99"/>
                </a:solidFill>
              </a:rPr>
              <a:t>coming of Christ</a:t>
            </a:r>
            <a:r>
              <a:rPr lang="en-US" altLang="en-US" sz="3000" dirty="0">
                <a:solidFill>
                  <a:schemeClr val="bg1"/>
                </a:solidFill>
              </a:rPr>
              <a:t>, sudden judgment, Mt.24:37-39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Noah saved by </a:t>
            </a:r>
            <a:r>
              <a:rPr lang="en-US" altLang="en-US" sz="3000" dirty="0">
                <a:solidFill>
                  <a:srgbClr val="FFFF99"/>
                </a:solidFill>
              </a:rPr>
              <a:t>grace</a:t>
            </a:r>
            <a:r>
              <a:rPr lang="en-US" altLang="en-US" sz="3000" dirty="0">
                <a:solidFill>
                  <a:schemeClr val="bg1"/>
                </a:solidFill>
              </a:rPr>
              <a:t>, Gn.6:8.   Ep.2:8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Noah saved by </a:t>
            </a:r>
            <a:r>
              <a:rPr lang="en-US" altLang="en-US" sz="3000" dirty="0">
                <a:solidFill>
                  <a:srgbClr val="FFFF99"/>
                </a:solidFill>
              </a:rPr>
              <a:t>faith</a:t>
            </a:r>
            <a:r>
              <a:rPr lang="en-US" altLang="en-US" sz="3000" dirty="0">
                <a:solidFill>
                  <a:schemeClr val="bg1"/>
                </a:solidFill>
              </a:rPr>
              <a:t>, Hb.11:7.   Ep.2:8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Noah saved by </a:t>
            </a:r>
            <a:r>
              <a:rPr lang="en-US" altLang="en-US" sz="3000" dirty="0">
                <a:solidFill>
                  <a:srgbClr val="FFFF99"/>
                </a:solidFill>
              </a:rPr>
              <a:t>obedience</a:t>
            </a:r>
            <a:r>
              <a:rPr lang="en-US" altLang="en-US" sz="3000" dirty="0">
                <a:solidFill>
                  <a:schemeClr val="bg1"/>
                </a:solidFill>
              </a:rPr>
              <a:t>, Gn.6:9,22.   Hb.5:9</a:t>
            </a:r>
          </a:p>
          <a:p>
            <a:pPr>
              <a:spcAft>
                <a:spcPts val="12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Noah saved by </a:t>
            </a:r>
            <a:r>
              <a:rPr lang="en-US" altLang="en-US" sz="3000" dirty="0">
                <a:solidFill>
                  <a:srgbClr val="FFFF99"/>
                </a:solidFill>
              </a:rPr>
              <a:t>water</a:t>
            </a:r>
            <a:r>
              <a:rPr lang="en-US" altLang="en-US" sz="3000" dirty="0">
                <a:solidFill>
                  <a:schemeClr val="bg1"/>
                </a:solidFill>
              </a:rPr>
              <a:t>, 1 Pt.3:20.    1 Pt.3:21</a:t>
            </a:r>
            <a:endParaRPr lang="en-US" altLang="en-US" sz="3000" dirty="0">
              <a:solidFill>
                <a:srgbClr val="CCFFCC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6DEB4E-B82D-AF6A-71AC-48696E12EE4A}"/>
              </a:ext>
            </a:extLst>
          </p:cNvPr>
          <p:cNvSpPr/>
          <p:nvPr/>
        </p:nvSpPr>
        <p:spPr>
          <a:xfrm>
            <a:off x="571892" y="4038600"/>
            <a:ext cx="8001000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000" dirty="0">
                <a:solidFill>
                  <a:srgbClr val="FFFFCC"/>
                </a:solidFill>
              </a:rPr>
              <a:t>At the very time God was preparing judgment, He was preparing a way of escape.</a:t>
            </a:r>
          </a:p>
          <a:p>
            <a:pPr algn="ctr"/>
            <a:r>
              <a:rPr lang="en-US" sz="3000" dirty="0">
                <a:solidFill>
                  <a:srgbClr val="FFFFCC"/>
                </a:solidFill>
              </a:rPr>
              <a:t>Noah warned sinners for 120 years.   </a:t>
            </a:r>
            <a:r>
              <a:rPr lang="en-US" sz="2900" dirty="0">
                <a:solidFill>
                  <a:schemeClr val="bg1"/>
                </a:solidFill>
              </a:rPr>
              <a:t>2 Pt.3:10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B64DCE4-58E1-14E5-B3FF-D9C8FB8C0C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382000" cy="5791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rgbClr val="CCFFFF"/>
                </a:solidFill>
              </a:rPr>
              <a:t>Noah took God at His word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CCFFFF"/>
                </a:solidFill>
              </a:rPr>
              <a:t>Noah was not deterred by mockery or unbelief</a:t>
            </a: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Hb.11:7, </a:t>
            </a:r>
            <a:r>
              <a:rPr lang="en-US" altLang="en-US" sz="3000" dirty="0">
                <a:solidFill>
                  <a:srgbClr val="CCFFFF"/>
                </a:solidFill>
              </a:rPr>
              <a:t>Noah’s faith saved him and his family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Faith may save readers from destruction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Hb.10:39 – tired, abused, tempted to quit</a:t>
            </a:r>
          </a:p>
          <a:p>
            <a:pPr lvl="1">
              <a:spcAft>
                <a:spcPts val="6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Remedy: faith (10:32-37)</a:t>
            </a:r>
          </a:p>
          <a:p>
            <a:pPr lvl="1">
              <a:spcAft>
                <a:spcPts val="3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Noah walked with God even in darkest days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B64DCE4-58E1-14E5-B3FF-D9C8FB8C0C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339725" indent="-339725">
              <a:spcAft>
                <a:spcPts val="300"/>
              </a:spcAft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Faith cost </a:t>
            </a:r>
            <a:r>
              <a:rPr lang="en-US" altLang="en-US" sz="3000" dirty="0">
                <a:solidFill>
                  <a:srgbClr val="CCECFF"/>
                </a:solidFill>
              </a:rPr>
              <a:t>Abel</a:t>
            </a:r>
            <a:r>
              <a:rPr lang="en-US" altLang="en-US" sz="3000" dirty="0">
                <a:solidFill>
                  <a:schemeClr val="bg1"/>
                </a:solidFill>
              </a:rPr>
              <a:t> his life…but gave him the greatest gain . . .</a:t>
            </a:r>
          </a:p>
          <a:p>
            <a:pPr lvl="1">
              <a:spcAft>
                <a:spcPts val="300"/>
              </a:spcAft>
              <a:defRPr/>
            </a:pPr>
            <a:r>
              <a:rPr lang="en-US" altLang="en-US" sz="3000" dirty="0">
                <a:solidFill>
                  <a:srgbClr val="CCECFF"/>
                </a:solidFill>
              </a:rPr>
              <a:t>Enoch</a:t>
            </a:r>
            <a:r>
              <a:rPr lang="en-US" altLang="en-US" sz="3000" dirty="0">
                <a:solidFill>
                  <a:schemeClr val="bg1"/>
                </a:solidFill>
              </a:rPr>
              <a:t> was taken from this life . . . another gain</a:t>
            </a:r>
          </a:p>
          <a:p>
            <a:pPr lvl="2">
              <a:spcAft>
                <a:spcPts val="300"/>
              </a:spcAft>
              <a:defRPr/>
            </a:pPr>
            <a:r>
              <a:rPr lang="en-US" altLang="en-US" sz="3000" dirty="0">
                <a:solidFill>
                  <a:schemeClr val="bg1"/>
                </a:solidFill>
              </a:rPr>
              <a:t>. . . </a:t>
            </a:r>
            <a:r>
              <a:rPr lang="en-US" altLang="en-US" sz="3000" dirty="0">
                <a:solidFill>
                  <a:srgbClr val="CCECFF"/>
                </a:solidFill>
              </a:rPr>
              <a:t>Noah</a:t>
            </a:r>
            <a:r>
              <a:rPr lang="en-US" altLang="en-US" sz="3000" dirty="0">
                <a:solidFill>
                  <a:schemeClr val="bg1"/>
                </a:solidFill>
              </a:rPr>
              <a:t> saved family’s life</a:t>
            </a:r>
            <a:endParaRPr lang="en-US" alt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1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EABA43D-4EFE-D930-D9C4-036192322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2 Pt.2:5, </a:t>
            </a:r>
            <a:r>
              <a:rPr lang="en-US" altLang="en-US" sz="3400" dirty="0">
                <a:solidFill>
                  <a:srgbClr val="CCECFF"/>
                </a:solidFill>
              </a:rPr>
              <a:t>eighth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ED628E1-B877-15DB-5C86-C3B438987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458200" cy="5135563"/>
          </a:xfrm>
        </p:spPr>
        <p:txBody>
          <a:bodyPr/>
          <a:lstStyle/>
          <a:p>
            <a:r>
              <a:rPr lang="en-US" altLang="en-US" sz="3000" dirty="0">
                <a:solidFill>
                  <a:schemeClr val="bg1"/>
                </a:solidFill>
              </a:rPr>
              <a:t>Noah, with seven others (lit., ‘as the eighth’) – 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Not eighth from Adam</a:t>
            </a:r>
          </a:p>
          <a:p>
            <a:pPr lvl="1"/>
            <a:r>
              <a:rPr lang="en-US" altLang="en-US" dirty="0">
                <a:solidFill>
                  <a:schemeClr val="bg1"/>
                </a:solidFill>
              </a:rPr>
              <a:t>Stresses a low number (</a:t>
            </a:r>
            <a:r>
              <a:rPr lang="en-US" altLang="en-US" i="1" dirty="0">
                <a:solidFill>
                  <a:srgbClr val="FFFFCC"/>
                </a:solidFill>
              </a:rPr>
              <a:t>few,</a:t>
            </a:r>
            <a:r>
              <a:rPr lang="en-US" altLang="en-US" i="1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1 Pt.3:20)</a:t>
            </a:r>
          </a:p>
          <a:p>
            <a:pPr marL="631825" indent="-631825">
              <a:spcAft>
                <a:spcPts val="300"/>
              </a:spcAft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 1. </a:t>
            </a:r>
            <a:r>
              <a:rPr lang="en-US" altLang="en-US" sz="3000" dirty="0">
                <a:solidFill>
                  <a:schemeClr val="bg1"/>
                </a:solidFill>
              </a:rPr>
              <a:t>Noah’s faith (like Abel and Enoch) also includes future events – unheard of</a:t>
            </a:r>
          </a:p>
          <a:p>
            <a:pPr marL="631825" indent="-631825">
              <a:spcAft>
                <a:spcPts val="0"/>
              </a:spcAft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 2. </a:t>
            </a:r>
            <a:r>
              <a:rPr lang="en-US" altLang="en-US" sz="3000" dirty="0">
                <a:solidFill>
                  <a:schemeClr val="bg1"/>
                </a:solidFill>
              </a:rPr>
              <a:t>Enoch walked with God as world slid into corruption… </a:t>
            </a:r>
          </a:p>
          <a:p>
            <a:pPr marL="631825" indent="-631825">
              <a:spcAft>
                <a:spcPts val="300"/>
              </a:spcAft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	Noah walked with God when world was at 	its worst</a:t>
            </a:r>
          </a:p>
          <a:p>
            <a:pPr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685800"/>
            <a:ext cx="6638925" cy="15240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Faith We</a:t>
            </a:r>
            <a:b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For Judgment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r>
              <a:rPr lang="en-US" altLang="en-US" sz="3000" dirty="0">
                <a:solidFill>
                  <a:srgbClr val="CCFFFF"/>
                </a:solidFill>
              </a:rPr>
              <a:t>Admonition:</a:t>
            </a:r>
            <a:r>
              <a:rPr lang="en-US" altLang="en-US" sz="3000" dirty="0">
                <a:solidFill>
                  <a:schemeClr val="bg1"/>
                </a:solidFill>
              </a:rPr>
              <a:t> divinely warned.  Hb.8:5; 12:25 </a:t>
            </a:r>
            <a:r>
              <a:rPr lang="en-US" altLang="en-US" sz="2900" dirty="0">
                <a:solidFill>
                  <a:schemeClr val="bg1"/>
                </a:solidFill>
              </a:rPr>
              <a:t>(Jesus, v.24)</a:t>
            </a:r>
          </a:p>
          <a:p>
            <a:pPr marL="0" indent="0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FF00"/>
                </a:solidFill>
              </a:rPr>
              <a:t>    1. </a:t>
            </a:r>
            <a:r>
              <a:rPr lang="en-US" altLang="en-US" sz="3000" dirty="0">
                <a:solidFill>
                  <a:srgbClr val="FFFFCC"/>
                </a:solidFill>
              </a:rPr>
              <a:t>God did </a:t>
            </a:r>
            <a:r>
              <a:rPr lang="en-US" altLang="en-US" sz="3000" u="sng" dirty="0">
                <a:solidFill>
                  <a:srgbClr val="FFFFCC"/>
                </a:solidFill>
              </a:rPr>
              <a:t>not</a:t>
            </a:r>
            <a:r>
              <a:rPr lang="en-US" altLang="en-US" sz="3000" dirty="0">
                <a:solidFill>
                  <a:srgbClr val="FFFFCC"/>
                </a:solidFill>
              </a:rPr>
              <a:t> force people to prepare for the 	Flood.   </a:t>
            </a:r>
            <a:r>
              <a:rPr lang="en-US" altLang="en-US" sz="3000" dirty="0">
                <a:solidFill>
                  <a:schemeClr val="bg1"/>
                </a:solidFill>
              </a:rPr>
              <a:t>Free will</a:t>
            </a:r>
          </a:p>
          <a:p>
            <a:pPr marL="0" indent="0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FF00"/>
                </a:solidFill>
              </a:rPr>
              <a:t>    2. </a:t>
            </a:r>
            <a:r>
              <a:rPr lang="en-US" altLang="en-US" sz="3000" dirty="0">
                <a:solidFill>
                  <a:srgbClr val="FFFFCC"/>
                </a:solidFill>
              </a:rPr>
              <a:t>God </a:t>
            </a:r>
            <a:r>
              <a:rPr lang="en-US" altLang="en-US" sz="3000" u="sng" dirty="0">
                <a:solidFill>
                  <a:srgbClr val="FFFFCC"/>
                </a:solidFill>
              </a:rPr>
              <a:t>did</a:t>
            </a:r>
            <a:r>
              <a:rPr lang="en-US" altLang="en-US" sz="3000" dirty="0">
                <a:solidFill>
                  <a:srgbClr val="FFFFCC"/>
                </a:solidFill>
              </a:rPr>
              <a:t> force a choice. </a:t>
            </a:r>
            <a:r>
              <a:rPr lang="en-US" altLang="en-US" sz="3000" dirty="0">
                <a:solidFill>
                  <a:schemeClr val="bg1"/>
                </a:solidFill>
              </a:rPr>
              <a:t> Doing nothing is a 	choice.   Josh.24:15</a:t>
            </a:r>
          </a:p>
          <a:p>
            <a:pPr marL="0" indent="0" defTabSz="687388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    3. </a:t>
            </a:r>
            <a:r>
              <a:rPr lang="en-US" altLang="en-US" sz="3000" dirty="0">
                <a:solidFill>
                  <a:srgbClr val="FFFFCC"/>
                </a:solidFill>
              </a:rPr>
              <a:t>Choice brings consequences: blessing or 	punishment.</a:t>
            </a:r>
          </a:p>
          <a:p>
            <a:pPr marL="0" indent="0" defTabSz="339725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rgbClr val="FFFFCC"/>
                </a:solidFill>
              </a:rPr>
              <a:t>Noah’s decision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r>
              <a:rPr lang="en-US" altLang="en-US" sz="3000" dirty="0">
                <a:solidFill>
                  <a:srgbClr val="CCFFFF"/>
                </a:solidFill>
              </a:rPr>
              <a:t>Admonition:</a:t>
            </a:r>
            <a:r>
              <a:rPr lang="en-US" altLang="en-US" sz="3000" dirty="0">
                <a:solidFill>
                  <a:schemeClr val="bg1"/>
                </a:solidFill>
              </a:rPr>
              <a:t> divinely warned.  Hb.8:5; 12:25 </a:t>
            </a:r>
          </a:p>
          <a:p>
            <a:pPr marL="0" indent="0"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FF00"/>
                </a:solidFill>
              </a:rPr>
              <a:t>    4. </a:t>
            </a:r>
            <a:r>
              <a:rPr lang="en-US" altLang="en-US" sz="3000" dirty="0">
                <a:solidFill>
                  <a:srgbClr val="FFFFCC"/>
                </a:solidFill>
              </a:rPr>
              <a:t>Noah’s decision was not determined by . . .</a:t>
            </a:r>
          </a:p>
          <a:p>
            <a:pPr marL="0" indent="0"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ECFF"/>
                </a:solidFill>
              </a:rPr>
              <a:t>a. </a:t>
            </a:r>
            <a:r>
              <a:rPr lang="en-US" altLang="en-US" sz="3000" dirty="0">
                <a:solidFill>
                  <a:srgbClr val="FFFF99"/>
                </a:solidFill>
              </a:rPr>
              <a:t>Numbers.</a:t>
            </a:r>
            <a:r>
              <a:rPr lang="en-US" altLang="en-US" sz="3000" dirty="0">
                <a:solidFill>
                  <a:schemeClr val="bg1"/>
                </a:solidFill>
              </a:rPr>
              <a:t>  Only family boarded ark…</a:t>
            </a:r>
          </a:p>
          <a:p>
            <a:pPr marL="0" indent="0"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ECFF"/>
                </a:solidFill>
              </a:rPr>
              <a:t>b. </a:t>
            </a:r>
            <a:r>
              <a:rPr lang="en-US" altLang="en-US" sz="3000" dirty="0">
                <a:solidFill>
                  <a:srgbClr val="FFFF99"/>
                </a:solidFill>
              </a:rPr>
              <a:t>Logic.  </a:t>
            </a:r>
            <a:r>
              <a:rPr lang="en-US" altLang="en-US" sz="3000" dirty="0">
                <a:solidFill>
                  <a:schemeClr val="bg1"/>
                </a:solidFill>
              </a:rPr>
              <a:t>Ship on dry land?   World-flood?  		 Scientists…?   Looked ridiculous…</a:t>
            </a:r>
          </a:p>
          <a:p>
            <a:pPr marL="0" indent="0"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ECFF"/>
                </a:solidFill>
              </a:rPr>
              <a:t>c. </a:t>
            </a:r>
            <a:r>
              <a:rPr lang="en-US" altLang="en-US" sz="3000" dirty="0">
                <a:solidFill>
                  <a:srgbClr val="FFFF99"/>
                </a:solidFill>
              </a:rPr>
              <a:t>Desire.  </a:t>
            </a:r>
            <a:r>
              <a:rPr lang="en-US" altLang="en-US" sz="3000" dirty="0">
                <a:solidFill>
                  <a:schemeClr val="bg1"/>
                </a:solidFill>
              </a:rPr>
              <a:t>Most want to stay in sin…</a:t>
            </a:r>
          </a:p>
          <a:p>
            <a:pPr marL="0" indent="0"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ECFF"/>
                </a:solidFill>
              </a:rPr>
              <a:t>d. </a:t>
            </a:r>
            <a:r>
              <a:rPr lang="en-US" altLang="en-US" sz="3000" dirty="0">
                <a:solidFill>
                  <a:srgbClr val="FFFF99"/>
                </a:solidFill>
              </a:rPr>
              <a:t>Relatives </a:t>
            </a:r>
            <a:r>
              <a:rPr lang="en-US" altLang="en-US" sz="2900" dirty="0">
                <a:solidFill>
                  <a:schemeClr val="bg1"/>
                </a:solidFill>
              </a:rPr>
              <a:t>(living / dead).</a:t>
            </a:r>
            <a:r>
              <a:rPr lang="en-US" altLang="en-US" sz="3000" dirty="0">
                <a:solidFill>
                  <a:srgbClr val="FFFF99"/>
                </a:solidFill>
              </a:rPr>
              <a:t>   </a:t>
            </a:r>
            <a:r>
              <a:rPr lang="en-US" altLang="en-US" sz="3000" dirty="0">
                <a:solidFill>
                  <a:schemeClr val="bg1"/>
                </a:solidFill>
              </a:rPr>
              <a:t>Saved w/o ark...</a:t>
            </a:r>
          </a:p>
          <a:p>
            <a:pPr marL="1027113" indent="-1027113"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ECFF"/>
                </a:solidFill>
              </a:rPr>
              <a:t>e. </a:t>
            </a:r>
            <a:r>
              <a:rPr lang="en-US" altLang="en-US" sz="3000" dirty="0">
                <a:solidFill>
                  <a:srgbClr val="FFFF99"/>
                </a:solidFill>
              </a:rPr>
              <a:t>Visible evidence. </a:t>
            </a:r>
            <a:r>
              <a:rPr lang="en-US" altLang="en-US" sz="3000" dirty="0">
                <a:solidFill>
                  <a:schemeClr val="bg1"/>
                </a:solidFill>
              </a:rPr>
              <a:t>‘Things not yet seen.’  No sign of rain.   Mountain-high flood??   </a:t>
            </a:r>
            <a:r>
              <a:rPr lang="en-US" altLang="en-US" sz="2900" dirty="0">
                <a:solidFill>
                  <a:schemeClr val="bg1"/>
                </a:solidFill>
              </a:rPr>
              <a:t>[</a:t>
            </a:r>
            <a:r>
              <a:rPr lang="en-US" altLang="en-US" sz="2900" u="sng" dirty="0">
                <a:solidFill>
                  <a:schemeClr val="bg1"/>
                </a:solidFill>
              </a:rPr>
              <a:t>2 Pt.3:5-7</a:t>
            </a:r>
            <a:r>
              <a:rPr lang="en-US" altLang="en-US" sz="2900" dirty="0">
                <a:solidFill>
                  <a:schemeClr val="bg1"/>
                </a:solidFill>
              </a:rPr>
              <a:t>, same word…]</a:t>
            </a:r>
          </a:p>
          <a:p>
            <a:pPr marL="0" indent="0"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CCECFF"/>
                </a:solidFill>
              </a:rPr>
              <a:t>f.  </a:t>
            </a:r>
            <a:r>
              <a:rPr lang="en-US" altLang="en-US" sz="3000" dirty="0">
                <a:solidFill>
                  <a:srgbClr val="FFFF99"/>
                </a:solidFill>
              </a:rPr>
              <a:t>Earthly blessings and pleasures.   </a:t>
            </a:r>
          </a:p>
        </p:txBody>
      </p:sp>
    </p:spTree>
    <p:extLst>
      <p:ext uri="{BB962C8B-B14F-4D97-AF65-F5344CB8AC3E}">
        <p14:creationId xmlns:p14="http://schemas.microsoft.com/office/powerpoint/2010/main" val="25723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r>
              <a:rPr lang="en-US" altLang="en-US" sz="3000" dirty="0">
                <a:solidFill>
                  <a:srgbClr val="CCFFFF"/>
                </a:solidFill>
              </a:rPr>
              <a:t>Admonition: </a:t>
            </a:r>
            <a:r>
              <a:rPr lang="en-US" altLang="en-US" sz="3000" dirty="0">
                <a:solidFill>
                  <a:schemeClr val="bg1"/>
                </a:solidFill>
              </a:rPr>
              <a:t>divinely warned.  Hb.8:5; 12:25 </a:t>
            </a:r>
          </a:p>
          <a:p>
            <a:pPr marL="0" indent="0"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FF00"/>
                </a:solidFill>
              </a:rPr>
              <a:t>    </a:t>
            </a:r>
            <a:r>
              <a:rPr lang="en-US" altLang="en-US" sz="2400" dirty="0">
                <a:solidFill>
                  <a:srgbClr val="C0C0C0"/>
                </a:solidFill>
              </a:rPr>
              <a:t>1. </a:t>
            </a:r>
            <a:r>
              <a:rPr lang="en-US" altLang="en-US" sz="3000" dirty="0">
                <a:solidFill>
                  <a:srgbClr val="C0C0C0"/>
                </a:solidFill>
              </a:rPr>
              <a:t>God did not force people to prepare for the 	Flood.   Free will</a:t>
            </a:r>
          </a:p>
          <a:p>
            <a:pPr marL="0" indent="0"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C0C0C0"/>
                </a:solidFill>
              </a:rPr>
              <a:t>    2. </a:t>
            </a:r>
            <a:r>
              <a:rPr lang="en-US" altLang="en-US" sz="3000" dirty="0">
                <a:solidFill>
                  <a:srgbClr val="C0C0C0"/>
                </a:solidFill>
              </a:rPr>
              <a:t>God did force a choice.  Doing nothing is a 	choice.   Josh.24:15</a:t>
            </a:r>
          </a:p>
          <a:p>
            <a:pPr marL="0" indent="0" defTabSz="687388">
              <a:buNone/>
            </a:pPr>
            <a:r>
              <a:rPr lang="en-US" altLang="en-US" sz="2400" dirty="0">
                <a:solidFill>
                  <a:srgbClr val="C0C0C0"/>
                </a:solidFill>
              </a:rPr>
              <a:t>    3. </a:t>
            </a:r>
            <a:r>
              <a:rPr lang="en-US" altLang="en-US" sz="3000" dirty="0">
                <a:solidFill>
                  <a:srgbClr val="C0C0C0"/>
                </a:solidFill>
              </a:rPr>
              <a:t>Choice brings consequences: blessing or 	punishment</a:t>
            </a:r>
          </a:p>
          <a:p>
            <a:pPr marL="0" indent="0" defTabSz="339725">
              <a:buNone/>
            </a:pPr>
            <a:r>
              <a:rPr lang="en-US" altLang="en-US" sz="3000" dirty="0">
                <a:solidFill>
                  <a:srgbClr val="C0C0C0"/>
                </a:solidFill>
              </a:rPr>
              <a:t>   </a:t>
            </a:r>
            <a:r>
              <a:rPr lang="en-US" altLang="en-US" sz="2400" dirty="0">
                <a:solidFill>
                  <a:srgbClr val="C0C0C0"/>
                </a:solidFill>
              </a:rPr>
              <a:t>4. </a:t>
            </a:r>
            <a:r>
              <a:rPr lang="en-US" altLang="en-US" sz="3000" dirty="0">
                <a:solidFill>
                  <a:srgbClr val="C0C0C0"/>
                </a:solidFill>
              </a:rPr>
              <a:t>Noah’s decision was not determined by . . .</a:t>
            </a:r>
          </a:p>
          <a:p>
            <a:pPr marL="631825" indent="-631825" defTabSz="339725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sz="3000" dirty="0">
                <a:solidFill>
                  <a:srgbClr val="FFFFCC"/>
                </a:solidFill>
              </a:rPr>
              <a:t>We either believe or we don’t</a:t>
            </a:r>
          </a:p>
          <a:p>
            <a:pPr marL="631825" indent="-631825" defTabSz="339725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rgbClr val="FFFF00"/>
                </a:solidFill>
              </a:rPr>
              <a:t>6.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Noah motivated by faith: believed God </a:t>
            </a:r>
          </a:p>
        </p:txBody>
      </p:sp>
    </p:spTree>
    <p:extLst>
      <p:ext uri="{BB962C8B-B14F-4D97-AF65-F5344CB8AC3E}">
        <p14:creationId xmlns:p14="http://schemas.microsoft.com/office/powerpoint/2010/main" val="41520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Admonition: divinely warned.  Hb.8:5; 12:25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CECFF"/>
                </a:solidFill>
              </a:rPr>
              <a:t>Attitude:  </a:t>
            </a:r>
            <a:r>
              <a:rPr lang="en-US" altLang="en-US" sz="3000" dirty="0">
                <a:solidFill>
                  <a:schemeClr val="bg1"/>
                </a:solidFill>
              </a:rPr>
              <a:t>Godly fear.   5:7;  12:28;  11:7</a:t>
            </a:r>
          </a:p>
          <a:p>
            <a:r>
              <a:rPr lang="en-US" altLang="en-US" sz="3000" dirty="0">
                <a:solidFill>
                  <a:srgbClr val="CCFFFF"/>
                </a:solidFill>
              </a:rPr>
              <a:t>Action:  </a:t>
            </a:r>
            <a:r>
              <a:rPr lang="en-US" altLang="en-US" sz="3000" dirty="0">
                <a:solidFill>
                  <a:schemeClr val="bg1"/>
                </a:solidFill>
              </a:rPr>
              <a:t>Prepared ark</a:t>
            </a:r>
          </a:p>
          <a:p>
            <a:pPr lvl="1"/>
            <a:r>
              <a:rPr lang="en-US" altLang="en-US" sz="3000" dirty="0">
                <a:solidFill>
                  <a:schemeClr val="bg1"/>
                </a:solidFill>
              </a:rPr>
              <a:t>Favorite word for construction of ships</a:t>
            </a:r>
          </a:p>
          <a:p>
            <a:pPr lvl="1"/>
            <a:r>
              <a:rPr lang="en-US" altLang="en-US" sz="3000" dirty="0">
                <a:solidFill>
                  <a:schemeClr val="bg1"/>
                </a:solidFill>
              </a:rPr>
              <a:t>Moved by </a:t>
            </a:r>
            <a:r>
              <a:rPr lang="en-US" altLang="en-US" sz="3000" dirty="0">
                <a:solidFill>
                  <a:srgbClr val="FFFFCC"/>
                </a:solidFill>
              </a:rPr>
              <a:t>godly fear </a:t>
            </a:r>
            <a:r>
              <a:rPr lang="en-US" altLang="en-US" sz="3000" dirty="0">
                <a:solidFill>
                  <a:schemeClr val="bg1"/>
                </a:solidFill>
              </a:rPr>
              <a:t>. . .  </a:t>
            </a:r>
            <a:r>
              <a:rPr lang="en-US" altLang="en-US" sz="3000" dirty="0">
                <a:solidFill>
                  <a:srgbClr val="FFFFCC"/>
                </a:solidFill>
              </a:rPr>
              <a:t>obeyed</a:t>
            </a:r>
            <a:r>
              <a:rPr lang="en-US" altLang="en-US" sz="3000" dirty="0">
                <a:solidFill>
                  <a:schemeClr val="bg1"/>
                </a:solidFill>
              </a:rPr>
              <a:t> . . .  </a:t>
            </a:r>
            <a:r>
              <a:rPr lang="en-US" altLang="en-US" sz="3000" dirty="0">
                <a:solidFill>
                  <a:srgbClr val="FFFFCC"/>
                </a:solidFill>
              </a:rPr>
              <a:t>prepared ark </a:t>
            </a:r>
            <a:r>
              <a:rPr lang="en-US" altLang="en-US" sz="3000" dirty="0">
                <a:solidFill>
                  <a:schemeClr val="bg1"/>
                </a:solidFill>
              </a:rPr>
              <a:t>. . .  </a:t>
            </a:r>
            <a:r>
              <a:rPr lang="en-US" altLang="en-US" sz="3000" dirty="0">
                <a:solidFill>
                  <a:srgbClr val="FFFFCC"/>
                </a:solidFill>
              </a:rPr>
              <a:t>saved family </a:t>
            </a:r>
            <a:r>
              <a:rPr lang="en-US" altLang="en-US" sz="3000" dirty="0">
                <a:solidFill>
                  <a:schemeClr val="bg1"/>
                </a:solidFill>
              </a:rPr>
              <a:t>. . .  </a:t>
            </a:r>
            <a:r>
              <a:rPr lang="en-US" altLang="en-US" sz="3000" dirty="0">
                <a:solidFill>
                  <a:srgbClr val="FFFFCC"/>
                </a:solidFill>
              </a:rPr>
              <a:t>condemned world  </a:t>
            </a:r>
            <a:r>
              <a:rPr lang="en-US" altLang="en-US" sz="3000" dirty="0">
                <a:solidFill>
                  <a:schemeClr val="bg1"/>
                </a:solidFill>
              </a:rPr>
              <a:t>(. . . Hb.11:7, </a:t>
            </a:r>
            <a:r>
              <a:rPr lang="en-US" altLang="en-US" sz="3000" u="sng" dirty="0">
                <a:solidFill>
                  <a:schemeClr val="bg1"/>
                </a:solidFill>
              </a:rPr>
              <a:t>by words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. . . 2 Pt.2:5, </a:t>
            </a:r>
            <a:r>
              <a:rPr lang="en-US" altLang="en-US" sz="3000" u="sng" dirty="0">
                <a:solidFill>
                  <a:schemeClr val="bg1"/>
                </a:solidFill>
              </a:rPr>
              <a:t>by example</a:t>
            </a:r>
            <a:r>
              <a:rPr lang="en-US" altLang="en-US" sz="3000" dirty="0">
                <a:solidFill>
                  <a:schemeClr val="bg1"/>
                </a:solidFill>
              </a:rPr>
              <a:t>)</a:t>
            </a:r>
            <a:endParaRPr lang="en-US" altLang="en-US" sz="3400" dirty="0">
              <a:solidFill>
                <a:schemeClr val="bg1"/>
              </a:solidFill>
            </a:endParaRP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1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Admonition: divinely warned.  Hb.8:5; 12:25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Attitude:  Godly fear  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Action:  Prepared ark</a:t>
            </a:r>
          </a:p>
          <a:p>
            <a:r>
              <a:rPr lang="en-US" altLang="en-US" sz="3000" dirty="0">
                <a:solidFill>
                  <a:srgbClr val="CCFFFF"/>
                </a:solidFill>
              </a:rPr>
              <a:t>Aim:</a:t>
            </a: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3000" u="sng" dirty="0">
                <a:solidFill>
                  <a:schemeClr val="bg1"/>
                </a:solidFill>
              </a:rPr>
              <a:t>Salvation</a:t>
            </a:r>
            <a:r>
              <a:rPr lang="en-US" altLang="en-US" sz="3000" dirty="0">
                <a:solidFill>
                  <a:schemeClr val="bg1"/>
                </a:solidFill>
              </a:rPr>
              <a:t> of family  </a:t>
            </a:r>
          </a:p>
          <a:p>
            <a:pPr lvl="1"/>
            <a:r>
              <a:rPr lang="en-US" altLang="en-US" sz="3000" dirty="0">
                <a:solidFill>
                  <a:schemeClr val="bg1"/>
                </a:solidFill>
              </a:rPr>
              <a:t>Gn.5:32, Noah, age 500 </a:t>
            </a:r>
            <a:r>
              <a:rPr lang="en-US" altLang="en-US" sz="2400" dirty="0">
                <a:solidFill>
                  <a:schemeClr val="bg1"/>
                </a:solidFill>
              </a:rPr>
              <a:t>…</a:t>
            </a:r>
            <a:r>
              <a:rPr lang="en-US" altLang="en-US" sz="3000" dirty="0">
                <a:solidFill>
                  <a:schemeClr val="bg1"/>
                </a:solidFill>
              </a:rPr>
              <a:t> became father </a:t>
            </a:r>
            <a:r>
              <a:rPr lang="en-US" altLang="en-US" sz="2400" dirty="0">
                <a:solidFill>
                  <a:schemeClr val="bg1"/>
                </a:solidFill>
              </a:rPr>
              <a:t>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/>
            <a:r>
              <a:rPr lang="en-US" altLang="en-US" sz="3000" dirty="0">
                <a:solidFill>
                  <a:schemeClr val="bg1"/>
                </a:solidFill>
              </a:rPr>
              <a:t>Gn.7:6, age 600, flood came</a:t>
            </a:r>
          </a:p>
          <a:p>
            <a:pPr lvl="1"/>
            <a:r>
              <a:rPr lang="en-US" altLang="en-US" sz="3000" dirty="0">
                <a:solidFill>
                  <a:schemeClr val="bg1"/>
                </a:solidFill>
              </a:rPr>
              <a:t>Spent 100+ years to fulfill a single com-</a:t>
            </a:r>
            <a:r>
              <a:rPr lang="en-US" altLang="en-US" sz="3000" dirty="0" err="1">
                <a:solidFill>
                  <a:schemeClr val="bg1"/>
                </a:solidFill>
              </a:rPr>
              <a:t>mand</a:t>
            </a:r>
            <a:r>
              <a:rPr lang="en-US" altLang="en-US" sz="3000" dirty="0">
                <a:solidFill>
                  <a:schemeClr val="bg1"/>
                </a:solidFill>
              </a:rPr>
              <a:t> of God  </a:t>
            </a:r>
          </a:p>
          <a:p>
            <a:pPr lvl="2"/>
            <a:r>
              <a:rPr lang="en-US" altLang="en-US" sz="3000" dirty="0">
                <a:solidFill>
                  <a:srgbClr val="CCFFFF"/>
                </a:solidFill>
              </a:rPr>
              <a:t>“By which”?</a:t>
            </a:r>
            <a:r>
              <a:rPr lang="en-US" altLang="en-US" sz="3000" dirty="0">
                <a:solidFill>
                  <a:schemeClr val="bg1"/>
                </a:solidFill>
              </a:rPr>
              <a:t>   Faith?   Ark?   Salvation?</a:t>
            </a:r>
          </a:p>
          <a:p>
            <a:pPr lvl="2"/>
            <a:r>
              <a:rPr lang="en-US" altLang="en-US" sz="3000" dirty="0">
                <a:solidFill>
                  <a:schemeClr val="bg1"/>
                </a:solidFill>
              </a:rPr>
              <a:t>Hb.10:30, equally dangerous for readers</a:t>
            </a:r>
          </a:p>
          <a:p>
            <a:pPr marL="914400" lvl="2" indent="0">
              <a:buNone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2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Admonition: divinely warned.  Hb.8:5; 12:25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Attitude:  Godly fear   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Action:  Prepared ark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rgbClr val="C0C0C0"/>
                </a:solidFill>
              </a:rPr>
              <a:t>Aim:  Salvation of family  </a:t>
            </a:r>
          </a:p>
          <a:p>
            <a:pPr>
              <a:spcBef>
                <a:spcPts val="720"/>
              </a:spcBef>
            </a:pPr>
            <a:r>
              <a:rPr lang="en-US" altLang="en-US" sz="3000" dirty="0">
                <a:solidFill>
                  <a:srgbClr val="CCFFFF"/>
                </a:solidFill>
              </a:rPr>
              <a:t>Achievement:</a:t>
            </a:r>
            <a:r>
              <a:rPr lang="en-US" altLang="en-US" sz="3000" dirty="0">
                <a:solidFill>
                  <a:schemeClr val="bg1"/>
                </a:solidFill>
              </a:rPr>
              <a:t>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000" u="sng" dirty="0">
                <a:solidFill>
                  <a:srgbClr val="CCFFCC"/>
                </a:solidFill>
              </a:rPr>
              <a:t>Judged world</a:t>
            </a:r>
            <a:r>
              <a:rPr lang="en-US" altLang="en-US" sz="3000" dirty="0">
                <a:solidFill>
                  <a:srgbClr val="CCFFCC"/>
                </a:solidFill>
              </a:rPr>
              <a:t>: </a:t>
            </a:r>
            <a:r>
              <a:rPr lang="en-US" altLang="en-US" sz="3000" dirty="0">
                <a:solidFill>
                  <a:schemeClr val="bg1"/>
                </a:solidFill>
              </a:rPr>
              <a:t> 2 Pt.2:5, by preaching</a:t>
            </a:r>
          </a:p>
          <a:p>
            <a:pPr lvl="2">
              <a:spcBef>
                <a:spcPts val="0"/>
              </a:spcBef>
            </a:pPr>
            <a:r>
              <a:rPr lang="en-US" altLang="en-US" sz="3000" dirty="0">
                <a:solidFill>
                  <a:schemeClr val="bg1"/>
                </a:solidFill>
              </a:rPr>
              <a:t>Lot (Gn.19:1, 14)</a:t>
            </a:r>
          </a:p>
          <a:p>
            <a:pPr lvl="2"/>
            <a:r>
              <a:rPr lang="en-US" altLang="en-US" sz="3000" dirty="0">
                <a:solidFill>
                  <a:schemeClr val="bg1"/>
                </a:solidFill>
              </a:rPr>
              <a:t>Noah’s audience: worst sinners, Gn.6:5 </a:t>
            </a:r>
          </a:p>
          <a:p>
            <a:pPr lvl="2"/>
            <a:r>
              <a:rPr lang="en-US" altLang="en-US" sz="3000" dirty="0">
                <a:solidFill>
                  <a:schemeClr val="bg1"/>
                </a:solidFill>
              </a:rPr>
              <a:t>Noah judged by example.  Mt.12:41;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1 Pt.4:4</a:t>
            </a:r>
          </a:p>
          <a:p>
            <a:pPr lvl="1"/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8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2189</TotalTime>
  <Words>941</Words>
  <Application>Microsoft Office PowerPoint</Application>
  <PresentationFormat>On-screen Show (4:3)</PresentationFormat>
  <Paragraphs>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Default Design</vt:lpstr>
      <vt:lpstr>3_Default Design</vt:lpstr>
      <vt:lpstr>PowerPoint Presentation</vt:lpstr>
      <vt:lpstr>2 Pt.2:5, eighth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121</cp:revision>
  <dcterms:created xsi:type="dcterms:W3CDTF">2011-08-18T15:42:19Z</dcterms:created>
  <dcterms:modified xsi:type="dcterms:W3CDTF">2023-08-05T00:52:31Z</dcterms:modified>
</cp:coreProperties>
</file>