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4" r:id="rId2"/>
    <p:sldId id="275" r:id="rId3"/>
    <p:sldId id="276" r:id="rId4"/>
    <p:sldId id="278" r:id="rId5"/>
    <p:sldId id="277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8" r:id="rId15"/>
    <p:sldId id="289" r:id="rId16"/>
    <p:sldId id="290" r:id="rId17"/>
    <p:sldId id="291" r:id="rId18"/>
    <p:sldId id="292" r:id="rId19"/>
    <p:sldId id="294" r:id="rId20"/>
    <p:sldId id="293" r:id="rId21"/>
    <p:sldId id="295" r:id="rId22"/>
    <p:sldId id="296" r:id="rId23"/>
    <p:sldId id="297" r:id="rId24"/>
    <p:sldId id="298" r:id="rId25"/>
  </p:sldIdLst>
  <p:sldSz cx="12192000" cy="6858000"/>
  <p:notesSz cx="6858000" cy="9144000"/>
  <p:embeddedFontLst>
    <p:embeddedFont>
      <p:font typeface="Bell MT" panose="02020503060305020303" pitchFamily="18" charset="0"/>
      <p:regular r:id="rId26"/>
      <p:bold r:id="rId27"/>
      <p: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Source Sans Pro" panose="020B050303040302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C060"/>
    <a:srgbClr val="479BE7"/>
    <a:srgbClr val="9E0000"/>
    <a:srgbClr val="00CAE9"/>
    <a:srgbClr val="E4F0E7"/>
    <a:srgbClr val="D49250"/>
    <a:srgbClr val="6CDDFF"/>
    <a:srgbClr val="001709"/>
    <a:srgbClr val="10A4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75" autoAdjust="0"/>
    <p:restoredTop sz="94660"/>
  </p:normalViewPr>
  <p:slideViewPr>
    <p:cSldViewPr snapToGrid="0">
      <p:cViewPr>
        <p:scale>
          <a:sx n="90" d="100"/>
          <a:sy n="90" d="100"/>
        </p:scale>
        <p:origin x="787" y="7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52C2A-4627-34A5-AF9E-96F6614D7E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E17446-535A-802C-3663-37A9F698A4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89AD3-45BA-6401-918B-2F5DB8E4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A556F-CDBC-4CC1-A112-55AC0B82C851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E79CF6-018C-68C9-AD65-6433AE0E4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57522-57E1-127C-E81B-3B2FE52A3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7EAA5-C89A-481E-8387-369AE9154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050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57966-AAF9-5C46-0844-1067E38CB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79C5F9-DFDD-1C0D-E77C-B5A5D7780C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D0F7B-2204-F38A-56DC-2B2AA833E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A556F-CDBC-4CC1-A112-55AC0B82C851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0AA53A-EE1D-691D-2732-AA1A007B1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8AC66-53BB-7F44-E3E3-F4788E622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7EAA5-C89A-481E-8387-369AE9154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799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92DDC7-BAC6-0745-037A-9EED6D5810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94EB5A-08D6-DF83-99DD-D11A8D3C60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B0F288-6FFC-9AC1-9D46-B0D2D4B17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A556F-CDBC-4CC1-A112-55AC0B82C851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C6DD6-885A-D744-206B-2CDE9B144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7C1BD-3AD3-41BC-A8D0-008E910D9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7EAA5-C89A-481E-8387-369AE9154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317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39B5C-AF1F-6EE6-7FEE-CE9C33067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B5C3AF-C5B5-D8C4-DA6F-160CB7E697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717DB3-A14E-6990-01A7-A74E26D12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A556F-CDBC-4CC1-A112-55AC0B82C851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7B711-56FD-FE85-EF58-C73407B23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6503BA-991D-9658-66AA-5D1B35AD9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7EAA5-C89A-481E-8387-369AE9154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167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059EB-0593-A792-A489-CC4909442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499644-A110-9037-E2B4-E842751CC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C5665B-1019-9F66-CDB4-6C7B8777D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A556F-CDBC-4CC1-A112-55AC0B82C851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18F41-C723-9C6F-F8F8-509A64BFE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A3E80-2687-EA47-450C-065A29DBB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7EAA5-C89A-481E-8387-369AE9154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32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F6B17-C6D2-0AAD-B3B6-75FEB348F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0C64E-DC78-CF21-D69D-C2B4FADE8C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3422BC-883E-4BC7-4369-7A57750812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F4B024-32AB-7642-23A9-38CF3AF57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A556F-CDBC-4CC1-A112-55AC0B82C851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6D09DD-AC38-AE7A-9713-4432B7286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D4BE5B-C43C-8D96-20E7-3528D2E7D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7EAA5-C89A-481E-8387-369AE9154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566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3191A-5559-2249-5111-3A195E389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C7224A-EDF4-81D7-3E8F-24E074CF0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345ABE-9557-E543-9EE1-A420AEAC6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169FAF-9384-7E3E-C63F-90F391096B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96B76E-2500-3C9E-49AC-D50BEEB0AA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9A0DAA-C4B7-E211-54AB-B8AAEC767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A556F-CDBC-4CC1-A112-55AC0B82C851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6C855F-C697-EB43-834B-F68D93352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4A2209-1C09-05ED-AFB4-5C1531700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7EAA5-C89A-481E-8387-369AE9154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743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3376B-9337-03F1-E0D2-7CD91CCFF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544490-A074-F513-5ABC-292E063DA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A556F-CDBC-4CC1-A112-55AC0B82C851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FED557-6240-2216-2242-8864CBE72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61C40-1C68-C1D6-97C6-C152A8473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7EAA5-C89A-481E-8387-369AE9154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871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2ADF0-0E36-9DA4-0889-43D9EB781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A556F-CDBC-4CC1-A112-55AC0B82C851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A973B2-F113-572A-3FE1-8A45C7CE1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197624-BD6B-7D7F-0216-1CA3F6808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7EAA5-C89A-481E-8387-369AE9154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231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A3E39-FD2B-8B97-3FB8-50252D225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65BE6-2EC1-5F30-13EF-F33D2C2C2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70E56-0947-2F65-D892-13C8D9B465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4266D6-7827-9593-34E2-44548095B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A556F-CDBC-4CC1-A112-55AC0B82C851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A6C227-E5CD-CB81-81E3-561F44456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414295-2196-7314-D177-297395CB2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7EAA5-C89A-481E-8387-369AE9154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739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79D0B-D467-5476-BD69-8EFDB682D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7A248A-6CCB-99AB-4439-F83B569BFB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E6B09F-9D55-A1E5-1C67-16A8D6E936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08EE6-75F9-7148-7868-C1B66A36C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A556F-CDBC-4CC1-A112-55AC0B82C851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3E27EF-F69A-4C42-AD2E-5CCF3E119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954395-0DF3-C5BA-E843-A3F5AA65F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7EAA5-C89A-481E-8387-369AE9154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245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A9D113-D867-8A52-DA21-901039DA8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629E02-8B14-AAF4-BE29-FE502F237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E057DD-5E99-3DCD-9C71-9259D003FC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A556F-CDBC-4CC1-A112-55AC0B82C851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44E8A-B54C-C4D3-0F3C-D250FDAB5E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E5D25A-A84A-3904-48A4-99A2D68FCA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7EAA5-C89A-481E-8387-369AE9154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055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Beverage Café photo and picture">
            <a:extLst>
              <a:ext uri="{FF2B5EF4-FFF2-40B4-BE49-F238E27FC236}">
                <a16:creationId xmlns:a16="http://schemas.microsoft.com/office/drawing/2014/main" id="{4C873723-B208-132D-14CF-21894E989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586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35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957630-DB91-3B45-B7D1-986BB8DE01FE}"/>
              </a:ext>
            </a:extLst>
          </p:cNvPr>
          <p:cNvSpPr txBox="1"/>
          <p:nvPr/>
        </p:nvSpPr>
        <p:spPr>
          <a:xfrm>
            <a:off x="1297959" y="1536174"/>
            <a:ext cx="101718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‘You shall rise up before the </a:t>
            </a:r>
            <a:r>
              <a:rPr lang="en-US" sz="48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grayheaded</a:t>
            </a:r>
            <a:r>
              <a:rPr lang="en-US" sz="4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and honor the aged, and you shall revere your God; I am the LORD. </a:t>
            </a:r>
          </a:p>
          <a:p>
            <a:pPr algn="r"/>
            <a:r>
              <a:rPr lang="en-US" sz="4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– Leviticus 19:32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063728-2100-77AF-3DD8-D4C5B8C1EBA7}"/>
              </a:ext>
            </a:extLst>
          </p:cNvPr>
          <p:cNvSpPr/>
          <p:nvPr/>
        </p:nvSpPr>
        <p:spPr>
          <a:xfrm>
            <a:off x="0" y="1"/>
            <a:ext cx="12192000" cy="921488"/>
          </a:xfrm>
          <a:prstGeom prst="rect">
            <a:avLst/>
          </a:prstGeom>
          <a:solidFill>
            <a:srgbClr val="479B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8D7E08-A3AD-2EE3-A992-CDF71EC5E518}"/>
              </a:ext>
            </a:extLst>
          </p:cNvPr>
          <p:cNvSpPr/>
          <p:nvPr/>
        </p:nvSpPr>
        <p:spPr>
          <a:xfrm>
            <a:off x="0" y="5936511"/>
            <a:ext cx="12192000" cy="921488"/>
          </a:xfrm>
          <a:prstGeom prst="rect">
            <a:avLst/>
          </a:prstGeom>
          <a:solidFill>
            <a:srgbClr val="479B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94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957630-DB91-3B45-B7D1-986BB8DE01FE}"/>
              </a:ext>
            </a:extLst>
          </p:cNvPr>
          <p:cNvSpPr txBox="1"/>
          <p:nvPr/>
        </p:nvSpPr>
        <p:spPr>
          <a:xfrm>
            <a:off x="1179425" y="1042864"/>
            <a:ext cx="1017181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Children, obey your parents in the Lord, for this is right. HONOR YOUR FATHER AND MOTHER (which is the first commandment with a promise), SO THAT IT MAY BE WELL WITH YOU, AND THAT YOU MAY LIVE LONG ON THE EARTH.</a:t>
            </a:r>
          </a:p>
          <a:p>
            <a:pPr algn="r"/>
            <a:r>
              <a:rPr lang="en-US" sz="4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– Ephesians 6:1-3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063728-2100-77AF-3DD8-D4C5B8C1EBA7}"/>
              </a:ext>
            </a:extLst>
          </p:cNvPr>
          <p:cNvSpPr/>
          <p:nvPr/>
        </p:nvSpPr>
        <p:spPr>
          <a:xfrm>
            <a:off x="0" y="1"/>
            <a:ext cx="12192000" cy="921488"/>
          </a:xfrm>
          <a:prstGeom prst="rect">
            <a:avLst/>
          </a:prstGeom>
          <a:solidFill>
            <a:srgbClr val="479B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8D7E08-A3AD-2EE3-A992-CDF71EC5E518}"/>
              </a:ext>
            </a:extLst>
          </p:cNvPr>
          <p:cNvSpPr/>
          <p:nvPr/>
        </p:nvSpPr>
        <p:spPr>
          <a:xfrm>
            <a:off x="0" y="5936511"/>
            <a:ext cx="12192000" cy="921488"/>
          </a:xfrm>
          <a:prstGeom prst="rect">
            <a:avLst/>
          </a:prstGeom>
          <a:solidFill>
            <a:srgbClr val="479B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9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Who were the Rechabites in the Bible? – BibleAsk">
            <a:extLst>
              <a:ext uri="{FF2B5EF4-FFF2-40B4-BE49-F238E27FC236}">
                <a16:creationId xmlns:a16="http://schemas.microsoft.com/office/drawing/2014/main" id="{81C5D40B-FEEB-476C-F47D-7B3ACA2F5C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2" r="2690" b="-1"/>
          <a:stretch/>
        </p:blipFill>
        <p:spPr bwMode="auto"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71" name="Group 11270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1272" name="Freeform: Shape 11271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1273" name="Group 11272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1274" name="Group 11273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1278" name="Freeform: Shape 11277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79" name="Freeform: Shape 11278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275" name="Group 11274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1276" name="Freeform: Shape 11275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77" name="Freeform: Shape 11276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2D382C4-669B-48D8-B429-7A11511CE74F}"/>
              </a:ext>
            </a:extLst>
          </p:cNvPr>
          <p:cNvSpPr txBox="1"/>
          <p:nvPr/>
        </p:nvSpPr>
        <p:spPr>
          <a:xfrm>
            <a:off x="342327" y="1237733"/>
            <a:ext cx="3276600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“We have obeyed the voice of Jonadab the son of </a:t>
            </a:r>
            <a:r>
              <a:rPr lang="en-US" sz="28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Rechab</a:t>
            </a:r>
            <a:r>
              <a:rPr lang="en-US" sz="28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our father, in all that he commanded us, not to drink wine all our days, we, our wives, our sons or our daughters…”</a:t>
            </a:r>
          </a:p>
          <a:p>
            <a:pPr algn="r"/>
            <a:r>
              <a:rPr lang="en-US" sz="28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- Jeremiah 35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90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9 tips for parents navigating online learning with their children due to  Coronavirus">
            <a:extLst>
              <a:ext uri="{FF2B5EF4-FFF2-40B4-BE49-F238E27FC236}">
                <a16:creationId xmlns:a16="http://schemas.microsoft.com/office/drawing/2014/main" id="{65253E23-5A46-B346-93CD-EFFE05E0B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C25B473-850E-4ECA-DA9A-A2BF5C3BC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79BE7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94CEA5-7263-F3B9-77B4-B3E066464794}"/>
              </a:ext>
            </a:extLst>
          </p:cNvPr>
          <p:cNvSpPr txBox="1"/>
          <p:nvPr/>
        </p:nvSpPr>
        <p:spPr>
          <a:xfrm>
            <a:off x="431799" y="472813"/>
            <a:ext cx="109135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Honoring Your Parents Means: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DE0A08-D9FF-747A-67D5-04D77C52CB8D}"/>
              </a:ext>
            </a:extLst>
          </p:cNvPr>
          <p:cNvSpPr txBox="1"/>
          <p:nvPr/>
        </p:nvSpPr>
        <p:spPr>
          <a:xfrm>
            <a:off x="533399" y="1844413"/>
            <a:ext cx="924560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0" indent="-8572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Obedience</a:t>
            </a:r>
          </a:p>
          <a:p>
            <a:pPr marL="857250" indent="-8572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Speaking Respectfully</a:t>
            </a:r>
          </a:p>
          <a:p>
            <a:pPr marL="857250" indent="-8572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Caring for financially</a:t>
            </a:r>
          </a:p>
          <a:p>
            <a:pPr marL="857250" indent="-8572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Showing  preference toward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77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Seating | The Church of England">
            <a:extLst>
              <a:ext uri="{FF2B5EF4-FFF2-40B4-BE49-F238E27FC236}">
                <a16:creationId xmlns:a16="http://schemas.microsoft.com/office/drawing/2014/main" id="{74DDDA79-D181-28BB-A8FD-5DB6CA5208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4" b="27386"/>
          <a:stretch/>
        </p:blipFill>
        <p:spPr bwMode="auto">
          <a:xfrm>
            <a:off x="0" y="2700868"/>
            <a:ext cx="12211745" cy="415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9063728-2100-77AF-3DD8-D4C5B8C1EBA7}"/>
              </a:ext>
            </a:extLst>
          </p:cNvPr>
          <p:cNvSpPr/>
          <p:nvPr/>
        </p:nvSpPr>
        <p:spPr>
          <a:xfrm>
            <a:off x="9872" y="2700868"/>
            <a:ext cx="12192000" cy="4157132"/>
          </a:xfrm>
          <a:prstGeom prst="rect">
            <a:avLst/>
          </a:prstGeom>
          <a:solidFill>
            <a:srgbClr val="92D05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ADF0D6-F4F1-840F-91B4-772BB73E4D3A}"/>
              </a:ext>
            </a:extLst>
          </p:cNvPr>
          <p:cNvSpPr txBox="1"/>
          <p:nvPr/>
        </p:nvSpPr>
        <p:spPr>
          <a:xfrm>
            <a:off x="2599267" y="1571113"/>
            <a:ext cx="692573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</a:rPr>
              <a:t>HONOR</a:t>
            </a:r>
            <a:endParaRPr lang="en-US" sz="6600" spc="600" dirty="0">
              <a:latin typeface="Bell MT" panose="020205030603050203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142451-5970-198C-C3D8-53E561FF03B7}"/>
              </a:ext>
            </a:extLst>
          </p:cNvPr>
          <p:cNvSpPr txBox="1"/>
          <p:nvPr/>
        </p:nvSpPr>
        <p:spPr>
          <a:xfrm>
            <a:off x="107223" y="2970480"/>
            <a:ext cx="121242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Faithful Christians </a:t>
            </a:r>
            <a:endParaRPr lang="en-US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65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957630-DB91-3B45-B7D1-986BB8DE01FE}"/>
              </a:ext>
            </a:extLst>
          </p:cNvPr>
          <p:cNvSpPr txBox="1"/>
          <p:nvPr/>
        </p:nvSpPr>
        <p:spPr>
          <a:xfrm>
            <a:off x="6595533" y="1382286"/>
            <a:ext cx="495890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So receive him in the Lord with all joy, and </a:t>
            </a:r>
            <a:r>
              <a:rPr lang="en-US" sz="32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honor such men</a:t>
            </a:r>
            <a:r>
              <a:rPr lang="en-US" sz="3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 for he nearly died for the work of Christ, risking his life to complete what was lacking in your service to me. </a:t>
            </a:r>
          </a:p>
          <a:p>
            <a:pPr algn="r"/>
            <a:r>
              <a:rPr lang="en-US" sz="3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– Philippians 2:29-30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063728-2100-77AF-3DD8-D4C5B8C1EBA7}"/>
              </a:ext>
            </a:extLst>
          </p:cNvPr>
          <p:cNvSpPr/>
          <p:nvPr/>
        </p:nvSpPr>
        <p:spPr>
          <a:xfrm>
            <a:off x="0" y="1"/>
            <a:ext cx="12192000" cy="9214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8D7E08-A3AD-2EE3-A992-CDF71EC5E518}"/>
              </a:ext>
            </a:extLst>
          </p:cNvPr>
          <p:cNvSpPr/>
          <p:nvPr/>
        </p:nvSpPr>
        <p:spPr>
          <a:xfrm>
            <a:off x="0" y="5936511"/>
            <a:ext cx="12192000" cy="9214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6121F2B-F44F-D5E9-9D9A-CDC8882F89E7}"/>
              </a:ext>
            </a:extLst>
          </p:cNvPr>
          <p:cNvCxnSpPr/>
          <p:nvPr/>
        </p:nvCxnSpPr>
        <p:spPr>
          <a:xfrm>
            <a:off x="6256867" y="1382286"/>
            <a:ext cx="0" cy="40934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50FB0CB-FB2F-439D-4711-F628CE48EC7B}"/>
              </a:ext>
            </a:extLst>
          </p:cNvPr>
          <p:cNvSpPr txBox="1"/>
          <p:nvPr/>
        </p:nvSpPr>
        <p:spPr>
          <a:xfrm>
            <a:off x="812800" y="1704019"/>
            <a:ext cx="476083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We need to demonstrate the practice of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showing honor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 to those who serve God faithfully</a:t>
            </a:r>
            <a:endParaRPr lang="en-US" sz="24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52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957630-DB91-3B45-B7D1-986BB8DE01FE}"/>
              </a:ext>
            </a:extLst>
          </p:cNvPr>
          <p:cNvSpPr txBox="1"/>
          <p:nvPr/>
        </p:nvSpPr>
        <p:spPr>
          <a:xfrm>
            <a:off x="5909732" y="1136064"/>
            <a:ext cx="5670105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Let the elders who rule well be considered worthy of </a:t>
            </a:r>
            <a:r>
              <a:rPr lang="en-US" sz="32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double honor</a:t>
            </a:r>
            <a:r>
              <a:rPr lang="en-US" sz="3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especially those who labor in preaching and teaching. For the Scripture says, “You shall not muzzle an ox when it treads out the grain,” and, “The laborer deserves his wages.” </a:t>
            </a:r>
          </a:p>
          <a:p>
            <a:pPr algn="r"/>
            <a:r>
              <a:rPr lang="en-US" sz="3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– 1</a:t>
            </a:r>
            <a:r>
              <a:rPr lang="en-US" sz="3600" b="1" baseline="30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</a:t>
            </a:r>
            <a:r>
              <a:rPr lang="en-US" sz="3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Timothy 5:17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063728-2100-77AF-3DD8-D4C5B8C1EBA7}"/>
              </a:ext>
            </a:extLst>
          </p:cNvPr>
          <p:cNvSpPr/>
          <p:nvPr/>
        </p:nvSpPr>
        <p:spPr>
          <a:xfrm>
            <a:off x="0" y="1"/>
            <a:ext cx="12192000" cy="9214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8D7E08-A3AD-2EE3-A992-CDF71EC5E518}"/>
              </a:ext>
            </a:extLst>
          </p:cNvPr>
          <p:cNvSpPr/>
          <p:nvPr/>
        </p:nvSpPr>
        <p:spPr>
          <a:xfrm>
            <a:off x="0" y="5936511"/>
            <a:ext cx="12192000" cy="9214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AF8933C-D05B-F509-7DCC-C833943683C7}"/>
              </a:ext>
            </a:extLst>
          </p:cNvPr>
          <p:cNvCxnSpPr/>
          <p:nvPr/>
        </p:nvCxnSpPr>
        <p:spPr>
          <a:xfrm>
            <a:off x="5664201" y="1212952"/>
            <a:ext cx="0" cy="40934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902CB1E-D4F4-090D-0359-3281E34DC005}"/>
              </a:ext>
            </a:extLst>
          </p:cNvPr>
          <p:cNvSpPr txBox="1"/>
          <p:nvPr/>
        </p:nvSpPr>
        <p:spPr>
          <a:xfrm>
            <a:off x="657841" y="2064083"/>
            <a:ext cx="47608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Church leaders often face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double hardship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instead of double honor</a:t>
            </a:r>
            <a:endParaRPr lang="en-US" sz="24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16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957630-DB91-3B45-B7D1-986BB8DE01FE}"/>
              </a:ext>
            </a:extLst>
          </p:cNvPr>
          <p:cNvSpPr txBox="1"/>
          <p:nvPr/>
        </p:nvSpPr>
        <p:spPr>
          <a:xfrm>
            <a:off x="7035801" y="1628507"/>
            <a:ext cx="431543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So then, as we have opportunity, let us do good to everyone, and especially to those who are of the household of faith. </a:t>
            </a:r>
          </a:p>
          <a:p>
            <a:pPr algn="r"/>
            <a:r>
              <a:rPr lang="en-US" sz="3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– Galatians 6:10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063728-2100-77AF-3DD8-D4C5B8C1EBA7}"/>
              </a:ext>
            </a:extLst>
          </p:cNvPr>
          <p:cNvSpPr/>
          <p:nvPr/>
        </p:nvSpPr>
        <p:spPr>
          <a:xfrm>
            <a:off x="0" y="1"/>
            <a:ext cx="12192000" cy="9214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8D7E08-A3AD-2EE3-A992-CDF71EC5E518}"/>
              </a:ext>
            </a:extLst>
          </p:cNvPr>
          <p:cNvSpPr/>
          <p:nvPr/>
        </p:nvSpPr>
        <p:spPr>
          <a:xfrm>
            <a:off x="0" y="5936511"/>
            <a:ext cx="12192000" cy="9214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DFC8EE-876F-AEBF-9343-39A42A12BA2C}"/>
              </a:ext>
            </a:extLst>
          </p:cNvPr>
          <p:cNvCxnSpPr/>
          <p:nvPr/>
        </p:nvCxnSpPr>
        <p:spPr>
          <a:xfrm>
            <a:off x="6256867" y="1382286"/>
            <a:ext cx="0" cy="40934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7A41A1B-C839-086D-3A27-D06AAF5C47A6}"/>
              </a:ext>
            </a:extLst>
          </p:cNvPr>
          <p:cNvSpPr txBox="1"/>
          <p:nvPr/>
        </p:nvSpPr>
        <p:spPr>
          <a:xfrm>
            <a:off x="840761" y="2151727"/>
            <a:ext cx="47608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Really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everyone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 who has confessed Christ deserves our special attention </a:t>
            </a:r>
            <a:endParaRPr lang="en-US" sz="24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92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957630-DB91-3B45-B7D1-986BB8DE01FE}"/>
              </a:ext>
            </a:extLst>
          </p:cNvPr>
          <p:cNvSpPr txBox="1"/>
          <p:nvPr/>
        </p:nvSpPr>
        <p:spPr>
          <a:xfrm>
            <a:off x="6807200" y="1874728"/>
            <a:ext cx="500970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Remember your leaders, those who spoke to you the word of God. Consider the outcome of their way of life, and imitate their faith. </a:t>
            </a:r>
          </a:p>
          <a:p>
            <a:pPr algn="r"/>
            <a:r>
              <a:rPr lang="en-US" sz="3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– Hebrews 13:7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063728-2100-77AF-3DD8-D4C5B8C1EBA7}"/>
              </a:ext>
            </a:extLst>
          </p:cNvPr>
          <p:cNvSpPr/>
          <p:nvPr/>
        </p:nvSpPr>
        <p:spPr>
          <a:xfrm>
            <a:off x="0" y="1"/>
            <a:ext cx="12192000" cy="9214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8D7E08-A3AD-2EE3-A992-CDF71EC5E518}"/>
              </a:ext>
            </a:extLst>
          </p:cNvPr>
          <p:cNvSpPr/>
          <p:nvPr/>
        </p:nvSpPr>
        <p:spPr>
          <a:xfrm>
            <a:off x="0" y="5936511"/>
            <a:ext cx="12192000" cy="9214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37D5256-D6DC-8ED4-5060-7F0726D044D5}"/>
              </a:ext>
            </a:extLst>
          </p:cNvPr>
          <p:cNvCxnSpPr/>
          <p:nvPr/>
        </p:nvCxnSpPr>
        <p:spPr>
          <a:xfrm>
            <a:off x="6256867" y="1382286"/>
            <a:ext cx="0" cy="40934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C9B2E986-B2FD-EA9F-EDF2-280486F9E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95" y="411321"/>
            <a:ext cx="4489451" cy="59859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791AC7-98B3-C589-7AC1-DB3E3640F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901" y="572188"/>
            <a:ext cx="4368800" cy="58250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5157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957630-DB91-3B45-B7D1-986BB8DE01FE}"/>
              </a:ext>
            </a:extLst>
          </p:cNvPr>
          <p:cNvSpPr txBox="1"/>
          <p:nvPr/>
        </p:nvSpPr>
        <p:spPr>
          <a:xfrm>
            <a:off x="6096000" y="1466198"/>
            <a:ext cx="586483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Do not rebuke an older man but encourage him as you would a father, younger men as brothers, older women as mothers, younger women as sisters, in all purity. </a:t>
            </a:r>
            <a:r>
              <a:rPr lang="en-US" sz="32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Honor widows</a:t>
            </a:r>
            <a:r>
              <a:rPr lang="en-US" sz="3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who are truly widows. </a:t>
            </a:r>
          </a:p>
          <a:p>
            <a:pPr algn="r"/>
            <a:r>
              <a:rPr lang="en-US" sz="3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– 1</a:t>
            </a:r>
            <a:r>
              <a:rPr lang="en-US" sz="3600" b="1" baseline="30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</a:t>
            </a:r>
            <a:r>
              <a:rPr lang="en-US" sz="3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Timothy 5:1-3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063728-2100-77AF-3DD8-D4C5B8C1EBA7}"/>
              </a:ext>
            </a:extLst>
          </p:cNvPr>
          <p:cNvSpPr/>
          <p:nvPr/>
        </p:nvSpPr>
        <p:spPr>
          <a:xfrm>
            <a:off x="0" y="1"/>
            <a:ext cx="12192000" cy="9214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8D7E08-A3AD-2EE3-A992-CDF71EC5E518}"/>
              </a:ext>
            </a:extLst>
          </p:cNvPr>
          <p:cNvSpPr/>
          <p:nvPr/>
        </p:nvSpPr>
        <p:spPr>
          <a:xfrm>
            <a:off x="0" y="5936511"/>
            <a:ext cx="12192000" cy="9214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ACC7E39-1EA8-D821-2D75-26D4A0BCE38B}"/>
              </a:ext>
            </a:extLst>
          </p:cNvPr>
          <p:cNvCxnSpPr/>
          <p:nvPr/>
        </p:nvCxnSpPr>
        <p:spPr>
          <a:xfrm>
            <a:off x="5799667" y="1382286"/>
            <a:ext cx="0" cy="40934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7C96535-7275-A63D-C699-788BAF38E760}"/>
              </a:ext>
            </a:extLst>
          </p:cNvPr>
          <p:cNvSpPr txBox="1"/>
          <p:nvPr/>
        </p:nvSpPr>
        <p:spPr>
          <a:xfrm>
            <a:off x="612161" y="2634327"/>
            <a:ext cx="476083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Serve those of the faith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 who need it. </a:t>
            </a:r>
            <a:endParaRPr lang="en-US" sz="24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88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hy You Should Buy an Old Coffee Maker - Vintage Braun Coffee Maker Review  | Apartment Therapy">
            <a:extLst>
              <a:ext uri="{FF2B5EF4-FFF2-40B4-BE49-F238E27FC236}">
                <a16:creationId xmlns:a16="http://schemas.microsoft.com/office/drawing/2014/main" id="{7D7BF367-6E39-3104-D72C-F4B1986BE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088" y="0"/>
            <a:ext cx="4441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48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Julius Caesar Tour | Ancient Rome, Italy | Presto Tours">
            <a:extLst>
              <a:ext uri="{FF2B5EF4-FFF2-40B4-BE49-F238E27FC236}">
                <a16:creationId xmlns:a16="http://schemas.microsoft.com/office/drawing/2014/main" id="{9C634F94-FACE-CAC8-C57F-72088E0389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42"/>
          <a:stretch/>
        </p:blipFill>
        <p:spPr bwMode="auto">
          <a:xfrm>
            <a:off x="0" y="2652779"/>
            <a:ext cx="12192000" cy="420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9063728-2100-77AF-3DD8-D4C5B8C1EBA7}"/>
              </a:ext>
            </a:extLst>
          </p:cNvPr>
          <p:cNvSpPr/>
          <p:nvPr/>
        </p:nvSpPr>
        <p:spPr>
          <a:xfrm>
            <a:off x="0" y="2652779"/>
            <a:ext cx="12192000" cy="4205221"/>
          </a:xfrm>
          <a:prstGeom prst="rect">
            <a:avLst/>
          </a:prstGeom>
          <a:solidFill>
            <a:schemeClr val="tx2">
              <a:lumMod val="5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ADF0D6-F4F1-840F-91B4-772BB73E4D3A}"/>
              </a:ext>
            </a:extLst>
          </p:cNvPr>
          <p:cNvSpPr txBox="1"/>
          <p:nvPr/>
        </p:nvSpPr>
        <p:spPr>
          <a:xfrm>
            <a:off x="2599267" y="1571113"/>
            <a:ext cx="692573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</a:rPr>
              <a:t>HONOR</a:t>
            </a:r>
            <a:endParaRPr lang="en-US" sz="6600" spc="600" dirty="0">
              <a:latin typeface="Bell MT" panose="020205030603050203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142451-5970-198C-C3D8-53E561FF03B7}"/>
              </a:ext>
            </a:extLst>
          </p:cNvPr>
          <p:cNvSpPr txBox="1"/>
          <p:nvPr/>
        </p:nvSpPr>
        <p:spPr>
          <a:xfrm>
            <a:off x="107224" y="2970480"/>
            <a:ext cx="1184771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Extends Beyond Church</a:t>
            </a:r>
            <a:endParaRPr lang="en-US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76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957630-DB91-3B45-B7D1-986BB8DE01FE}"/>
              </a:ext>
            </a:extLst>
          </p:cNvPr>
          <p:cNvSpPr txBox="1"/>
          <p:nvPr/>
        </p:nvSpPr>
        <p:spPr>
          <a:xfrm>
            <a:off x="6096000" y="1466198"/>
            <a:ext cx="586483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Those who stood by said, “Would you revile God's high priest?” </a:t>
            </a:r>
          </a:p>
          <a:p>
            <a:r>
              <a:rPr lang="en-US" sz="3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And Paul said, “I did not know, brothers, that he was the high priest, for it is written, ‘You shall not speak evil of a ruler of your people.’” </a:t>
            </a:r>
            <a:r>
              <a:rPr lang="en-US" sz="3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– Acts 23:4-5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063728-2100-77AF-3DD8-D4C5B8C1EBA7}"/>
              </a:ext>
            </a:extLst>
          </p:cNvPr>
          <p:cNvSpPr/>
          <p:nvPr/>
        </p:nvSpPr>
        <p:spPr>
          <a:xfrm>
            <a:off x="0" y="1"/>
            <a:ext cx="12192000" cy="9214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8D7E08-A3AD-2EE3-A992-CDF71EC5E518}"/>
              </a:ext>
            </a:extLst>
          </p:cNvPr>
          <p:cNvSpPr/>
          <p:nvPr/>
        </p:nvSpPr>
        <p:spPr>
          <a:xfrm>
            <a:off x="0" y="5936511"/>
            <a:ext cx="12192000" cy="9214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ACC7E39-1EA8-D821-2D75-26D4A0BCE38B}"/>
              </a:ext>
            </a:extLst>
          </p:cNvPr>
          <p:cNvCxnSpPr/>
          <p:nvPr/>
        </p:nvCxnSpPr>
        <p:spPr>
          <a:xfrm>
            <a:off x="5799667" y="1382286"/>
            <a:ext cx="0" cy="40934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7C96535-7275-A63D-C699-788BAF38E760}"/>
              </a:ext>
            </a:extLst>
          </p:cNvPr>
          <p:cNvSpPr txBox="1"/>
          <p:nvPr/>
        </p:nvSpPr>
        <p:spPr>
          <a:xfrm>
            <a:off x="603695" y="2058593"/>
            <a:ext cx="47608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Christianity calls us to be respectful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 even when people don’t deserve it </a:t>
            </a:r>
            <a:endParaRPr lang="en-US" sz="24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26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957630-DB91-3B45-B7D1-986BB8DE01FE}"/>
              </a:ext>
            </a:extLst>
          </p:cNvPr>
          <p:cNvSpPr txBox="1"/>
          <p:nvPr/>
        </p:nvSpPr>
        <p:spPr>
          <a:xfrm>
            <a:off x="5985934" y="2367171"/>
            <a:ext cx="586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Honor everyone. Love the brotherhood. Fear God. Honor the emperor.</a:t>
            </a:r>
          </a:p>
          <a:p>
            <a:pPr algn="r"/>
            <a:r>
              <a:rPr lang="en-US" sz="3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– 1</a:t>
            </a:r>
            <a:r>
              <a:rPr lang="en-US" sz="3600" b="1" baseline="30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</a:t>
            </a:r>
            <a:r>
              <a:rPr lang="en-US" sz="3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Peter 2:17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063728-2100-77AF-3DD8-D4C5B8C1EBA7}"/>
              </a:ext>
            </a:extLst>
          </p:cNvPr>
          <p:cNvSpPr/>
          <p:nvPr/>
        </p:nvSpPr>
        <p:spPr>
          <a:xfrm>
            <a:off x="0" y="1"/>
            <a:ext cx="12192000" cy="9214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8D7E08-A3AD-2EE3-A992-CDF71EC5E518}"/>
              </a:ext>
            </a:extLst>
          </p:cNvPr>
          <p:cNvSpPr/>
          <p:nvPr/>
        </p:nvSpPr>
        <p:spPr>
          <a:xfrm>
            <a:off x="0" y="5936511"/>
            <a:ext cx="12192000" cy="9214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ACC7E39-1EA8-D821-2D75-26D4A0BCE38B}"/>
              </a:ext>
            </a:extLst>
          </p:cNvPr>
          <p:cNvCxnSpPr/>
          <p:nvPr/>
        </p:nvCxnSpPr>
        <p:spPr>
          <a:xfrm>
            <a:off x="5799667" y="1382286"/>
            <a:ext cx="0" cy="40934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7C96535-7275-A63D-C699-788BAF38E760}"/>
              </a:ext>
            </a:extLst>
          </p:cNvPr>
          <p:cNvSpPr txBox="1"/>
          <p:nvPr/>
        </p:nvSpPr>
        <p:spPr>
          <a:xfrm>
            <a:off x="603695" y="2058593"/>
            <a:ext cx="47608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God wants us to be especially respectful of those in authority</a:t>
            </a:r>
            <a:endParaRPr lang="en-US" sz="24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89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957630-DB91-3B45-B7D1-986BB8DE01FE}"/>
              </a:ext>
            </a:extLst>
          </p:cNvPr>
          <p:cNvSpPr txBox="1"/>
          <p:nvPr/>
        </p:nvSpPr>
        <p:spPr>
          <a:xfrm>
            <a:off x="6019800" y="1537437"/>
            <a:ext cx="586483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For because of this you also pay taxes, for the authorities are ministers of God, attending to this very thing. Pay to all what is owed to them: taxes to whom taxes are owed, revenue to whom revenue is owed, respect to whom respect is owed, honor to whom honor is owed. </a:t>
            </a:r>
          </a:p>
          <a:p>
            <a:pPr algn="r"/>
            <a:r>
              <a:rPr lang="en-US" sz="32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– Romans 13:6-7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063728-2100-77AF-3DD8-D4C5B8C1EBA7}"/>
              </a:ext>
            </a:extLst>
          </p:cNvPr>
          <p:cNvSpPr/>
          <p:nvPr/>
        </p:nvSpPr>
        <p:spPr>
          <a:xfrm>
            <a:off x="0" y="1"/>
            <a:ext cx="12192000" cy="9214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8D7E08-A3AD-2EE3-A992-CDF71EC5E518}"/>
              </a:ext>
            </a:extLst>
          </p:cNvPr>
          <p:cNvSpPr/>
          <p:nvPr/>
        </p:nvSpPr>
        <p:spPr>
          <a:xfrm>
            <a:off x="0" y="5936511"/>
            <a:ext cx="12192000" cy="92148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ACC7E39-1EA8-D821-2D75-26D4A0BCE38B}"/>
              </a:ext>
            </a:extLst>
          </p:cNvPr>
          <p:cNvCxnSpPr/>
          <p:nvPr/>
        </p:nvCxnSpPr>
        <p:spPr>
          <a:xfrm>
            <a:off x="5799667" y="1382286"/>
            <a:ext cx="0" cy="40934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7C96535-7275-A63D-C699-788BAF38E760}"/>
              </a:ext>
            </a:extLst>
          </p:cNvPr>
          <p:cNvSpPr txBox="1"/>
          <p:nvPr/>
        </p:nvSpPr>
        <p:spPr>
          <a:xfrm>
            <a:off x="552894" y="2321059"/>
            <a:ext cx="476083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We are to be seen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 as people of honor to the outside world</a:t>
            </a:r>
            <a:endParaRPr lang="en-US" sz="24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14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ee King The Crown photo and picture">
            <a:extLst>
              <a:ext uri="{FF2B5EF4-FFF2-40B4-BE49-F238E27FC236}">
                <a16:creationId xmlns:a16="http://schemas.microsoft.com/office/drawing/2014/main" id="{B3D44466-AB4D-534C-F576-5E5460B03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91066"/>
            <a:ext cx="5650315" cy="37651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BD445F-6D1B-CBED-CA71-56B1131DEB5A}"/>
              </a:ext>
            </a:extLst>
          </p:cNvPr>
          <p:cNvSpPr txBox="1"/>
          <p:nvPr/>
        </p:nvSpPr>
        <p:spPr>
          <a:xfrm>
            <a:off x="550334" y="1503570"/>
            <a:ext cx="502919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If anyone serves me, he must follow me; and where I am, there will my servant be also. If anyone serves me, the </a:t>
            </a:r>
            <a:r>
              <a:rPr lang="en-US" sz="3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Father will honor him. </a:t>
            </a:r>
          </a:p>
          <a:p>
            <a:pPr algn="r"/>
            <a:r>
              <a:rPr lang="en-US" sz="4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– John 12:26</a:t>
            </a:r>
          </a:p>
        </p:txBody>
      </p:sp>
    </p:spTree>
    <p:extLst>
      <p:ext uri="{BB962C8B-B14F-4D97-AF65-F5344CB8AC3E}">
        <p14:creationId xmlns:p14="http://schemas.microsoft.com/office/powerpoint/2010/main" val="150411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ee King The Crown photo and picture">
            <a:extLst>
              <a:ext uri="{FF2B5EF4-FFF2-40B4-BE49-F238E27FC236}">
                <a16:creationId xmlns:a16="http://schemas.microsoft.com/office/drawing/2014/main" id="{B3D44466-AB4D-534C-F576-5E5460B03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00" y="900000"/>
            <a:ext cx="7201533" cy="4798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535D88-6FBF-1785-743A-456A1D93033B}"/>
              </a:ext>
            </a:extLst>
          </p:cNvPr>
          <p:cNvSpPr txBox="1"/>
          <p:nvPr/>
        </p:nvSpPr>
        <p:spPr>
          <a:xfrm>
            <a:off x="8378400" y="2298474"/>
            <a:ext cx="267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Bell MT" panose="02020503060305020303" pitchFamily="18" charset="0"/>
              </a:rPr>
              <a:t>Showing</a:t>
            </a:r>
            <a:endParaRPr lang="en-US" dirty="0">
              <a:latin typeface="Bell MT" panose="020205030603050203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FB43D2-34E1-433E-89AA-6047B52B1B77}"/>
              </a:ext>
            </a:extLst>
          </p:cNvPr>
          <p:cNvSpPr txBox="1"/>
          <p:nvPr/>
        </p:nvSpPr>
        <p:spPr>
          <a:xfrm>
            <a:off x="7627089" y="2767280"/>
            <a:ext cx="441605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</a:rPr>
              <a:t>HONOR</a:t>
            </a:r>
            <a:endParaRPr lang="en-US" sz="8000" dirty="0">
              <a:latin typeface="Bell MT" panose="02020503060305020303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05E81A-B00D-BE07-B7B9-B4CF6BD76519}"/>
              </a:ext>
            </a:extLst>
          </p:cNvPr>
          <p:cNvCxnSpPr/>
          <p:nvPr/>
        </p:nvCxnSpPr>
        <p:spPr>
          <a:xfrm>
            <a:off x="8378400" y="3926958"/>
            <a:ext cx="281414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E673ACB-7954-AAD4-D444-02819D7F3DE8}"/>
              </a:ext>
            </a:extLst>
          </p:cNvPr>
          <p:cNvSpPr txBox="1"/>
          <p:nvPr/>
        </p:nvSpPr>
        <p:spPr>
          <a:xfrm>
            <a:off x="7900466" y="3928309"/>
            <a:ext cx="37700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Bell MT" panose="02020503060305020303" pitchFamily="18" charset="0"/>
              </a:rPr>
              <a:t>Romans 12:10</a:t>
            </a:r>
            <a:endParaRPr lang="en-US" dirty="0">
              <a:solidFill>
                <a:srgbClr val="C00000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10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CDAB7B8-6BCB-464C-8616-607BBFE26063}"/>
              </a:ext>
            </a:extLst>
          </p:cNvPr>
          <p:cNvSpPr/>
          <p:nvPr/>
        </p:nvSpPr>
        <p:spPr>
          <a:xfrm>
            <a:off x="5904614" y="0"/>
            <a:ext cx="6287386" cy="6858000"/>
          </a:xfrm>
          <a:prstGeom prst="rect">
            <a:avLst/>
          </a:prstGeom>
          <a:solidFill>
            <a:srgbClr val="479B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D1086D-13FF-0504-79F3-DCE6C86A3DA5}"/>
              </a:ext>
            </a:extLst>
          </p:cNvPr>
          <p:cNvSpPr txBox="1"/>
          <p:nvPr/>
        </p:nvSpPr>
        <p:spPr>
          <a:xfrm>
            <a:off x="6478772" y="2271093"/>
            <a:ext cx="527374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ll MT" panose="02020503060305020303" pitchFamily="18" charset="0"/>
              </a:rPr>
              <a:t>ROMANS 12:10</a:t>
            </a:r>
            <a:endParaRPr lang="en-US" sz="8000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40A914-5EB9-EBB1-18DD-D87806A7B842}"/>
              </a:ext>
            </a:extLst>
          </p:cNvPr>
          <p:cNvSpPr txBox="1"/>
          <p:nvPr/>
        </p:nvSpPr>
        <p:spPr>
          <a:xfrm>
            <a:off x="326064" y="1536174"/>
            <a:ext cx="53871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Love one another with brotherly affection. </a:t>
            </a:r>
          </a:p>
          <a:p>
            <a:r>
              <a:rPr lang="en-US" sz="4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Outdo one another in showing honor.</a:t>
            </a:r>
          </a:p>
        </p:txBody>
      </p:sp>
    </p:spTree>
    <p:extLst>
      <p:ext uri="{BB962C8B-B14F-4D97-AF65-F5344CB8AC3E}">
        <p14:creationId xmlns:p14="http://schemas.microsoft.com/office/powerpoint/2010/main" val="411657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BAAD7E4C-7E3D-EB87-A0AC-1CCF1D093E01}"/>
              </a:ext>
            </a:extLst>
          </p:cNvPr>
          <p:cNvSpPr/>
          <p:nvPr/>
        </p:nvSpPr>
        <p:spPr>
          <a:xfrm rot="5400000">
            <a:off x="22151" y="1352993"/>
            <a:ext cx="4088219" cy="413252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79BE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69C23F16-1A5C-827E-5F98-B42AF0C9465B}"/>
              </a:ext>
            </a:extLst>
          </p:cNvPr>
          <p:cNvSpPr/>
          <p:nvPr/>
        </p:nvSpPr>
        <p:spPr>
          <a:xfrm rot="5400000">
            <a:off x="67341" y="1492555"/>
            <a:ext cx="3650511" cy="385253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B32295-9C86-470E-2BEA-45978166DFBA}"/>
              </a:ext>
            </a:extLst>
          </p:cNvPr>
          <p:cNvSpPr txBox="1"/>
          <p:nvPr/>
        </p:nvSpPr>
        <p:spPr>
          <a:xfrm>
            <a:off x="170123" y="2865255"/>
            <a:ext cx="344494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</a:rPr>
              <a:t>HONOR</a:t>
            </a:r>
            <a:endParaRPr lang="en-US" sz="6600" dirty="0">
              <a:latin typeface="Bell MT" panose="020205030603050203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FC8202-6B6C-98F5-DEE8-809307F4DA0A}"/>
              </a:ext>
            </a:extLst>
          </p:cNvPr>
          <p:cNvSpPr txBox="1"/>
          <p:nvPr/>
        </p:nvSpPr>
        <p:spPr>
          <a:xfrm>
            <a:off x="4533015" y="895858"/>
            <a:ext cx="71769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</a:rPr>
              <a:t>1.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</a:rPr>
              <a:t> </a:t>
            </a:r>
            <a:r>
              <a:rPr lang="en-US" sz="4000" noProof="0" dirty="0">
                <a:solidFill>
                  <a:prstClr val="black"/>
                </a:solidFill>
                <a:latin typeface="Bell MT" panose="02020503060305020303" pitchFamily="18" charset="0"/>
              </a:rPr>
              <a:t>Something that is weighty </a:t>
            </a:r>
            <a:endParaRPr lang="en-US" sz="5400" dirty="0">
              <a:latin typeface="Bell MT" panose="020205030603050203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1CB7AD-6963-F8C3-3F23-09E6248A85D9}"/>
              </a:ext>
            </a:extLst>
          </p:cNvPr>
          <p:cNvSpPr txBox="1"/>
          <p:nvPr/>
        </p:nvSpPr>
        <p:spPr>
          <a:xfrm>
            <a:off x="4533015" y="2919589"/>
            <a:ext cx="71769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</a:rPr>
              <a:t>2.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Bell MT" panose="02020503060305020303" pitchFamily="18" charset="0"/>
              </a:rPr>
              <a:t>Assigning value to someone</a:t>
            </a:r>
            <a:endParaRPr lang="en-US" sz="5400" dirty="0">
              <a:latin typeface="Bell MT" panose="020205030603050203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87E13D-8FC3-83FB-1386-E78CB631730B}"/>
              </a:ext>
            </a:extLst>
          </p:cNvPr>
          <p:cNvSpPr txBox="1"/>
          <p:nvPr/>
        </p:nvSpPr>
        <p:spPr>
          <a:xfrm>
            <a:off x="4533015" y="4755477"/>
            <a:ext cx="71769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</a:rPr>
              <a:t>3.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Bell MT" panose="02020503060305020303" pitchFamily="18" charset="0"/>
              </a:rPr>
              <a:t>Demonstrating respect</a:t>
            </a:r>
            <a:endParaRPr lang="en-US" sz="5400" dirty="0">
              <a:latin typeface="Bell MT" panose="02020503060305020303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18A755-4D66-4E77-9BC9-E6592F471749}"/>
              </a:ext>
            </a:extLst>
          </p:cNvPr>
          <p:cNvSpPr/>
          <p:nvPr/>
        </p:nvSpPr>
        <p:spPr>
          <a:xfrm>
            <a:off x="11958084" y="0"/>
            <a:ext cx="233915" cy="6858000"/>
          </a:xfrm>
          <a:prstGeom prst="rect">
            <a:avLst/>
          </a:prstGeom>
          <a:solidFill>
            <a:srgbClr val="479B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D0F406-8DB3-5E34-C0A5-5F735267FCF5}"/>
              </a:ext>
            </a:extLst>
          </p:cNvPr>
          <p:cNvSpPr txBox="1"/>
          <p:nvPr/>
        </p:nvSpPr>
        <p:spPr>
          <a:xfrm>
            <a:off x="4997302" y="3549502"/>
            <a:ext cx="4557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John 4:44; Hebrews 2:7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317494-103B-7C94-1647-54FEAD50D387}"/>
              </a:ext>
            </a:extLst>
          </p:cNvPr>
          <p:cNvSpPr txBox="1"/>
          <p:nvPr/>
        </p:nvSpPr>
        <p:spPr>
          <a:xfrm>
            <a:off x="4997302" y="1394637"/>
            <a:ext cx="6046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</a:t>
            </a:r>
            <a:r>
              <a:rPr lang="en-US" sz="2800" b="1" baseline="30000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</a:t>
            </a:r>
            <a:r>
              <a:rPr lang="en-US" sz="28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Chronicles 29:28; Exodus 24:16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525496-22CE-9F31-9B7B-7F197D12A8E1}"/>
              </a:ext>
            </a:extLst>
          </p:cNvPr>
          <p:cNvSpPr txBox="1"/>
          <p:nvPr/>
        </p:nvSpPr>
        <p:spPr>
          <a:xfrm>
            <a:off x="4997302" y="5286974"/>
            <a:ext cx="4557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Acts 28:10; 1</a:t>
            </a:r>
            <a:r>
              <a:rPr lang="en-US" sz="2800" b="1" baseline="30000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</a:t>
            </a:r>
            <a:r>
              <a:rPr lang="en-US" sz="28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Peter 3:7</a:t>
            </a:r>
          </a:p>
        </p:txBody>
      </p:sp>
    </p:spTree>
    <p:extLst>
      <p:ext uri="{BB962C8B-B14F-4D97-AF65-F5344CB8AC3E}">
        <p14:creationId xmlns:p14="http://schemas.microsoft.com/office/powerpoint/2010/main" val="128906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8" grpId="0"/>
      <p:bldP spid="9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957630-DB91-3B45-B7D1-986BB8DE01FE}"/>
              </a:ext>
            </a:extLst>
          </p:cNvPr>
          <p:cNvSpPr txBox="1"/>
          <p:nvPr/>
        </p:nvSpPr>
        <p:spPr>
          <a:xfrm>
            <a:off x="1070345" y="2594551"/>
            <a:ext cx="101718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Be a </a:t>
            </a:r>
            <a:r>
              <a:rPr lang="en-US" sz="4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leader</a:t>
            </a:r>
            <a:r>
              <a:rPr lang="en-US" sz="4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in </a:t>
            </a:r>
            <a:r>
              <a:rPr lang="en-US" sz="4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seeing</a:t>
            </a:r>
            <a:r>
              <a:rPr lang="en-US" sz="4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the inherent value in people and </a:t>
            </a:r>
            <a:r>
              <a:rPr lang="en-US" sz="4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demonstrating</a:t>
            </a:r>
            <a:r>
              <a:rPr lang="en-US" sz="4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it. </a:t>
            </a:r>
            <a:endParaRPr lang="en-US" sz="48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063728-2100-77AF-3DD8-D4C5B8C1EBA7}"/>
              </a:ext>
            </a:extLst>
          </p:cNvPr>
          <p:cNvSpPr/>
          <p:nvPr/>
        </p:nvSpPr>
        <p:spPr>
          <a:xfrm>
            <a:off x="0" y="1"/>
            <a:ext cx="12192000" cy="921488"/>
          </a:xfrm>
          <a:prstGeom prst="rect">
            <a:avLst/>
          </a:prstGeom>
          <a:solidFill>
            <a:srgbClr val="479B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8D7E08-A3AD-2EE3-A992-CDF71EC5E518}"/>
              </a:ext>
            </a:extLst>
          </p:cNvPr>
          <p:cNvSpPr/>
          <p:nvPr/>
        </p:nvSpPr>
        <p:spPr>
          <a:xfrm>
            <a:off x="0" y="5936511"/>
            <a:ext cx="12192000" cy="921488"/>
          </a:xfrm>
          <a:prstGeom prst="rect">
            <a:avLst/>
          </a:prstGeom>
          <a:solidFill>
            <a:srgbClr val="479B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49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hat To Do When Elderly Parents Refuse Help | Open Systems Healthcare">
            <a:extLst>
              <a:ext uri="{FF2B5EF4-FFF2-40B4-BE49-F238E27FC236}">
                <a16:creationId xmlns:a16="http://schemas.microsoft.com/office/drawing/2014/main" id="{7BD43EA6-3263-3E54-56A2-A05C4E375E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4" b="35000"/>
          <a:stretch/>
        </p:blipFill>
        <p:spPr bwMode="auto">
          <a:xfrm>
            <a:off x="0" y="2679109"/>
            <a:ext cx="12191999" cy="415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9063728-2100-77AF-3DD8-D4C5B8C1EBA7}"/>
              </a:ext>
            </a:extLst>
          </p:cNvPr>
          <p:cNvSpPr/>
          <p:nvPr/>
        </p:nvSpPr>
        <p:spPr>
          <a:xfrm>
            <a:off x="0" y="2679110"/>
            <a:ext cx="12192000" cy="4157132"/>
          </a:xfrm>
          <a:prstGeom prst="rect">
            <a:avLst/>
          </a:prstGeom>
          <a:solidFill>
            <a:srgbClr val="479BE7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ADF0D6-F4F1-840F-91B4-772BB73E4D3A}"/>
              </a:ext>
            </a:extLst>
          </p:cNvPr>
          <p:cNvSpPr txBox="1"/>
          <p:nvPr/>
        </p:nvSpPr>
        <p:spPr>
          <a:xfrm>
            <a:off x="2599267" y="1571113"/>
            <a:ext cx="692573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</a:rPr>
              <a:t>HONOR</a:t>
            </a:r>
            <a:endParaRPr lang="en-US" sz="6600" spc="600" dirty="0">
              <a:latin typeface="Bell MT" panose="020205030603050203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142451-5970-198C-C3D8-53E561FF03B7}"/>
              </a:ext>
            </a:extLst>
          </p:cNvPr>
          <p:cNvSpPr txBox="1"/>
          <p:nvPr/>
        </p:nvSpPr>
        <p:spPr>
          <a:xfrm>
            <a:off x="-93135" y="2767280"/>
            <a:ext cx="121242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Your Father and Mother</a:t>
            </a:r>
            <a:endParaRPr lang="en-US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97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92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218" name="Picture 2" descr="Opinion: why some parents don't deserve filial piety, for all its  importance in Chinese culture | South China Morning Post">
            <a:extLst>
              <a:ext uri="{FF2B5EF4-FFF2-40B4-BE49-F238E27FC236}">
                <a16:creationId xmlns:a16="http://schemas.microsoft.com/office/drawing/2014/main" id="{5E210627-5261-0277-C124-E02AD53036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3" b="1189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ilial Piety">
            <a:extLst>
              <a:ext uri="{FF2B5EF4-FFF2-40B4-BE49-F238E27FC236}">
                <a16:creationId xmlns:a16="http://schemas.microsoft.com/office/drawing/2014/main" id="{C3CA39EC-364D-AB1C-1BE3-120B4C46DB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75"/>
          <a:stretch/>
        </p:blipFill>
        <p:spPr bwMode="auto">
          <a:xfrm>
            <a:off x="402640" y="790298"/>
            <a:ext cx="11386720" cy="527740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07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8C1BDF4-5914-92AE-DD96-E7C01C001B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263012"/>
              </p:ext>
            </p:extLst>
          </p:nvPr>
        </p:nvGraphicFramePr>
        <p:xfrm>
          <a:off x="1227665" y="444860"/>
          <a:ext cx="10117668" cy="6154546"/>
        </p:xfrm>
        <a:graphic>
          <a:graphicData uri="http://schemas.openxmlformats.org/drawingml/2006/table">
            <a:tbl>
              <a:tblPr/>
              <a:tblGrid>
                <a:gridCol w="3188380">
                  <a:extLst>
                    <a:ext uri="{9D8B030D-6E8A-4147-A177-3AD203B41FA5}">
                      <a16:colId xmlns:a16="http://schemas.microsoft.com/office/drawing/2014/main" val="1790963902"/>
                    </a:ext>
                  </a:extLst>
                </a:gridCol>
                <a:gridCol w="6929288">
                  <a:extLst>
                    <a:ext uri="{9D8B030D-6E8A-4147-A177-3AD203B41FA5}">
                      <a16:colId xmlns:a16="http://schemas.microsoft.com/office/drawing/2014/main" val="854079801"/>
                    </a:ext>
                  </a:extLst>
                </a:gridCol>
              </a:tblGrid>
              <a:tr h="644186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Care respect</a:t>
                      </a:r>
                    </a:p>
                  </a:txBody>
                  <a:tcPr marL="58802" marR="58802" marT="29401" marB="29401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making sure parents are comfortable in every single way</a:t>
                      </a:r>
                    </a:p>
                  </a:txBody>
                  <a:tcPr marL="58802" marR="58802" marT="29401" marB="29401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2344039"/>
                  </a:ext>
                </a:extLst>
              </a:tr>
              <a:tr h="644186">
                <a:tc>
                  <a:txBody>
                    <a:bodyPr/>
                    <a:lstStyle/>
                    <a:p>
                      <a:pPr algn="l"/>
                      <a:r>
                        <a:rPr lang="en-US" sz="1600" b="1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Victual respect</a:t>
                      </a:r>
                    </a:p>
                  </a:txBody>
                  <a:tcPr marL="58802" marR="58802" marT="29401" marB="29401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taking the parents' preferences into account, e.g. favorite food</a:t>
                      </a:r>
                    </a:p>
                  </a:txBody>
                  <a:tcPr marL="58802" marR="58802" marT="29401" marB="29401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379030"/>
                  </a:ext>
                </a:extLst>
              </a:tr>
              <a:tr h="366702">
                <a:tc>
                  <a:txBody>
                    <a:bodyPr/>
                    <a:lstStyle/>
                    <a:p>
                      <a:pPr algn="l"/>
                      <a:r>
                        <a:rPr lang="en-US" sz="1600" b="1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Gift respect</a:t>
                      </a:r>
                    </a:p>
                  </a:txBody>
                  <a:tcPr marL="58802" marR="58802" marT="29401" marB="29401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giving gifts or favors, e.g. presiding meetings</a:t>
                      </a:r>
                    </a:p>
                  </a:txBody>
                  <a:tcPr marL="58802" marR="58802" marT="29401" marB="29401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8429760"/>
                  </a:ext>
                </a:extLst>
              </a:tr>
              <a:tr h="366702">
                <a:tc>
                  <a:txBody>
                    <a:bodyPr/>
                    <a:lstStyle/>
                    <a:p>
                      <a:pPr algn="l"/>
                      <a:r>
                        <a:rPr lang="en-US" sz="1600" b="1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Presentational respect</a:t>
                      </a:r>
                    </a:p>
                  </a:txBody>
                  <a:tcPr marL="58802" marR="58802" marT="29401" marB="29401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polite and appropriate decorum</a:t>
                      </a:r>
                    </a:p>
                  </a:txBody>
                  <a:tcPr marL="58802" marR="58802" marT="29401" marB="29401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968362"/>
                  </a:ext>
                </a:extLst>
              </a:tr>
              <a:tr h="366702">
                <a:tc>
                  <a:txBody>
                    <a:bodyPr/>
                    <a:lstStyle/>
                    <a:p>
                      <a:pPr algn="l"/>
                      <a:r>
                        <a:rPr lang="en-US" sz="1600" b="1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Linguistic respect</a:t>
                      </a:r>
                    </a:p>
                  </a:txBody>
                  <a:tcPr marL="58802" marR="58802" marT="29401" marB="29401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use of honorific language</a:t>
                      </a:r>
                    </a:p>
                  </a:txBody>
                  <a:tcPr marL="58802" marR="58802" marT="29401" marB="29401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944174"/>
                  </a:ext>
                </a:extLst>
              </a:tr>
              <a:tr h="644186">
                <a:tc>
                  <a:txBody>
                    <a:bodyPr/>
                    <a:lstStyle/>
                    <a:p>
                      <a:pPr algn="l"/>
                      <a:r>
                        <a:rPr lang="en-US" sz="1600" b="1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Spatial respect</a:t>
                      </a:r>
                    </a:p>
                  </a:txBody>
                  <a:tcPr marL="58802" marR="58802" marT="29401" marB="29401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having elders sit at a place of honor, building graves at respectful places</a:t>
                      </a:r>
                    </a:p>
                  </a:txBody>
                  <a:tcPr marL="58802" marR="58802" marT="29401" marB="29401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0426637"/>
                  </a:ext>
                </a:extLst>
              </a:tr>
              <a:tr h="644186">
                <a:tc>
                  <a:txBody>
                    <a:bodyPr/>
                    <a:lstStyle/>
                    <a:p>
                      <a:pPr algn="l"/>
                      <a:r>
                        <a:rPr lang="en-US" sz="1600" b="1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Celebrative respect</a:t>
                      </a:r>
                    </a:p>
                  </a:txBody>
                  <a:tcPr marL="58802" marR="58802" marT="29401" marB="29401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celebrating birthdays or other events in honor of elders</a:t>
                      </a:r>
                    </a:p>
                  </a:txBody>
                  <a:tcPr marL="58802" marR="58802" marT="29401" marB="29401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654784"/>
                  </a:ext>
                </a:extLst>
              </a:tr>
              <a:tr h="366702">
                <a:tc>
                  <a:txBody>
                    <a:bodyPr/>
                    <a:lstStyle/>
                    <a:p>
                      <a:pPr algn="l"/>
                      <a:r>
                        <a:rPr lang="en-US" sz="1600" b="1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Public respect</a:t>
                      </a:r>
                    </a:p>
                  </a:txBody>
                  <a:tcPr marL="58802" marR="58802" marT="29401" marB="29401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voluntary and public services for elders</a:t>
                      </a:r>
                    </a:p>
                  </a:txBody>
                  <a:tcPr marL="58802" marR="58802" marT="29401" marB="29401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384739"/>
                  </a:ext>
                </a:extLst>
              </a:tr>
              <a:tr h="366702">
                <a:tc>
                  <a:txBody>
                    <a:bodyPr/>
                    <a:lstStyle/>
                    <a:p>
                      <a:pPr algn="l"/>
                      <a:r>
                        <a:rPr lang="en-US" sz="1600" b="1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Acquiescent respect</a:t>
                      </a:r>
                    </a:p>
                  </a:txBody>
                  <a:tcPr marL="58802" marR="58802" marT="29401" marB="29401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listening to elders without talking back</a:t>
                      </a:r>
                    </a:p>
                  </a:txBody>
                  <a:tcPr marL="58802" marR="58802" marT="29401" marB="29401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98548"/>
                  </a:ext>
                </a:extLst>
              </a:tr>
              <a:tr h="366702">
                <a:tc>
                  <a:txBody>
                    <a:bodyPr/>
                    <a:lstStyle/>
                    <a:p>
                      <a:pPr algn="l"/>
                      <a:r>
                        <a:rPr lang="en-US" sz="1600" b="1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Consultative respect</a:t>
                      </a:r>
                    </a:p>
                  </a:txBody>
                  <a:tcPr marL="58802" marR="58802" marT="29401" marB="29401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consulting elders in personal and family matters</a:t>
                      </a:r>
                    </a:p>
                  </a:txBody>
                  <a:tcPr marL="58802" marR="58802" marT="29401" marB="29401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0593260"/>
                  </a:ext>
                </a:extLst>
              </a:tr>
              <a:tr h="366702">
                <a:tc>
                  <a:txBody>
                    <a:bodyPr/>
                    <a:lstStyle/>
                    <a:p>
                      <a:pPr algn="l"/>
                      <a:r>
                        <a:rPr lang="en-US" sz="1600" b="1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Salutatory respect</a:t>
                      </a:r>
                    </a:p>
                  </a:txBody>
                  <a:tcPr marL="58802" marR="58802" marT="29401" marB="29401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bowing or saluting elders</a:t>
                      </a:r>
                    </a:p>
                  </a:txBody>
                  <a:tcPr marL="58802" marR="58802" marT="29401" marB="29401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085766"/>
                  </a:ext>
                </a:extLst>
              </a:tr>
              <a:tr h="644186">
                <a:tc>
                  <a:txBody>
                    <a:bodyPr/>
                    <a:lstStyle/>
                    <a:p>
                      <a:pPr algn="l"/>
                      <a:r>
                        <a:rPr lang="en-US" sz="1600" b="1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Precedential respect</a:t>
                      </a:r>
                    </a:p>
                  </a:txBody>
                  <a:tcPr marL="58802" marR="58802" marT="29401" marB="29401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allowing elders to have priority in distributing goods and services</a:t>
                      </a:r>
                    </a:p>
                  </a:txBody>
                  <a:tcPr marL="58802" marR="58802" marT="29401" marB="29401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25520"/>
                  </a:ext>
                </a:extLst>
              </a:tr>
              <a:tr h="366702">
                <a:tc>
                  <a:txBody>
                    <a:bodyPr/>
                    <a:lstStyle/>
                    <a:p>
                      <a:pPr algn="l"/>
                      <a:r>
                        <a:rPr lang="en-US" sz="1600" b="1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Funeral respect</a:t>
                      </a:r>
                    </a:p>
                  </a:txBody>
                  <a:tcPr marL="58802" marR="58802" marT="29401" marB="29401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mourning and burying elders in a respectful way</a:t>
                      </a:r>
                    </a:p>
                  </a:txBody>
                  <a:tcPr marL="58802" marR="58802" marT="29401" marB="29401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64653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926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12508</TotalTime>
  <Words>803</Words>
  <Application>Microsoft Office PowerPoint</Application>
  <PresentationFormat>Widescreen</PresentationFormat>
  <Paragraphs>82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Bell MT</vt:lpstr>
      <vt:lpstr>Calibri</vt:lpstr>
      <vt:lpstr>Source Sans Pro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TRAMELL, STEVEN A</dc:creator>
  <cp:lastModifiedBy>STEVEN A</cp:lastModifiedBy>
  <cp:revision>99</cp:revision>
  <dcterms:created xsi:type="dcterms:W3CDTF">2023-03-22T23:36:40Z</dcterms:created>
  <dcterms:modified xsi:type="dcterms:W3CDTF">2023-07-30T12:39:33Z</dcterms:modified>
</cp:coreProperties>
</file>