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9" r:id="rId2"/>
  </p:sldMasterIdLst>
  <p:notesMasterIdLst>
    <p:notesMasterId r:id="rId18"/>
  </p:notesMasterIdLst>
  <p:sldIdLst>
    <p:sldId id="305" r:id="rId3"/>
    <p:sldId id="374" r:id="rId4"/>
    <p:sldId id="472" r:id="rId5"/>
    <p:sldId id="474" r:id="rId6"/>
    <p:sldId id="373" r:id="rId7"/>
    <p:sldId id="428" r:id="rId8"/>
    <p:sldId id="475" r:id="rId9"/>
    <p:sldId id="476" r:id="rId10"/>
    <p:sldId id="477" r:id="rId11"/>
    <p:sldId id="478" r:id="rId12"/>
    <p:sldId id="459" r:id="rId13"/>
    <p:sldId id="479" r:id="rId14"/>
    <p:sldId id="480" r:id="rId15"/>
    <p:sldId id="481" r:id="rId16"/>
    <p:sldId id="46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FFCC"/>
    <a:srgbClr val="FFFF99"/>
    <a:srgbClr val="800000"/>
    <a:srgbClr val="CCECFF"/>
    <a:srgbClr val="CC0066"/>
    <a:srgbClr val="777777"/>
    <a:srgbClr val="96969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8AFE3-24BA-4866-8630-B6BBB375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6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3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4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9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7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8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7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7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02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2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7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25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3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0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6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3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2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379408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335586" y="1600200"/>
            <a:ext cx="6477000" cy="12954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Glorify God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0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D5FC3C6-987E-4652-8698-4A8DA07D097C}"/>
              </a:ext>
            </a:extLst>
          </p:cNvPr>
          <p:cNvSpPr/>
          <p:nvPr/>
        </p:nvSpPr>
        <p:spPr bwMode="auto">
          <a:xfrm>
            <a:off x="2130263" y="609600"/>
            <a:ext cx="4866266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Sanctification, Mt.5:13-16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C56C770-958F-028B-4A83-624DA1D26DD0}"/>
              </a:ext>
            </a:extLst>
          </p:cNvPr>
          <p:cNvSpPr/>
          <p:nvPr/>
        </p:nvSpPr>
        <p:spPr bwMode="auto">
          <a:xfrm>
            <a:off x="1010238" y="1295400"/>
            <a:ext cx="71247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Duplication,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 Co.3:18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1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Transform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Change inward reality to something else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The glory Christians share with Christ increases from one stage of glory to higher one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Ro.12:1-2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Transfiguration, Mt.17:2 – displayed His inner, </a:t>
            </a:r>
            <a:r>
              <a:rPr lang="en-US" sz="3100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divine</a:t>
            </a: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nature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Christians display inner, </a:t>
            </a:r>
            <a:r>
              <a:rPr lang="en-US" sz="3100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redeemed</a:t>
            </a: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nature</a:t>
            </a:r>
          </a:p>
          <a:p>
            <a:pPr>
              <a:spcAft>
                <a:spcPts val="0"/>
              </a:spcAft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1AEF49-8E00-8146-08CA-C5E1EF180F44}"/>
              </a:ext>
            </a:extLst>
          </p:cNvPr>
          <p:cNvSpPr/>
          <p:nvPr/>
        </p:nvSpPr>
        <p:spPr>
          <a:xfrm>
            <a:off x="1190135" y="5486400"/>
            <a:ext cx="6781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Romans 12: writer is </a:t>
            </a:r>
            <a:r>
              <a:rPr lang="en-US" sz="3100" u="sng" dirty="0">
                <a:solidFill>
                  <a:schemeClr val="accent6">
                    <a:lumMod val="50000"/>
                  </a:schemeClr>
                </a:solidFill>
              </a:rPr>
              <a:t>Saul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100" u="sng" dirty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100" u="sng" dirty="0">
                <a:solidFill>
                  <a:schemeClr val="accent6">
                    <a:lumMod val="50000"/>
                  </a:schemeClr>
                </a:solidFill>
              </a:rPr>
              <a:t>Tarsus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4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Transform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Eph.4:17…20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en-US" sz="30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Gentiles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learned </a:t>
            </a:r>
            <a:r>
              <a:rPr lang="en-US" sz="30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gospel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, they changed their ways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Jews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learned Law; </a:t>
            </a:r>
            <a:r>
              <a:rPr lang="en-US" sz="30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Christians learned Christ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Ephesians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became Christians years after Lord left earth  [Ac.1 . . . 19]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Results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of learning Christ: dramatic change in conduct  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Transform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 Pt.2:12 – progression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Honorable conduct: 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good, noble, praiseworthy, lovely, winsome, excellent.   </a:t>
            </a:r>
            <a:r>
              <a:rPr lang="en-US" sz="3000" u="sng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Dn.6:3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Speak…evildoers.   </a:t>
            </a:r>
            <a:r>
              <a:rPr lang="en-US" sz="3000" u="sng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Dn.6:4-5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Day of visitation: 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when God visits with blessing (salvation); the hearer </a:t>
            </a:r>
            <a:r>
              <a:rPr lang="en-US" sz="3000" u="sng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inspects</a:t>
            </a:r>
            <a:r>
              <a:rPr lang="en-US" sz="3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the pure life of the Christian.   </a:t>
            </a:r>
            <a:r>
              <a:rPr lang="en-US" sz="3000" u="sng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Dn.6:20-27</a:t>
            </a:r>
          </a:p>
          <a:p>
            <a:pPr>
              <a:spcAft>
                <a:spcPts val="0"/>
              </a:spcAft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D5FC3C6-987E-4652-8698-4A8DA07D097C}"/>
              </a:ext>
            </a:extLst>
          </p:cNvPr>
          <p:cNvSpPr/>
          <p:nvPr/>
        </p:nvSpPr>
        <p:spPr bwMode="auto">
          <a:xfrm>
            <a:off x="2130263" y="609600"/>
            <a:ext cx="4866266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Sanctification, Mt.5:13-16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C56C770-958F-028B-4A83-624DA1D26DD0}"/>
              </a:ext>
            </a:extLst>
          </p:cNvPr>
          <p:cNvSpPr/>
          <p:nvPr/>
        </p:nvSpPr>
        <p:spPr bwMode="auto">
          <a:xfrm>
            <a:off x="1010238" y="1981200"/>
            <a:ext cx="71247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Persecution,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Pt.4:16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B6CC25-4C72-FB90-532A-C6F88585E0C3}"/>
              </a:ext>
            </a:extLst>
          </p:cNvPr>
          <p:cNvSpPr/>
          <p:nvPr/>
        </p:nvSpPr>
        <p:spPr bwMode="auto">
          <a:xfrm>
            <a:off x="2143027" y="1295400"/>
            <a:ext cx="4866266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Dupli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cation, 2 Co.3:18</a:t>
            </a:r>
          </a:p>
        </p:txBody>
      </p:sp>
    </p:spTree>
    <p:extLst>
      <p:ext uri="{BB962C8B-B14F-4D97-AF65-F5344CB8AC3E}">
        <p14:creationId xmlns:p14="http://schemas.microsoft.com/office/powerpoint/2010/main" val="27095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Written during persecutions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Paul:  2 Tim.1:12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Lord to Peter:  Jn.21:18-19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Peter will glorify God because he is willing to suffer for Christ   Ac.5:41 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Ezk.24:16, Ezekiel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Mt.19:27, apostles.   </a:t>
            </a:r>
            <a:r>
              <a:rPr lang="en-US" sz="3000" kern="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Then Peter answered and said to Him, “See, we have left all and followed You. There-fore what shall we have?”</a:t>
            </a:r>
          </a:p>
        </p:txBody>
      </p:sp>
    </p:spTree>
    <p:extLst>
      <p:ext uri="{BB962C8B-B14F-4D97-AF65-F5344CB8AC3E}">
        <p14:creationId xmlns:p14="http://schemas.microsoft.com/office/powerpoint/2010/main" val="15629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" y="0"/>
            <a:ext cx="9052560" cy="762000"/>
          </a:xfrm>
        </p:spPr>
        <p:txBody>
          <a:bodyPr/>
          <a:lstStyle/>
          <a:p>
            <a:r>
              <a:rPr lang="en-US" altLang="en-US" sz="3400" dirty="0">
                <a:solidFill>
                  <a:srgbClr val="FFFF00"/>
                </a:solidFill>
              </a:rPr>
              <a:t>Lk.19:28f., triumphal entry into Jerusalem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marL="227013" indent="-227013">
              <a:spcAft>
                <a:spcPts val="6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From Jericho to Jerusalem: continual ascent</a:t>
            </a:r>
            <a:endParaRPr lang="en-US" altLang="en-US" sz="3100" dirty="0">
              <a:solidFill>
                <a:srgbClr val="CCFFFF"/>
              </a:solidFill>
            </a:endParaRPr>
          </a:p>
          <a:p>
            <a:pPr marL="227013" indent="-227013">
              <a:spcAft>
                <a:spcPts val="6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Jn.11:57</a:t>
            </a:r>
          </a:p>
          <a:p>
            <a:pPr marL="227013" indent="-227013">
              <a:spcAft>
                <a:spcPts val="600"/>
              </a:spcAft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227013" indent="-227013"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29-31: Bethany,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about 2 m. from Jeru-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err="1">
                <a:solidFill>
                  <a:schemeClr val="bg1"/>
                </a:solidFill>
              </a:rPr>
              <a:t>salem</a:t>
            </a:r>
            <a:r>
              <a:rPr lang="en-US" altLang="en-US" sz="2800" dirty="0">
                <a:solidFill>
                  <a:schemeClr val="bg1"/>
                </a:solidFill>
              </a:rPr>
              <a:t>, a descent;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eastern slope of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Mount Olivet </a:t>
            </a:r>
            <a:r>
              <a:rPr lang="en-US" altLang="en-US" sz="2400" dirty="0">
                <a:solidFill>
                  <a:schemeClr val="bg1"/>
                </a:solidFill>
              </a:rPr>
              <a:t>(37)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227013" indent="-227013"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Disciples bring Him an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unbroken colt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EFB76-7F9A-DFED-3C37-6D569133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61" y="1219200"/>
            <a:ext cx="3916039" cy="55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" y="0"/>
            <a:ext cx="9052560" cy="762000"/>
          </a:xfrm>
        </p:spPr>
        <p:txBody>
          <a:bodyPr/>
          <a:lstStyle/>
          <a:p>
            <a:r>
              <a:rPr lang="en-US" altLang="en-US" sz="3400" dirty="0">
                <a:solidFill>
                  <a:srgbClr val="FFFF00"/>
                </a:solidFill>
              </a:rPr>
              <a:t>Lk.19:32-36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Garments for a saddle / red carpet.  2 K.9:13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en-US" sz="3400" dirty="0">
                <a:solidFill>
                  <a:srgbClr val="FFFF00"/>
                </a:solidFill>
              </a:rPr>
              <a:t>Lk.19:37</a:t>
            </a:r>
          </a:p>
          <a:p>
            <a:pPr>
              <a:spcAft>
                <a:spcPts val="6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People praised God for Lord’s miracles</a:t>
            </a:r>
          </a:p>
          <a:p>
            <a:pPr>
              <a:spcAft>
                <a:spcPts val="6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Matthew / John quote Zech.9:9 – </a:t>
            </a:r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rgbClr val="FFFFCC"/>
                </a:solidFill>
              </a:rPr>
              <a:t>Rejoice greatly, O daughter of Zion!  Shout, </a:t>
            </a:r>
            <a:br>
              <a:rPr lang="en-US" altLang="en-US" sz="3000" dirty="0">
                <a:solidFill>
                  <a:srgbClr val="FFFFCC"/>
                </a:solidFill>
              </a:rPr>
            </a:br>
            <a:r>
              <a:rPr lang="en-US" altLang="en-US" sz="3000" dirty="0">
                <a:solidFill>
                  <a:srgbClr val="FFFFCC"/>
                </a:solidFill>
              </a:rPr>
              <a:t>O daughter of Jerusalem!   Behold, your </a:t>
            </a:r>
            <a:br>
              <a:rPr lang="en-US" altLang="en-US" sz="3000" dirty="0">
                <a:solidFill>
                  <a:srgbClr val="FFFFCC"/>
                </a:solidFill>
              </a:rPr>
            </a:br>
            <a:r>
              <a:rPr lang="en-US" altLang="en-US" sz="3000" dirty="0">
                <a:solidFill>
                  <a:srgbClr val="FFFFCC"/>
                </a:solidFill>
              </a:rPr>
              <a:t>King is coming to you; He is just and having salvation, Lowly and riding on a donkey, </a:t>
            </a:r>
            <a:br>
              <a:rPr lang="en-US" altLang="en-US" sz="3000" dirty="0">
                <a:solidFill>
                  <a:srgbClr val="FFFFCC"/>
                </a:solidFill>
              </a:rPr>
            </a:br>
            <a:r>
              <a:rPr lang="en-US" altLang="en-US" sz="3000" dirty="0">
                <a:solidFill>
                  <a:srgbClr val="FFFFCC"/>
                </a:solidFill>
              </a:rPr>
              <a:t>A colt, the foal of a donkey.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" y="0"/>
            <a:ext cx="9052560" cy="762000"/>
          </a:xfrm>
        </p:spPr>
        <p:txBody>
          <a:bodyPr/>
          <a:lstStyle/>
          <a:p>
            <a:r>
              <a:rPr lang="en-US" altLang="en-US" sz="3400" dirty="0">
                <a:solidFill>
                  <a:srgbClr val="FFFF00"/>
                </a:solidFill>
              </a:rPr>
              <a:t>Lk.19:38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People who think “king” and “glory” usually think worldly power and splendor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400" dirty="0">
                <a:solidFill>
                  <a:srgbClr val="FFFF00"/>
                </a:solidFill>
              </a:rPr>
              <a:t>Lk.19:39-40</a:t>
            </a:r>
          </a:p>
          <a:p>
            <a:pPr>
              <a:spcAft>
                <a:spcPts val="60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Pharisees fear blaspheming God . . . and Roman response (rival to Caesar)</a:t>
            </a:r>
          </a:p>
          <a:p>
            <a:pPr>
              <a:spcAft>
                <a:spcPts val="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Their real fears – </a:t>
            </a:r>
          </a:p>
          <a:p>
            <a:pPr marL="801688" lvl="1" indent="-344488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1. </a:t>
            </a:r>
            <a:r>
              <a:rPr lang="en-US" altLang="en-US" sz="3000" dirty="0">
                <a:solidFill>
                  <a:srgbClr val="CCFFCC"/>
                </a:solidFill>
              </a:rPr>
              <a:t>Religious opposition </a:t>
            </a:r>
            <a:r>
              <a:rPr lang="en-US" altLang="en-US" sz="3000" dirty="0">
                <a:solidFill>
                  <a:schemeClr val="bg1"/>
                </a:solidFill>
              </a:rPr>
              <a:t>(they may lose power over people)  </a:t>
            </a:r>
          </a:p>
          <a:p>
            <a:pPr marL="801688" lvl="1" indent="-344488"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FFFF99"/>
                </a:solidFill>
              </a:rPr>
              <a:t>2. </a:t>
            </a:r>
            <a:r>
              <a:rPr lang="en-US" altLang="en-US" sz="3000" dirty="0">
                <a:solidFill>
                  <a:srgbClr val="CCFFCC"/>
                </a:solidFill>
              </a:rPr>
              <a:t>Political opposition </a:t>
            </a:r>
            <a:r>
              <a:rPr lang="en-US" altLang="en-US" sz="3000" dirty="0">
                <a:solidFill>
                  <a:schemeClr val="bg1"/>
                </a:solidFill>
              </a:rPr>
              <a:t>(Jn.18 – do not want Rome to intervene)    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3AA364-F466-F179-CC96-35FD9FB9CBB9}"/>
              </a:ext>
            </a:extLst>
          </p:cNvPr>
          <p:cNvSpPr/>
          <p:nvPr/>
        </p:nvSpPr>
        <p:spPr>
          <a:xfrm>
            <a:off x="1690685" y="838200"/>
            <a:ext cx="578226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Their shouting is unavoidable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8FFBA-1F77-64C6-77E6-323B06267EC7}"/>
              </a:ext>
            </a:extLst>
          </p:cNvPr>
          <p:cNvSpPr/>
          <p:nvPr/>
        </p:nvSpPr>
        <p:spPr>
          <a:xfrm>
            <a:off x="1686611" y="2514600"/>
            <a:ext cx="578226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How do we glorify God?</a:t>
            </a:r>
          </a:p>
        </p:txBody>
      </p:sp>
    </p:spTree>
    <p:extLst>
      <p:ext uri="{BB962C8B-B14F-4D97-AF65-F5344CB8AC3E}">
        <p14:creationId xmlns:p14="http://schemas.microsoft.com/office/powerpoint/2010/main" val="39960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D5FC3C6-987E-4652-8698-4A8DA07D097C}"/>
              </a:ext>
            </a:extLst>
          </p:cNvPr>
          <p:cNvSpPr/>
          <p:nvPr/>
        </p:nvSpPr>
        <p:spPr bwMode="auto">
          <a:xfrm>
            <a:off x="1001046" y="609600"/>
            <a:ext cx="71247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Sanctification,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Mt.5:13-16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1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99"/>
                </a:solidFill>
              </a:rPr>
              <a:t>Matthew 5:13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Industries put salt to about 14,000 uses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Jesus calls disciples salt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Some say more wars were fought over salt than gold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Rome: highway (Via </a:t>
            </a:r>
            <a:r>
              <a:rPr lang="en-US" sz="3100" kern="0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Salarium</a:t>
            </a: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Rome: paid soldiers a </a:t>
            </a:r>
            <a:r>
              <a:rPr lang="en-US" sz="3100" i="1" kern="0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salarium</a:t>
            </a:r>
            <a:endParaRPr lang="en-US" sz="3100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99"/>
                </a:solidFill>
              </a:rPr>
              <a:t>Matthew 5:13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Salt suggests ideas of . . 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Purity,</a:t>
            </a: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Lv.2:13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Preservative,</a:t>
            </a: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Mk.9:50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must have qualities that promote truth / love in the world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kern="0" dirty="0">
                <a:solidFill>
                  <a:srgbClr val="CC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Peace</a:t>
            </a:r>
            <a:r>
              <a:rPr lang="en-US" sz="31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(flavor), Mk.9:50; Col.4:6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You can lead a horse to water…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we are salt, more people want the gospel</a:t>
            </a:r>
          </a:p>
          <a:p>
            <a:pPr>
              <a:spcAft>
                <a:spcPts val="0"/>
              </a:spcAft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99"/>
                </a:solidFill>
              </a:rPr>
              <a:t>Matthew 5:13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100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Salt can lose its flavor:  become tasteless</a:t>
            </a:r>
          </a:p>
          <a:p>
            <a:pPr>
              <a:spcAft>
                <a:spcPts val="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Deposits in salt mines can last thousands of years, yet retain flavor</a:t>
            </a:r>
          </a:p>
          <a:p>
            <a:pPr>
              <a:spcAft>
                <a:spcPts val="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Refined salt can be stored for extended periods and retain flavor   </a:t>
            </a:r>
          </a:p>
          <a:p>
            <a:pPr>
              <a:spcAft>
                <a:spcPts val="0"/>
              </a:spcAft>
            </a:pPr>
            <a:r>
              <a:rPr lang="en-US" altLang="en-US" sz="3000" dirty="0">
                <a:solidFill>
                  <a:schemeClr val="bg1"/>
                </a:solidFill>
              </a:rPr>
              <a:t>Even salt that is dissolved in water diffuses its flavor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Salt loses its flavor when it is...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CCFFFF"/>
                </a:solidFill>
              </a:rPr>
              <a:t>1.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rgbClr val="FFFFCC"/>
                </a:solidFill>
              </a:rPr>
              <a:t>Contaminated by mixing.    </a:t>
            </a:r>
            <a:r>
              <a:rPr lang="en-US" altLang="en-US" sz="3000" dirty="0">
                <a:solidFill>
                  <a:schemeClr val="bg1"/>
                </a:solidFill>
              </a:rPr>
              <a:t>1 Co.15:33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  </a:t>
            </a:r>
            <a:r>
              <a:rPr lang="en-US" altLang="en-US" sz="2400" dirty="0">
                <a:solidFill>
                  <a:srgbClr val="CCFFFF"/>
                </a:solidFill>
              </a:rPr>
              <a:t>2.</a:t>
            </a:r>
            <a:r>
              <a:rPr lang="en-US" altLang="en-US" sz="3000" dirty="0">
                <a:solidFill>
                  <a:srgbClr val="CCFFFF"/>
                </a:solidFill>
              </a:rPr>
              <a:t> </a:t>
            </a:r>
            <a:r>
              <a:rPr lang="en-US" altLang="en-US" sz="3000" dirty="0">
                <a:solidFill>
                  <a:srgbClr val="FFFFCC"/>
                </a:solidFill>
              </a:rPr>
              <a:t>Affected by environment.  </a:t>
            </a:r>
            <a:r>
              <a:rPr lang="en-US" altLang="en-US" sz="3000" dirty="0">
                <a:solidFill>
                  <a:schemeClr val="bg1"/>
                </a:solidFill>
              </a:rPr>
              <a:t>Ep.5:16</a:t>
            </a:r>
          </a:p>
        </p:txBody>
      </p:sp>
    </p:spTree>
    <p:extLst>
      <p:ext uri="{BB962C8B-B14F-4D97-AF65-F5344CB8AC3E}">
        <p14:creationId xmlns:p14="http://schemas.microsoft.com/office/powerpoint/2010/main" val="41618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99"/>
                </a:solidFill>
              </a:rPr>
              <a:t>Matthew 5:14-16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100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You are light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14-15:</a:t>
            </a:r>
            <a:r>
              <a:rPr lang="en-US" altLang="en-US" sz="3000" dirty="0">
                <a:solidFill>
                  <a:schemeClr val="bg1"/>
                </a:solidFill>
              </a:rPr>
              <a:t> Lord’s highest compliment:  be like Him (Jn.9:5)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  </a:t>
            </a:r>
            <a:r>
              <a:rPr lang="en-US" altLang="en-US" sz="3000" dirty="0">
                <a:solidFill>
                  <a:srgbClr val="FFFFCC"/>
                </a:solidFill>
              </a:rPr>
              <a:t>14: </a:t>
            </a:r>
          </a:p>
          <a:p>
            <a:pPr marL="914400" indent="-112713">
              <a:spcBef>
                <a:spcPts val="0"/>
              </a:spcBef>
              <a:spcAft>
                <a:spcPts val="60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 We must be </a:t>
            </a:r>
            <a:r>
              <a:rPr lang="en-US" altLang="en-US" sz="3000" u="sng" dirty="0">
                <a:solidFill>
                  <a:srgbClr val="CCFFFF"/>
                </a:solidFill>
              </a:rPr>
              <a:t>seen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marL="914400" indent="-112713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 We must be seen in the </a:t>
            </a:r>
            <a:r>
              <a:rPr lang="en-US" altLang="en-US" sz="3000" u="sng" dirty="0">
                <a:solidFill>
                  <a:srgbClr val="CCFFFF"/>
                </a:solidFill>
              </a:rPr>
              <a:t>world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marL="393700" indent="-393700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  15-16:</a:t>
            </a:r>
            <a:r>
              <a:rPr lang="en-US" altLang="en-US" sz="3000" dirty="0">
                <a:solidFill>
                  <a:schemeClr val="bg1"/>
                </a:solidFill>
              </a:rPr>
              <a:t> we shine (glorify)…   How?</a:t>
            </a:r>
          </a:p>
          <a:p>
            <a:pPr marL="908050" indent="-106363">
              <a:spcAft>
                <a:spcPts val="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 Good works: winsome, attractive.  Ac.9</a:t>
            </a:r>
          </a:p>
          <a:p>
            <a:pPr marL="1254125" indent="-452438">
              <a:spcAft>
                <a:spcPts val="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Draw attention to </a:t>
            </a:r>
            <a:r>
              <a:rPr lang="en-US" altLang="en-US" sz="3000" dirty="0">
                <a:solidFill>
                  <a:srgbClr val="CCFFFF"/>
                </a:solidFill>
              </a:rPr>
              <a:t>God</a:t>
            </a:r>
            <a:r>
              <a:rPr lang="en-US" altLang="en-US" sz="3000" dirty="0">
                <a:solidFill>
                  <a:schemeClr val="bg1"/>
                </a:solidFill>
              </a:rPr>
              <a:t>, not self     [Mt.6:1, 5, 15]</a:t>
            </a:r>
          </a:p>
        </p:txBody>
      </p:sp>
    </p:spTree>
    <p:extLst>
      <p:ext uri="{BB962C8B-B14F-4D97-AF65-F5344CB8AC3E}">
        <p14:creationId xmlns:p14="http://schemas.microsoft.com/office/powerpoint/2010/main" val="25243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11348</TotalTime>
  <Words>737</Words>
  <Application>Microsoft Office PowerPoint</Application>
  <PresentationFormat>On-screen Show (4:3)</PresentationFormat>
  <Paragraphs>93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1_Default Design</vt:lpstr>
      <vt:lpstr>Default Design</vt:lpstr>
      <vt:lpstr>PowerPoint Presentation</vt:lpstr>
      <vt:lpstr>Lk.19:28f., triumphal entry into Jerusalem</vt:lpstr>
      <vt:lpstr>Lk.19:32-36</vt:lpstr>
      <vt:lpstr>Lk.19:38</vt:lpstr>
      <vt:lpstr>PowerPoint Presentation</vt:lpstr>
      <vt:lpstr>Matthew 5:13</vt:lpstr>
      <vt:lpstr>Matthew 5:13</vt:lpstr>
      <vt:lpstr>Matthew 5:13</vt:lpstr>
      <vt:lpstr>Matthew 5:14-16</vt:lpstr>
      <vt:lpstr>PowerPoint Presentation</vt:lpstr>
      <vt:lpstr>Transform</vt:lpstr>
      <vt:lpstr>Transform</vt:lpstr>
      <vt:lpstr>Transform</vt:lpstr>
      <vt:lpstr>PowerPoint Presentation</vt:lpstr>
      <vt:lpstr>Written during persecutions</vt:lpstr>
    </vt:vector>
  </TitlesOfParts>
  <Company>Duggin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1140</cp:revision>
  <dcterms:created xsi:type="dcterms:W3CDTF">2011-08-18T15:42:19Z</dcterms:created>
  <dcterms:modified xsi:type="dcterms:W3CDTF">2023-08-18T13:40:52Z</dcterms:modified>
</cp:coreProperties>
</file>