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25"/>
  </p:notesMasterIdLst>
  <p:sldIdLst>
    <p:sldId id="610" r:id="rId3"/>
    <p:sldId id="612" r:id="rId4"/>
    <p:sldId id="622" r:id="rId5"/>
    <p:sldId id="636" r:id="rId6"/>
    <p:sldId id="689" r:id="rId7"/>
    <p:sldId id="690" r:id="rId8"/>
    <p:sldId id="676" r:id="rId9"/>
    <p:sldId id="666" r:id="rId10"/>
    <p:sldId id="691" r:id="rId11"/>
    <p:sldId id="692" r:id="rId12"/>
    <p:sldId id="677" r:id="rId13"/>
    <p:sldId id="667" r:id="rId14"/>
    <p:sldId id="678" r:id="rId15"/>
    <p:sldId id="679" r:id="rId16"/>
    <p:sldId id="668" r:id="rId17"/>
    <p:sldId id="680" r:id="rId18"/>
    <p:sldId id="697" r:id="rId19"/>
    <p:sldId id="693" r:id="rId20"/>
    <p:sldId id="694" r:id="rId21"/>
    <p:sldId id="695" r:id="rId22"/>
    <p:sldId id="681" r:id="rId23"/>
    <p:sldId id="696"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a:srgbClr val="CCFFCC"/>
    <a:srgbClr val="CCFFFF"/>
    <a:srgbClr val="CCECFF"/>
    <a:srgbClr val="C0C0C0"/>
    <a:srgbClr val="FFFF66"/>
    <a:srgbClr val="CC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4" d="100"/>
          <a:sy n="94" d="100"/>
        </p:scale>
        <p:origin x="1138" y="91"/>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66A7F3A-0EB5-E767-B791-79563A8AA256}"/>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243" name="Rectangle 3">
            <a:extLst>
              <a:ext uri="{FF2B5EF4-FFF2-40B4-BE49-F238E27FC236}">
                <a16:creationId xmlns:a16="http://schemas.microsoft.com/office/drawing/2014/main" id="{2DDDDA48-D3B6-9071-C185-2D2D8F6D7948}"/>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4340" name="Rectangle 4">
            <a:extLst>
              <a:ext uri="{FF2B5EF4-FFF2-40B4-BE49-F238E27FC236}">
                <a16:creationId xmlns:a16="http://schemas.microsoft.com/office/drawing/2014/main" id="{C258B14E-2C7E-9179-3333-0E00F091B08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a:extLst>
              <a:ext uri="{FF2B5EF4-FFF2-40B4-BE49-F238E27FC236}">
                <a16:creationId xmlns:a16="http://schemas.microsoft.com/office/drawing/2014/main" id="{D60EB007-4E32-032F-CD8C-F42EE3C13999}"/>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178761E3-D496-130B-69E6-EBD34A2AF657}"/>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247" name="Rectangle 7">
            <a:extLst>
              <a:ext uri="{FF2B5EF4-FFF2-40B4-BE49-F238E27FC236}">
                <a16:creationId xmlns:a16="http://schemas.microsoft.com/office/drawing/2014/main" id="{4F9961E7-70B9-AD56-2D33-3FD99D40D2B6}"/>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DF80423-FBFB-40DB-A47A-719BF0EFC49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1A8A81ED-2F7E-1FCD-889F-16E2C30E6776}"/>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D5FC4CD1-3111-84C6-9DC2-F5329E3B6A2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8436" name="Slide Number Placeholder 3">
            <a:extLst>
              <a:ext uri="{FF2B5EF4-FFF2-40B4-BE49-F238E27FC236}">
                <a16:creationId xmlns:a16="http://schemas.microsoft.com/office/drawing/2014/main" id="{6113740A-DC7D-79BD-249A-F229B8A9433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32B5BF6-0C99-45B3-86AB-A3150C674B06}" type="slidenum">
              <a:rPr lang="en-US" altLang="en-US" smtClean="0">
                <a:solidFill>
                  <a:srgbClr val="000000"/>
                </a:solidFill>
              </a:rPr>
              <a:pPr/>
              <a:t>1</a:t>
            </a:fld>
            <a:endParaRPr lang="en-US" alt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a:extLst>
              <a:ext uri="{FF2B5EF4-FFF2-40B4-BE49-F238E27FC236}">
                <a16:creationId xmlns:a16="http://schemas.microsoft.com/office/drawing/2014/main" id="{0B5A0C77-AF47-5FF9-D71B-E8EFA14BED7C}"/>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Footer Placeholder 4">
            <a:extLst>
              <a:ext uri="{FF2B5EF4-FFF2-40B4-BE49-F238E27FC236}">
                <a16:creationId xmlns:a16="http://schemas.microsoft.com/office/drawing/2014/main" id="{9C67D6D8-5128-B2F1-F8BA-F4B99C8FA124}"/>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FC5B39F8-4D0D-8FAD-B327-86E600E2EF8A}"/>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357199F5-5BFA-4426-B15F-02B62E542969}" type="slidenum">
              <a:rPr lang="en-US" altLang="en-US"/>
              <a:pPr>
                <a:defRPr/>
              </a:pPr>
              <a:t>‹#›</a:t>
            </a:fld>
            <a:endParaRPr lang="en-US" altLang="en-US"/>
          </a:p>
        </p:txBody>
      </p:sp>
    </p:spTree>
    <p:extLst>
      <p:ext uri="{BB962C8B-B14F-4D97-AF65-F5344CB8AC3E}">
        <p14:creationId xmlns:p14="http://schemas.microsoft.com/office/powerpoint/2010/main" val="586165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9A6253-7A85-2A99-64AF-62195FF4B339}"/>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Footer Placeholder 4">
            <a:extLst>
              <a:ext uri="{FF2B5EF4-FFF2-40B4-BE49-F238E27FC236}">
                <a16:creationId xmlns:a16="http://schemas.microsoft.com/office/drawing/2014/main" id="{12EE0232-4F33-EC2B-0F7E-4AEE03F03D03}"/>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B808E404-B3A9-0FB1-36CB-B88F27718624}"/>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BECD1BDC-CB9C-4321-B03B-CCF1E5F373C4}" type="slidenum">
              <a:rPr lang="en-US" altLang="en-US"/>
              <a:pPr>
                <a:defRPr/>
              </a:pPr>
              <a:t>‹#›</a:t>
            </a:fld>
            <a:endParaRPr lang="en-US" altLang="en-US"/>
          </a:p>
        </p:txBody>
      </p:sp>
    </p:spTree>
    <p:extLst>
      <p:ext uri="{BB962C8B-B14F-4D97-AF65-F5344CB8AC3E}">
        <p14:creationId xmlns:p14="http://schemas.microsoft.com/office/powerpoint/2010/main" val="3826653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063194-C0BE-A38E-689C-31E734E9F0F0}"/>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Footer Placeholder 4">
            <a:extLst>
              <a:ext uri="{FF2B5EF4-FFF2-40B4-BE49-F238E27FC236}">
                <a16:creationId xmlns:a16="http://schemas.microsoft.com/office/drawing/2014/main" id="{ED5868EE-9A07-C4E8-4C5A-FCC023A7A20E}"/>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3331BA01-4461-970E-5B3F-C27D2C9C00C9}"/>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C47F2134-EB58-403B-9F58-0C91E921509E}" type="slidenum">
              <a:rPr lang="en-US" altLang="en-US"/>
              <a:pPr>
                <a:defRPr/>
              </a:pPr>
              <a:t>‹#›</a:t>
            </a:fld>
            <a:endParaRPr lang="en-US" altLang="en-US"/>
          </a:p>
        </p:txBody>
      </p:sp>
    </p:spTree>
    <p:extLst>
      <p:ext uri="{BB962C8B-B14F-4D97-AF65-F5344CB8AC3E}">
        <p14:creationId xmlns:p14="http://schemas.microsoft.com/office/powerpoint/2010/main" val="146894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BD137EE-A04E-F31F-77E6-93368ED7B10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065B921-97BD-47ED-B15D-A22BFB9BCAD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333D970-C5B0-0337-5B9D-AC5649C75CFE}"/>
              </a:ext>
            </a:extLst>
          </p:cNvPr>
          <p:cNvSpPr>
            <a:spLocks noGrp="1" noChangeArrowheads="1"/>
          </p:cNvSpPr>
          <p:nvPr>
            <p:ph type="sldNum" sz="quarter" idx="12"/>
          </p:nvPr>
        </p:nvSpPr>
        <p:spPr>
          <a:ln/>
        </p:spPr>
        <p:txBody>
          <a:bodyPr/>
          <a:lstStyle>
            <a:lvl1pPr>
              <a:defRPr/>
            </a:lvl1pPr>
          </a:lstStyle>
          <a:p>
            <a:pPr>
              <a:defRPr/>
            </a:pPr>
            <a:fld id="{DC517783-3097-4F99-8513-F3E72001CB69}" type="slidenum">
              <a:rPr lang="en-US" altLang="en-US"/>
              <a:pPr>
                <a:defRPr/>
              </a:pPr>
              <a:t>‹#›</a:t>
            </a:fld>
            <a:endParaRPr lang="en-US" altLang="en-US"/>
          </a:p>
        </p:txBody>
      </p:sp>
    </p:spTree>
    <p:extLst>
      <p:ext uri="{BB962C8B-B14F-4D97-AF65-F5344CB8AC3E}">
        <p14:creationId xmlns:p14="http://schemas.microsoft.com/office/powerpoint/2010/main" val="3718207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B543D25-A916-C7C5-192A-215EFBEEDB4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4DEF4EE-EAB0-57A8-BF35-144578BDBD0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8B84D2A-4BEC-D687-B5B0-0097FFF1EFE3}"/>
              </a:ext>
            </a:extLst>
          </p:cNvPr>
          <p:cNvSpPr>
            <a:spLocks noGrp="1" noChangeArrowheads="1"/>
          </p:cNvSpPr>
          <p:nvPr>
            <p:ph type="sldNum" sz="quarter" idx="12"/>
          </p:nvPr>
        </p:nvSpPr>
        <p:spPr>
          <a:ln/>
        </p:spPr>
        <p:txBody>
          <a:bodyPr/>
          <a:lstStyle>
            <a:lvl1pPr>
              <a:defRPr/>
            </a:lvl1pPr>
          </a:lstStyle>
          <a:p>
            <a:pPr>
              <a:defRPr/>
            </a:pPr>
            <a:fld id="{0838D948-95F3-4E6B-96DA-D2E4A0F66258}" type="slidenum">
              <a:rPr lang="en-US" altLang="en-US"/>
              <a:pPr>
                <a:defRPr/>
              </a:pPr>
              <a:t>‹#›</a:t>
            </a:fld>
            <a:endParaRPr lang="en-US" altLang="en-US"/>
          </a:p>
        </p:txBody>
      </p:sp>
    </p:spTree>
    <p:extLst>
      <p:ext uri="{BB962C8B-B14F-4D97-AF65-F5344CB8AC3E}">
        <p14:creationId xmlns:p14="http://schemas.microsoft.com/office/powerpoint/2010/main" val="31290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57103156-617B-A114-F284-6343D1735AB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01A9B97-88F4-A020-7361-874C3DA442E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739719A-9577-9A54-5AB1-949AFB3E0C73}"/>
              </a:ext>
            </a:extLst>
          </p:cNvPr>
          <p:cNvSpPr>
            <a:spLocks noGrp="1" noChangeArrowheads="1"/>
          </p:cNvSpPr>
          <p:nvPr>
            <p:ph type="sldNum" sz="quarter" idx="12"/>
          </p:nvPr>
        </p:nvSpPr>
        <p:spPr>
          <a:ln/>
        </p:spPr>
        <p:txBody>
          <a:bodyPr/>
          <a:lstStyle>
            <a:lvl1pPr>
              <a:defRPr/>
            </a:lvl1pPr>
          </a:lstStyle>
          <a:p>
            <a:pPr>
              <a:defRPr/>
            </a:pPr>
            <a:fld id="{E03D7418-A44A-4064-8AAD-4698B5B8441F}" type="slidenum">
              <a:rPr lang="en-US" altLang="en-US"/>
              <a:pPr>
                <a:defRPr/>
              </a:pPr>
              <a:t>‹#›</a:t>
            </a:fld>
            <a:endParaRPr lang="en-US" altLang="en-US"/>
          </a:p>
        </p:txBody>
      </p:sp>
    </p:spTree>
    <p:extLst>
      <p:ext uri="{BB962C8B-B14F-4D97-AF65-F5344CB8AC3E}">
        <p14:creationId xmlns:p14="http://schemas.microsoft.com/office/powerpoint/2010/main" val="2212021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7B953D7-A8C4-5C95-34F3-556560AE714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5282ACA-FAF9-2827-3963-2E753DB71D9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BD125D38-084D-6B76-B270-7A0A36A2231B}"/>
              </a:ext>
            </a:extLst>
          </p:cNvPr>
          <p:cNvSpPr>
            <a:spLocks noGrp="1" noChangeArrowheads="1"/>
          </p:cNvSpPr>
          <p:nvPr>
            <p:ph type="sldNum" sz="quarter" idx="12"/>
          </p:nvPr>
        </p:nvSpPr>
        <p:spPr>
          <a:ln/>
        </p:spPr>
        <p:txBody>
          <a:bodyPr/>
          <a:lstStyle>
            <a:lvl1pPr>
              <a:defRPr/>
            </a:lvl1pPr>
          </a:lstStyle>
          <a:p>
            <a:pPr>
              <a:defRPr/>
            </a:pPr>
            <a:fld id="{0A6C75F2-A9C4-4CEE-9495-9D8E26722618}" type="slidenum">
              <a:rPr lang="en-US" altLang="en-US"/>
              <a:pPr>
                <a:defRPr/>
              </a:pPr>
              <a:t>‹#›</a:t>
            </a:fld>
            <a:endParaRPr lang="en-US" altLang="en-US"/>
          </a:p>
        </p:txBody>
      </p:sp>
    </p:spTree>
    <p:extLst>
      <p:ext uri="{BB962C8B-B14F-4D97-AF65-F5344CB8AC3E}">
        <p14:creationId xmlns:p14="http://schemas.microsoft.com/office/powerpoint/2010/main" val="2468792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5F5A9A7-3B0E-EFB9-3F89-E94C9D2FBBC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69113318-085F-1506-6D2D-ED18E9B07F1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9085C7A6-7BAD-EF80-733A-6222E65D8F95}"/>
              </a:ext>
            </a:extLst>
          </p:cNvPr>
          <p:cNvSpPr>
            <a:spLocks noGrp="1" noChangeArrowheads="1"/>
          </p:cNvSpPr>
          <p:nvPr>
            <p:ph type="sldNum" sz="quarter" idx="12"/>
          </p:nvPr>
        </p:nvSpPr>
        <p:spPr>
          <a:ln/>
        </p:spPr>
        <p:txBody>
          <a:bodyPr/>
          <a:lstStyle>
            <a:lvl1pPr>
              <a:defRPr/>
            </a:lvl1pPr>
          </a:lstStyle>
          <a:p>
            <a:pPr>
              <a:defRPr/>
            </a:pPr>
            <a:fld id="{1A76FA6D-C6AD-4FFC-990C-87E8702C2E3D}" type="slidenum">
              <a:rPr lang="en-US" altLang="en-US"/>
              <a:pPr>
                <a:defRPr/>
              </a:pPr>
              <a:t>‹#›</a:t>
            </a:fld>
            <a:endParaRPr lang="en-US" altLang="en-US"/>
          </a:p>
        </p:txBody>
      </p:sp>
    </p:spTree>
    <p:extLst>
      <p:ext uri="{BB962C8B-B14F-4D97-AF65-F5344CB8AC3E}">
        <p14:creationId xmlns:p14="http://schemas.microsoft.com/office/powerpoint/2010/main" val="29977212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ECFBF4F-DE33-DB73-4BAD-2B076754E5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7E4EA9A9-D2EB-8A0F-3ECA-5B834F631A3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32CBE151-319F-0F45-3EF1-61474C551A94}"/>
              </a:ext>
            </a:extLst>
          </p:cNvPr>
          <p:cNvSpPr>
            <a:spLocks noGrp="1" noChangeArrowheads="1"/>
          </p:cNvSpPr>
          <p:nvPr>
            <p:ph type="sldNum" sz="quarter" idx="12"/>
          </p:nvPr>
        </p:nvSpPr>
        <p:spPr>
          <a:ln/>
        </p:spPr>
        <p:txBody>
          <a:bodyPr/>
          <a:lstStyle>
            <a:lvl1pPr>
              <a:defRPr/>
            </a:lvl1pPr>
          </a:lstStyle>
          <a:p>
            <a:pPr>
              <a:defRPr/>
            </a:pPr>
            <a:fld id="{A9C28FE9-D511-439D-BAE8-7D5A68B60CEF}" type="slidenum">
              <a:rPr lang="en-US" altLang="en-US"/>
              <a:pPr>
                <a:defRPr/>
              </a:pPr>
              <a:t>‹#›</a:t>
            </a:fld>
            <a:endParaRPr lang="en-US" altLang="en-US"/>
          </a:p>
        </p:txBody>
      </p:sp>
    </p:spTree>
    <p:extLst>
      <p:ext uri="{BB962C8B-B14F-4D97-AF65-F5344CB8AC3E}">
        <p14:creationId xmlns:p14="http://schemas.microsoft.com/office/powerpoint/2010/main" val="36813952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AD2CB8C-A1F8-AFEA-731A-67335337CD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6D190BB6-5FD3-05D9-FB5B-F35052A51B6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265699C9-ADA3-3CC4-17B8-2CEE80D8288F}"/>
              </a:ext>
            </a:extLst>
          </p:cNvPr>
          <p:cNvSpPr>
            <a:spLocks noGrp="1" noChangeArrowheads="1"/>
          </p:cNvSpPr>
          <p:nvPr>
            <p:ph type="sldNum" sz="quarter" idx="12"/>
          </p:nvPr>
        </p:nvSpPr>
        <p:spPr>
          <a:ln/>
        </p:spPr>
        <p:txBody>
          <a:bodyPr/>
          <a:lstStyle>
            <a:lvl1pPr>
              <a:defRPr/>
            </a:lvl1pPr>
          </a:lstStyle>
          <a:p>
            <a:pPr>
              <a:defRPr/>
            </a:pPr>
            <a:fld id="{1931FAFC-7F97-494F-AC5E-1161570F5E48}" type="slidenum">
              <a:rPr lang="en-US" altLang="en-US"/>
              <a:pPr>
                <a:defRPr/>
              </a:pPr>
              <a:t>‹#›</a:t>
            </a:fld>
            <a:endParaRPr lang="en-US" altLang="en-US"/>
          </a:p>
        </p:txBody>
      </p:sp>
    </p:spTree>
    <p:extLst>
      <p:ext uri="{BB962C8B-B14F-4D97-AF65-F5344CB8AC3E}">
        <p14:creationId xmlns:p14="http://schemas.microsoft.com/office/powerpoint/2010/main" val="41113891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AA968F64-AE77-618D-B1AD-0476433B5D7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9A9BC18-6164-B947-FCA7-0878F9E74CF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F73601C-3768-19A4-C118-1FF90CC0F754}"/>
              </a:ext>
            </a:extLst>
          </p:cNvPr>
          <p:cNvSpPr>
            <a:spLocks noGrp="1" noChangeArrowheads="1"/>
          </p:cNvSpPr>
          <p:nvPr>
            <p:ph type="sldNum" sz="quarter" idx="12"/>
          </p:nvPr>
        </p:nvSpPr>
        <p:spPr>
          <a:ln/>
        </p:spPr>
        <p:txBody>
          <a:bodyPr/>
          <a:lstStyle>
            <a:lvl1pPr>
              <a:defRPr/>
            </a:lvl1pPr>
          </a:lstStyle>
          <a:p>
            <a:pPr>
              <a:defRPr/>
            </a:pPr>
            <a:fld id="{4AFF509C-A63B-469D-8DAF-4367F640B895}" type="slidenum">
              <a:rPr lang="en-US" altLang="en-US"/>
              <a:pPr>
                <a:defRPr/>
              </a:pPr>
              <a:t>‹#›</a:t>
            </a:fld>
            <a:endParaRPr lang="en-US" altLang="en-US"/>
          </a:p>
        </p:txBody>
      </p:sp>
    </p:spTree>
    <p:extLst>
      <p:ext uri="{BB962C8B-B14F-4D97-AF65-F5344CB8AC3E}">
        <p14:creationId xmlns:p14="http://schemas.microsoft.com/office/powerpoint/2010/main" val="13812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0F5A53-2264-0D46-EC49-607326CC2D39}"/>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Footer Placeholder 4">
            <a:extLst>
              <a:ext uri="{FF2B5EF4-FFF2-40B4-BE49-F238E27FC236}">
                <a16:creationId xmlns:a16="http://schemas.microsoft.com/office/drawing/2014/main" id="{53BF4AFC-0510-72C3-D943-C1356E8E2315}"/>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8F54688A-2610-604E-CF3D-95809AB70574}"/>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2471584B-412C-4D7B-8ABF-54F63DDFE663}" type="slidenum">
              <a:rPr lang="en-US" altLang="en-US"/>
              <a:pPr>
                <a:defRPr/>
              </a:pPr>
              <a:t>‹#›</a:t>
            </a:fld>
            <a:endParaRPr lang="en-US" altLang="en-US"/>
          </a:p>
        </p:txBody>
      </p:sp>
    </p:spTree>
    <p:extLst>
      <p:ext uri="{BB962C8B-B14F-4D97-AF65-F5344CB8AC3E}">
        <p14:creationId xmlns:p14="http://schemas.microsoft.com/office/powerpoint/2010/main" val="25602812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2CE46180-0966-7F45-C7C1-909115F3D6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9683B75-44C0-BE97-6D52-EDDDBD8CE46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3C4DD10-322B-A2DB-C8A7-CB497C0AC50A}"/>
              </a:ext>
            </a:extLst>
          </p:cNvPr>
          <p:cNvSpPr>
            <a:spLocks noGrp="1" noChangeArrowheads="1"/>
          </p:cNvSpPr>
          <p:nvPr>
            <p:ph type="sldNum" sz="quarter" idx="12"/>
          </p:nvPr>
        </p:nvSpPr>
        <p:spPr>
          <a:ln/>
        </p:spPr>
        <p:txBody>
          <a:bodyPr/>
          <a:lstStyle>
            <a:lvl1pPr>
              <a:defRPr/>
            </a:lvl1pPr>
          </a:lstStyle>
          <a:p>
            <a:pPr>
              <a:defRPr/>
            </a:pPr>
            <a:fld id="{EDC0D4D0-67AC-4BC4-B667-676711B60180}" type="slidenum">
              <a:rPr lang="en-US" altLang="en-US"/>
              <a:pPr>
                <a:defRPr/>
              </a:pPr>
              <a:t>‹#›</a:t>
            </a:fld>
            <a:endParaRPr lang="en-US" altLang="en-US"/>
          </a:p>
        </p:txBody>
      </p:sp>
    </p:spTree>
    <p:extLst>
      <p:ext uri="{BB962C8B-B14F-4D97-AF65-F5344CB8AC3E}">
        <p14:creationId xmlns:p14="http://schemas.microsoft.com/office/powerpoint/2010/main" val="28145214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4C43F6A-F3A4-14E8-A4A9-7061DCC55DE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6141206-0969-D2C9-E032-789488590DE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9869070-263D-0531-E636-B23351FCBB88}"/>
              </a:ext>
            </a:extLst>
          </p:cNvPr>
          <p:cNvSpPr>
            <a:spLocks noGrp="1" noChangeArrowheads="1"/>
          </p:cNvSpPr>
          <p:nvPr>
            <p:ph type="sldNum" sz="quarter" idx="12"/>
          </p:nvPr>
        </p:nvSpPr>
        <p:spPr>
          <a:ln/>
        </p:spPr>
        <p:txBody>
          <a:bodyPr/>
          <a:lstStyle>
            <a:lvl1pPr>
              <a:defRPr/>
            </a:lvl1pPr>
          </a:lstStyle>
          <a:p>
            <a:pPr>
              <a:defRPr/>
            </a:pPr>
            <a:fld id="{78A88230-DA20-4A2C-AF27-DC37A4101F8C}" type="slidenum">
              <a:rPr lang="en-US" altLang="en-US"/>
              <a:pPr>
                <a:defRPr/>
              </a:pPr>
              <a:t>‹#›</a:t>
            </a:fld>
            <a:endParaRPr lang="en-US" altLang="en-US"/>
          </a:p>
        </p:txBody>
      </p:sp>
    </p:spTree>
    <p:extLst>
      <p:ext uri="{BB962C8B-B14F-4D97-AF65-F5344CB8AC3E}">
        <p14:creationId xmlns:p14="http://schemas.microsoft.com/office/powerpoint/2010/main" val="25546361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B7B5065-D8F7-82DE-0C31-7F20C75DE9A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BADEA5D-FE58-D190-3BFF-7CCB909440A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E5A7C85-7340-FCF1-BBC4-857E7CE8A36A}"/>
              </a:ext>
            </a:extLst>
          </p:cNvPr>
          <p:cNvSpPr>
            <a:spLocks noGrp="1" noChangeArrowheads="1"/>
          </p:cNvSpPr>
          <p:nvPr>
            <p:ph type="sldNum" sz="quarter" idx="12"/>
          </p:nvPr>
        </p:nvSpPr>
        <p:spPr>
          <a:ln/>
        </p:spPr>
        <p:txBody>
          <a:bodyPr/>
          <a:lstStyle>
            <a:lvl1pPr>
              <a:defRPr/>
            </a:lvl1pPr>
          </a:lstStyle>
          <a:p>
            <a:pPr>
              <a:defRPr/>
            </a:pPr>
            <a:fld id="{3F0F36E5-9603-4CE3-A207-F0F9BF4C4AA6}" type="slidenum">
              <a:rPr lang="en-US" altLang="en-US"/>
              <a:pPr>
                <a:defRPr/>
              </a:pPr>
              <a:t>‹#›</a:t>
            </a:fld>
            <a:endParaRPr lang="en-US" altLang="en-US"/>
          </a:p>
        </p:txBody>
      </p:sp>
    </p:spTree>
    <p:extLst>
      <p:ext uri="{BB962C8B-B14F-4D97-AF65-F5344CB8AC3E}">
        <p14:creationId xmlns:p14="http://schemas.microsoft.com/office/powerpoint/2010/main" val="1621389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a:extLst>
              <a:ext uri="{FF2B5EF4-FFF2-40B4-BE49-F238E27FC236}">
                <a16:creationId xmlns:a16="http://schemas.microsoft.com/office/drawing/2014/main" id="{15204861-B37E-5ECE-94CE-E134B4B664E1}"/>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Footer Placeholder 4">
            <a:extLst>
              <a:ext uri="{FF2B5EF4-FFF2-40B4-BE49-F238E27FC236}">
                <a16:creationId xmlns:a16="http://schemas.microsoft.com/office/drawing/2014/main" id="{B1C88136-4AEF-7244-BFCA-27C6E6E290B7}"/>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5BFCE9BB-A08C-E789-53BC-D3EC345D35B6}"/>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33E9A745-FFAD-4703-9A49-8F2208FAD23D}" type="slidenum">
              <a:rPr lang="en-US" altLang="en-US"/>
              <a:pPr>
                <a:defRPr/>
              </a:pPr>
              <a:t>‹#›</a:t>
            </a:fld>
            <a:endParaRPr lang="en-US" altLang="en-US"/>
          </a:p>
        </p:txBody>
      </p:sp>
    </p:spTree>
    <p:extLst>
      <p:ext uri="{BB962C8B-B14F-4D97-AF65-F5344CB8AC3E}">
        <p14:creationId xmlns:p14="http://schemas.microsoft.com/office/powerpoint/2010/main" val="199837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ECB915-0320-13A9-8E07-22B7E2BFE51E}"/>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Footer Placeholder 5">
            <a:extLst>
              <a:ext uri="{FF2B5EF4-FFF2-40B4-BE49-F238E27FC236}">
                <a16:creationId xmlns:a16="http://schemas.microsoft.com/office/drawing/2014/main" id="{B665CACB-E9C2-AA36-E6E3-E3878D7D0493}"/>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7" name="Slide Number Placeholder 6">
            <a:extLst>
              <a:ext uri="{FF2B5EF4-FFF2-40B4-BE49-F238E27FC236}">
                <a16:creationId xmlns:a16="http://schemas.microsoft.com/office/drawing/2014/main" id="{DB9ACDC4-DFAF-D9A0-E3C3-DC5F684C5202}"/>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4166F6EF-E972-4CB3-BFF2-19621A0D6651}" type="slidenum">
              <a:rPr lang="en-US" altLang="en-US"/>
              <a:pPr>
                <a:defRPr/>
              </a:pPr>
              <a:t>‹#›</a:t>
            </a:fld>
            <a:endParaRPr lang="en-US" altLang="en-US"/>
          </a:p>
        </p:txBody>
      </p:sp>
    </p:spTree>
    <p:extLst>
      <p:ext uri="{BB962C8B-B14F-4D97-AF65-F5344CB8AC3E}">
        <p14:creationId xmlns:p14="http://schemas.microsoft.com/office/powerpoint/2010/main" val="382713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586139-BB09-BBBF-3F3D-7EE7A608545F}"/>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8" name="Footer Placeholder 7">
            <a:extLst>
              <a:ext uri="{FF2B5EF4-FFF2-40B4-BE49-F238E27FC236}">
                <a16:creationId xmlns:a16="http://schemas.microsoft.com/office/drawing/2014/main" id="{86839377-57E5-80A3-EA8C-576FC7A169FF}"/>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9" name="Slide Number Placeholder 8">
            <a:extLst>
              <a:ext uri="{FF2B5EF4-FFF2-40B4-BE49-F238E27FC236}">
                <a16:creationId xmlns:a16="http://schemas.microsoft.com/office/drawing/2014/main" id="{7C1F9CE3-5D03-3008-38E1-B1A8204F0082}"/>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9B7C2B62-F24A-4A32-A118-CFAA9627F25B}" type="slidenum">
              <a:rPr lang="en-US" altLang="en-US"/>
              <a:pPr>
                <a:defRPr/>
              </a:pPr>
              <a:t>‹#›</a:t>
            </a:fld>
            <a:endParaRPr lang="en-US" altLang="en-US"/>
          </a:p>
        </p:txBody>
      </p:sp>
    </p:spTree>
    <p:extLst>
      <p:ext uri="{BB962C8B-B14F-4D97-AF65-F5344CB8AC3E}">
        <p14:creationId xmlns:p14="http://schemas.microsoft.com/office/powerpoint/2010/main" val="3441919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5BB6C2-3506-6C5B-B409-2FC091F1C51C}"/>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4" name="Footer Placeholder 3">
            <a:extLst>
              <a:ext uri="{FF2B5EF4-FFF2-40B4-BE49-F238E27FC236}">
                <a16:creationId xmlns:a16="http://schemas.microsoft.com/office/drawing/2014/main" id="{F2808004-CFBE-2FE5-A930-F9D2C5B35326}"/>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Slide Number Placeholder 4">
            <a:extLst>
              <a:ext uri="{FF2B5EF4-FFF2-40B4-BE49-F238E27FC236}">
                <a16:creationId xmlns:a16="http://schemas.microsoft.com/office/drawing/2014/main" id="{5AACE2B0-96AF-277C-A913-5DF965D56605}"/>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A916A224-0AC0-4AD5-BC00-2A52A879B1E5}" type="slidenum">
              <a:rPr lang="en-US" altLang="en-US"/>
              <a:pPr>
                <a:defRPr/>
              </a:pPr>
              <a:t>‹#›</a:t>
            </a:fld>
            <a:endParaRPr lang="en-US" altLang="en-US"/>
          </a:p>
        </p:txBody>
      </p:sp>
    </p:spTree>
    <p:extLst>
      <p:ext uri="{BB962C8B-B14F-4D97-AF65-F5344CB8AC3E}">
        <p14:creationId xmlns:p14="http://schemas.microsoft.com/office/powerpoint/2010/main" val="2612129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DC951D-79DC-3E36-F26C-4BC430B2E7E1}"/>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3" name="Footer Placeholder 2">
            <a:extLst>
              <a:ext uri="{FF2B5EF4-FFF2-40B4-BE49-F238E27FC236}">
                <a16:creationId xmlns:a16="http://schemas.microsoft.com/office/drawing/2014/main" id="{222C52A4-1E68-C111-0827-B5E19FA1C9DC}"/>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4" name="Slide Number Placeholder 3">
            <a:extLst>
              <a:ext uri="{FF2B5EF4-FFF2-40B4-BE49-F238E27FC236}">
                <a16:creationId xmlns:a16="http://schemas.microsoft.com/office/drawing/2014/main" id="{F2EEFC87-B56F-4479-C0AE-BBE1E6FBD6B5}"/>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95716960-EF8B-447F-878A-60A7EC907A14}" type="slidenum">
              <a:rPr lang="en-US" altLang="en-US"/>
              <a:pPr>
                <a:defRPr/>
              </a:pPr>
              <a:t>‹#›</a:t>
            </a:fld>
            <a:endParaRPr lang="en-US" altLang="en-US"/>
          </a:p>
        </p:txBody>
      </p:sp>
    </p:spTree>
    <p:extLst>
      <p:ext uri="{BB962C8B-B14F-4D97-AF65-F5344CB8AC3E}">
        <p14:creationId xmlns:p14="http://schemas.microsoft.com/office/powerpoint/2010/main" val="187875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81428BB0-B3DD-2F3E-C9A4-33FC59C46B0B}"/>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Footer Placeholder 5">
            <a:extLst>
              <a:ext uri="{FF2B5EF4-FFF2-40B4-BE49-F238E27FC236}">
                <a16:creationId xmlns:a16="http://schemas.microsoft.com/office/drawing/2014/main" id="{F9EB6E7E-0B31-2CE2-D0A8-742AC0E77F58}"/>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7" name="Slide Number Placeholder 6">
            <a:extLst>
              <a:ext uri="{FF2B5EF4-FFF2-40B4-BE49-F238E27FC236}">
                <a16:creationId xmlns:a16="http://schemas.microsoft.com/office/drawing/2014/main" id="{6CC38C5F-2461-4250-015E-9AB9A32B1EBA}"/>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FFFFADC0-E213-4275-8113-8250C7827B74}" type="slidenum">
              <a:rPr lang="en-US" altLang="en-US"/>
              <a:pPr>
                <a:defRPr/>
              </a:pPr>
              <a:t>‹#›</a:t>
            </a:fld>
            <a:endParaRPr lang="en-US" altLang="en-US"/>
          </a:p>
        </p:txBody>
      </p:sp>
    </p:spTree>
    <p:extLst>
      <p:ext uri="{BB962C8B-B14F-4D97-AF65-F5344CB8AC3E}">
        <p14:creationId xmlns:p14="http://schemas.microsoft.com/office/powerpoint/2010/main" val="477269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7708137-0FC9-8AE3-7242-CACBBD72FDB9}"/>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Footer Placeholder 5">
            <a:extLst>
              <a:ext uri="{FF2B5EF4-FFF2-40B4-BE49-F238E27FC236}">
                <a16:creationId xmlns:a16="http://schemas.microsoft.com/office/drawing/2014/main" id="{75F3FE00-CEBD-C579-E24D-AF636F4E130F}"/>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7" name="Slide Number Placeholder 6">
            <a:extLst>
              <a:ext uri="{FF2B5EF4-FFF2-40B4-BE49-F238E27FC236}">
                <a16:creationId xmlns:a16="http://schemas.microsoft.com/office/drawing/2014/main" id="{BA53607C-975E-A72B-6EB0-05D62FBE1D6E}"/>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3D58EC07-3E33-4C20-949E-04899C50077D}" type="slidenum">
              <a:rPr lang="en-US" altLang="en-US"/>
              <a:pPr>
                <a:defRPr/>
              </a:pPr>
              <a:t>‹#›</a:t>
            </a:fld>
            <a:endParaRPr lang="en-US" altLang="en-US"/>
          </a:p>
        </p:txBody>
      </p:sp>
    </p:spTree>
    <p:extLst>
      <p:ext uri="{BB962C8B-B14F-4D97-AF65-F5344CB8AC3E}">
        <p14:creationId xmlns:p14="http://schemas.microsoft.com/office/powerpoint/2010/main" val="1659520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C3644D7-49CC-63C4-EE84-400C7ED4341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E21763C-2058-65EF-FF28-3920C997A2E9}"/>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C1AE4A9-1C68-3F08-5FA0-05BDC19FF5FE}"/>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a:defRPr/>
            </a:pPr>
            <a:endParaRPr lang="en-US" altLang="en-US"/>
          </a:p>
        </p:txBody>
      </p:sp>
      <p:sp>
        <p:nvSpPr>
          <p:cNvPr id="1029" name="Rectangle 5">
            <a:extLst>
              <a:ext uri="{FF2B5EF4-FFF2-40B4-BE49-F238E27FC236}">
                <a16:creationId xmlns:a16="http://schemas.microsoft.com/office/drawing/2014/main" id="{FAB64947-482F-DDC2-BCCE-D30D35704C1D}"/>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a:defRPr/>
            </a:pPr>
            <a:endParaRPr lang="en-US" altLang="en-US"/>
          </a:p>
        </p:txBody>
      </p:sp>
      <p:sp>
        <p:nvSpPr>
          <p:cNvPr id="1030" name="Rectangle 6">
            <a:extLst>
              <a:ext uri="{FF2B5EF4-FFF2-40B4-BE49-F238E27FC236}">
                <a16:creationId xmlns:a16="http://schemas.microsoft.com/office/drawing/2014/main" id="{B6553EC0-0E8C-5D1B-B594-F0EC2B18B585}"/>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charset="0"/>
              </a:defRPr>
            </a:lvl1pPr>
          </a:lstStyle>
          <a:p>
            <a:pPr>
              <a:defRPr/>
            </a:pPr>
            <a:fld id="{ADB0B946-ED21-4081-8DD1-5824EA47A84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88" r:id="rId1"/>
    <p:sldLayoutId id="2147484189" r:id="rId2"/>
    <p:sldLayoutId id="2147484190" r:id="rId3"/>
    <p:sldLayoutId id="2147484191" r:id="rId4"/>
    <p:sldLayoutId id="2147484192" r:id="rId5"/>
    <p:sldLayoutId id="2147484193" r:id="rId6"/>
    <p:sldLayoutId id="2147484194" r:id="rId7"/>
    <p:sldLayoutId id="2147484195" r:id="rId8"/>
    <p:sldLayoutId id="2147484196" r:id="rId9"/>
    <p:sldLayoutId id="2147484197" r:id="rId10"/>
    <p:sldLayoutId id="214748419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213DAE7-AF37-77FE-47D4-35117746A550}"/>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4267FC4-2E2F-77E6-ECAF-CE8D1FEC1239}"/>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EDA922D-D379-E5BF-F10E-9E98906FA6E9}"/>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a:extLst>
              <a:ext uri="{FF2B5EF4-FFF2-40B4-BE49-F238E27FC236}">
                <a16:creationId xmlns:a16="http://schemas.microsoft.com/office/drawing/2014/main" id="{ADCE4DC3-CF07-F8E0-62F8-2914BCC96C9A}"/>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a:extLst>
              <a:ext uri="{FF2B5EF4-FFF2-40B4-BE49-F238E27FC236}">
                <a16:creationId xmlns:a16="http://schemas.microsoft.com/office/drawing/2014/main" id="{BD02A015-0924-E293-0A75-97783BCC873A}"/>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B1A47D6-E9F4-4906-897E-E1E41273999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40B797-A06D-F0E5-8F1E-148E283E49B7}"/>
              </a:ext>
            </a:extLst>
          </p:cNvPr>
          <p:cNvSpPr/>
          <p:nvPr/>
        </p:nvSpPr>
        <p:spPr>
          <a:xfrm>
            <a:off x="1457325" y="914400"/>
            <a:ext cx="6238875" cy="1219200"/>
          </a:xfrm>
          <a:prstGeom prst="rect">
            <a:avLst/>
          </a:prstGeom>
          <a:solidFill>
            <a:schemeClr val="accent6">
              <a:lumMod val="50000"/>
            </a:schemeClr>
          </a:solidFill>
          <a:ln w="9525">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rgbClr val="FFFF99"/>
                </a:solidFill>
              </a:rPr>
              <a:t>What Does Faith Do?</a:t>
            </a:r>
            <a:endParaRPr lang="en-US" sz="3000" dirty="0">
              <a:solidFill>
                <a:srgbClr val="FFFF9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DD6984D7-46D9-C1B3-E903-8DF5319D9029}"/>
              </a:ext>
            </a:extLst>
          </p:cNvPr>
          <p:cNvSpPr>
            <a:spLocks noGrp="1" noChangeArrowheads="1"/>
          </p:cNvSpPr>
          <p:nvPr>
            <p:ph idx="1"/>
          </p:nvPr>
        </p:nvSpPr>
        <p:spPr>
          <a:xfrm>
            <a:off x="381000" y="152400"/>
            <a:ext cx="8382000" cy="6172200"/>
          </a:xfrm>
        </p:spPr>
        <p:txBody>
          <a:bodyPr/>
          <a:lstStyle/>
          <a:p>
            <a:pPr marL="0" indent="0">
              <a:spcAft>
                <a:spcPts val="0"/>
              </a:spcAft>
              <a:buNone/>
              <a:tabLst>
                <a:tab pos="687388" algn="l"/>
              </a:tabLst>
            </a:pPr>
            <a:r>
              <a:rPr lang="en-US" altLang="en-US" sz="3000" dirty="0">
                <a:solidFill>
                  <a:srgbClr val="FFFF99"/>
                </a:solidFill>
              </a:rPr>
              <a:t>3. Text: staff or bed?   </a:t>
            </a:r>
            <a:r>
              <a:rPr lang="en-US" altLang="en-US" sz="3000" dirty="0">
                <a:solidFill>
                  <a:schemeClr val="bg1"/>
                </a:solidFill>
              </a:rPr>
              <a:t>Hb.11:21; Gn.47: MTTH –</a:t>
            </a:r>
          </a:p>
          <a:p>
            <a:pPr marL="631825" lvl="1" indent="-236538">
              <a:spcAft>
                <a:spcPts val="600"/>
              </a:spcAft>
              <a:buFont typeface="Arial" panose="020B0604020202020204" pitchFamily="34" charset="0"/>
              <a:buChar char="•"/>
              <a:tabLst>
                <a:tab pos="687388" algn="l"/>
              </a:tabLst>
            </a:pPr>
            <a:r>
              <a:rPr lang="en-US" altLang="en-US" sz="3000" dirty="0">
                <a:solidFill>
                  <a:schemeClr val="bg1"/>
                </a:solidFill>
              </a:rPr>
              <a:t>Hb.11:21, top of his </a:t>
            </a:r>
            <a:r>
              <a:rPr lang="en-US" altLang="en-US" sz="3000" u="sng" dirty="0">
                <a:solidFill>
                  <a:schemeClr val="bg1"/>
                </a:solidFill>
              </a:rPr>
              <a:t>staff</a:t>
            </a:r>
            <a:r>
              <a:rPr lang="en-US" altLang="en-US" sz="3000" dirty="0">
                <a:solidFill>
                  <a:schemeClr val="bg1"/>
                </a:solidFill>
              </a:rPr>
              <a:t>: </a:t>
            </a:r>
            <a:r>
              <a:rPr lang="en-US" altLang="en-US" sz="3000" dirty="0" err="1">
                <a:solidFill>
                  <a:srgbClr val="CCFFFF"/>
                </a:solidFill>
              </a:rPr>
              <a:t>MaTTeH</a:t>
            </a:r>
            <a:r>
              <a:rPr lang="en-US" altLang="en-US" sz="3000" dirty="0">
                <a:solidFill>
                  <a:schemeClr val="bg1"/>
                </a:solidFill>
              </a:rPr>
              <a:t> (as LXX) </a:t>
            </a:r>
          </a:p>
          <a:p>
            <a:pPr marL="631825" lvl="1" indent="-236538">
              <a:spcAft>
                <a:spcPts val="600"/>
              </a:spcAft>
              <a:buFont typeface="Arial" panose="020B0604020202020204" pitchFamily="34" charset="0"/>
              <a:buChar char="•"/>
              <a:tabLst>
                <a:tab pos="687388" algn="l"/>
              </a:tabLst>
            </a:pPr>
            <a:r>
              <a:rPr lang="en-US" altLang="en-US" sz="3000" dirty="0">
                <a:solidFill>
                  <a:schemeClr val="bg1"/>
                </a:solidFill>
              </a:rPr>
              <a:t>Gn.47:31, OT text: head of the </a:t>
            </a:r>
            <a:r>
              <a:rPr lang="en-US" altLang="en-US" sz="3000" u="sng" dirty="0">
                <a:solidFill>
                  <a:schemeClr val="bg1"/>
                </a:solidFill>
              </a:rPr>
              <a:t>bed</a:t>
            </a:r>
            <a:r>
              <a:rPr lang="en-US" altLang="en-US" sz="3000" dirty="0">
                <a:solidFill>
                  <a:schemeClr val="bg1"/>
                </a:solidFill>
              </a:rPr>
              <a:t>: </a:t>
            </a:r>
            <a:r>
              <a:rPr lang="en-US" altLang="en-US" sz="3000" dirty="0" err="1">
                <a:solidFill>
                  <a:srgbClr val="CCFFFF"/>
                </a:solidFill>
              </a:rPr>
              <a:t>MiTTaH</a:t>
            </a:r>
            <a:r>
              <a:rPr lang="en-US" altLang="en-US" sz="3000" dirty="0">
                <a:solidFill>
                  <a:schemeClr val="bg1"/>
                </a:solidFill>
              </a:rPr>
              <a:t>    </a:t>
            </a:r>
          </a:p>
          <a:p>
            <a:pPr marL="1031875" lvl="2" indent="-236538">
              <a:spcAft>
                <a:spcPts val="600"/>
              </a:spcAft>
              <a:buFont typeface="Arial" panose="020B0604020202020204" pitchFamily="34" charset="0"/>
              <a:buChar char="•"/>
              <a:tabLst>
                <a:tab pos="687388" algn="l"/>
              </a:tabLst>
            </a:pPr>
            <a:r>
              <a:rPr lang="en-US" altLang="en-US" sz="3000" dirty="0" err="1">
                <a:solidFill>
                  <a:schemeClr val="bg1"/>
                </a:solidFill>
              </a:rPr>
              <a:t>Masoretes</a:t>
            </a:r>
            <a:r>
              <a:rPr lang="en-US" altLang="en-US" sz="3000" dirty="0">
                <a:solidFill>
                  <a:schemeClr val="bg1"/>
                </a:solidFill>
              </a:rPr>
              <a:t> added vowels later </a:t>
            </a:r>
          </a:p>
          <a:p>
            <a:pPr marL="1031875" lvl="2" indent="-236538">
              <a:spcAft>
                <a:spcPts val="600"/>
              </a:spcAft>
              <a:buFont typeface="Arial" panose="020B0604020202020204" pitchFamily="34" charset="0"/>
              <a:buChar char="•"/>
              <a:tabLst>
                <a:tab pos="687388" algn="l"/>
              </a:tabLst>
            </a:pPr>
            <a:r>
              <a:rPr lang="en-US" altLang="en-US" sz="3000" dirty="0">
                <a:solidFill>
                  <a:schemeClr val="bg1"/>
                </a:solidFill>
              </a:rPr>
              <a:t>LXX predates </a:t>
            </a:r>
            <a:r>
              <a:rPr lang="en-US" altLang="en-US" sz="3000" dirty="0" err="1">
                <a:solidFill>
                  <a:schemeClr val="bg1"/>
                </a:solidFill>
              </a:rPr>
              <a:t>Masoretes</a:t>
            </a:r>
            <a:r>
              <a:rPr lang="en-US" altLang="en-US" sz="3000" dirty="0">
                <a:solidFill>
                  <a:schemeClr val="bg1"/>
                </a:solidFill>
              </a:rPr>
              <a:t> nine centuries  </a:t>
            </a:r>
          </a:p>
          <a:p>
            <a:pPr marL="631825" lvl="1" indent="-236538">
              <a:spcAft>
                <a:spcPts val="600"/>
              </a:spcAft>
              <a:buFont typeface="Arial" panose="020B0604020202020204" pitchFamily="34" charset="0"/>
              <a:buChar char="•"/>
              <a:tabLst>
                <a:tab pos="687388" algn="l"/>
              </a:tabLst>
            </a:pPr>
            <a:r>
              <a:rPr lang="en-US" altLang="en-US" sz="3000" dirty="0">
                <a:solidFill>
                  <a:schemeClr val="bg1"/>
                </a:solidFill>
              </a:rPr>
              <a:t>1 K.1:47, David … bed   </a:t>
            </a:r>
          </a:p>
          <a:p>
            <a:pPr marL="631825" lvl="1" indent="-236538">
              <a:spcAft>
                <a:spcPts val="400"/>
              </a:spcAft>
              <a:buFont typeface="Arial" panose="020B0604020202020204" pitchFamily="34" charset="0"/>
              <a:buChar char="•"/>
              <a:tabLst>
                <a:tab pos="687388" algn="l"/>
              </a:tabLst>
            </a:pPr>
            <a:r>
              <a:rPr lang="en-US" altLang="en-US" sz="3000" dirty="0">
                <a:solidFill>
                  <a:srgbClr val="FFFF99"/>
                </a:solidFill>
              </a:rPr>
              <a:t>Jacob died in faith</a:t>
            </a:r>
          </a:p>
        </p:txBody>
      </p:sp>
    </p:spTree>
    <p:extLst>
      <p:ext uri="{BB962C8B-B14F-4D97-AF65-F5344CB8AC3E}">
        <p14:creationId xmlns:p14="http://schemas.microsoft.com/office/powerpoint/2010/main" val="228990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3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53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0F6B83DA-E9ED-841F-4BAF-AA3A4919DA2D}"/>
              </a:ext>
            </a:extLst>
          </p:cNvPr>
          <p:cNvSpPr>
            <a:spLocks noGrp="1" noChangeArrowheads="1"/>
          </p:cNvSpPr>
          <p:nvPr>
            <p:ph idx="1"/>
          </p:nvPr>
        </p:nvSpPr>
        <p:spPr>
          <a:xfrm>
            <a:off x="381000" y="457200"/>
            <a:ext cx="8382000" cy="5715000"/>
          </a:xfrm>
        </p:spPr>
        <p:txBody>
          <a:bodyPr/>
          <a:lstStyle/>
          <a:p>
            <a:pPr marL="0" indent="0" eaLnBrk="1" hangingPunct="1">
              <a:buFontTx/>
              <a:buNone/>
            </a:pPr>
            <a:endParaRPr lang="en-US" altLang="en-US">
              <a:solidFill>
                <a:schemeClr val="bg1"/>
              </a:solidFill>
            </a:endParaRPr>
          </a:p>
        </p:txBody>
      </p:sp>
      <p:sp>
        <p:nvSpPr>
          <p:cNvPr id="5" name="AutoShape 4">
            <a:extLst>
              <a:ext uri="{FF2B5EF4-FFF2-40B4-BE49-F238E27FC236}">
                <a16:creationId xmlns:a16="http://schemas.microsoft.com/office/drawing/2014/main" id="{DC2322AF-3A2C-EA27-3EE1-6974A03D4761}"/>
              </a:ext>
            </a:extLst>
          </p:cNvPr>
          <p:cNvSpPr>
            <a:spLocks noChangeArrowheads="1"/>
          </p:cNvSpPr>
          <p:nvPr/>
        </p:nvSpPr>
        <p:spPr bwMode="auto">
          <a:xfrm>
            <a:off x="2304763" y="609600"/>
            <a:ext cx="4534475" cy="609600"/>
          </a:xfrm>
          <a:prstGeom prst="bevel">
            <a:avLst>
              <a:gd name="adj" fmla="val 12500"/>
            </a:avLst>
          </a:prstGeom>
          <a:solidFill>
            <a:srgbClr val="CCECFF"/>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sz="2000" kern="0" dirty="0">
                <a:latin typeface="Verdana" panose="020B0604030504040204" pitchFamily="34" charset="0"/>
                <a:ea typeface="Verdana" panose="020B0604030504040204" pitchFamily="34" charset="0"/>
                <a:cs typeface="Calibri" panose="020F0502020204030204" pitchFamily="34" charset="0"/>
              </a:rPr>
              <a:t>I</a:t>
            </a:r>
            <a:r>
              <a:rPr lang="en-US" altLang="en-US" sz="2000" b="1" kern="0" dirty="0">
                <a:latin typeface="Calibri" panose="020F0502020204030204" pitchFamily="34" charset="0"/>
                <a:cs typeface="Calibri" panose="020F0502020204030204" pitchFamily="34" charset="0"/>
              </a:rPr>
              <a:t>. </a:t>
            </a:r>
            <a:r>
              <a:rPr lang="en-US" altLang="en-US" sz="2400" kern="0" dirty="0">
                <a:latin typeface="Calibri" panose="020F0502020204030204" pitchFamily="34" charset="0"/>
                <a:cs typeface="Calibri" panose="020F0502020204030204" pitchFamily="34" charset="0"/>
              </a:rPr>
              <a:t>Isaac, 20</a:t>
            </a:r>
          </a:p>
        </p:txBody>
      </p:sp>
      <p:sp>
        <p:nvSpPr>
          <p:cNvPr id="2" name="AutoShape 4">
            <a:extLst>
              <a:ext uri="{FF2B5EF4-FFF2-40B4-BE49-F238E27FC236}">
                <a16:creationId xmlns:a16="http://schemas.microsoft.com/office/drawing/2014/main" id="{F419B155-84C3-4601-FF95-1FDF61840961}"/>
              </a:ext>
            </a:extLst>
          </p:cNvPr>
          <p:cNvSpPr>
            <a:spLocks noChangeArrowheads="1"/>
          </p:cNvSpPr>
          <p:nvPr/>
        </p:nvSpPr>
        <p:spPr bwMode="auto">
          <a:xfrm>
            <a:off x="2304854" y="2047973"/>
            <a:ext cx="4534475" cy="1066800"/>
          </a:xfrm>
          <a:prstGeom prst="bevel">
            <a:avLst>
              <a:gd name="adj" fmla="val 12500"/>
            </a:avLst>
          </a:prstGeom>
          <a:solidFill>
            <a:srgbClr val="CCECFF"/>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kern="0" dirty="0">
                <a:latin typeface="Verdana" panose="020B0604030504040204" pitchFamily="34" charset="0"/>
                <a:ea typeface="Verdana" panose="020B0604030504040204" pitchFamily="34" charset="0"/>
                <a:cs typeface="Calibri" panose="020F0502020204030204" pitchFamily="34" charset="0"/>
              </a:rPr>
              <a:t>III</a:t>
            </a:r>
            <a:r>
              <a:rPr lang="en-US" altLang="en-US" b="1" kern="0" dirty="0">
                <a:latin typeface="Calibri" panose="020F0502020204030204" pitchFamily="34" charset="0"/>
                <a:cs typeface="Calibri" panose="020F0502020204030204" pitchFamily="34" charset="0"/>
              </a:rPr>
              <a:t>. </a:t>
            </a:r>
            <a:r>
              <a:rPr lang="en-US" altLang="en-US" sz="3600" kern="0" dirty="0">
                <a:solidFill>
                  <a:srgbClr val="000066"/>
                </a:solidFill>
                <a:latin typeface="Calibri" panose="020F0502020204030204" pitchFamily="34" charset="0"/>
                <a:cs typeface="Calibri" panose="020F0502020204030204" pitchFamily="34" charset="0"/>
              </a:rPr>
              <a:t>Joseph, </a:t>
            </a:r>
            <a:r>
              <a:rPr lang="en-US" altLang="en-US" sz="3600" kern="0" dirty="0">
                <a:latin typeface="Calibri" panose="020F0502020204030204" pitchFamily="34" charset="0"/>
                <a:cs typeface="Calibri" panose="020F0502020204030204" pitchFamily="34" charset="0"/>
              </a:rPr>
              <a:t>22</a:t>
            </a:r>
          </a:p>
        </p:txBody>
      </p:sp>
      <p:sp>
        <p:nvSpPr>
          <p:cNvPr id="3" name="AutoShape 4">
            <a:extLst>
              <a:ext uri="{FF2B5EF4-FFF2-40B4-BE49-F238E27FC236}">
                <a16:creationId xmlns:a16="http://schemas.microsoft.com/office/drawing/2014/main" id="{0FE5C80B-8993-4BE8-3530-0141840D648A}"/>
              </a:ext>
            </a:extLst>
          </p:cNvPr>
          <p:cNvSpPr>
            <a:spLocks noChangeArrowheads="1"/>
          </p:cNvSpPr>
          <p:nvPr/>
        </p:nvSpPr>
        <p:spPr bwMode="auto">
          <a:xfrm>
            <a:off x="2304854" y="1323681"/>
            <a:ext cx="4534475" cy="609600"/>
          </a:xfrm>
          <a:prstGeom prst="bevel">
            <a:avLst>
              <a:gd name="adj" fmla="val 12500"/>
            </a:avLst>
          </a:prstGeom>
          <a:solidFill>
            <a:srgbClr val="CCECFF"/>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sz="2000" kern="0" dirty="0">
                <a:latin typeface="Verdana" panose="020B0604030504040204" pitchFamily="34" charset="0"/>
                <a:ea typeface="Verdana" panose="020B0604030504040204" pitchFamily="34" charset="0"/>
                <a:cs typeface="Calibri" panose="020F0502020204030204" pitchFamily="34" charset="0"/>
              </a:rPr>
              <a:t>II</a:t>
            </a:r>
            <a:r>
              <a:rPr lang="en-US" altLang="en-US" sz="2000" b="1" kern="0" dirty="0">
                <a:latin typeface="Calibri" panose="020F0502020204030204" pitchFamily="34" charset="0"/>
                <a:cs typeface="Calibri" panose="020F0502020204030204" pitchFamily="34" charset="0"/>
              </a:rPr>
              <a:t>. </a:t>
            </a:r>
            <a:r>
              <a:rPr lang="en-US" altLang="en-US" sz="2400" kern="0" dirty="0">
                <a:latin typeface="Calibri" panose="020F0502020204030204" pitchFamily="34" charset="0"/>
                <a:cs typeface="Calibri" panose="020F0502020204030204" pitchFamily="34" charset="0"/>
              </a:rPr>
              <a:t>Jacob, 21</a:t>
            </a:r>
          </a:p>
        </p:txBody>
      </p:sp>
    </p:spTree>
    <p:extLst>
      <p:ext uri="{BB962C8B-B14F-4D97-AF65-F5344CB8AC3E}">
        <p14:creationId xmlns:p14="http://schemas.microsoft.com/office/powerpoint/2010/main" val="3099897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DD6984D7-46D9-C1B3-E903-8DF5319D9029}"/>
              </a:ext>
            </a:extLst>
          </p:cNvPr>
          <p:cNvSpPr>
            <a:spLocks noGrp="1" noChangeArrowheads="1"/>
          </p:cNvSpPr>
          <p:nvPr>
            <p:ph idx="1"/>
          </p:nvPr>
        </p:nvSpPr>
        <p:spPr>
          <a:xfrm>
            <a:off x="381000" y="152400"/>
            <a:ext cx="8382000" cy="6172200"/>
          </a:xfrm>
        </p:spPr>
        <p:txBody>
          <a:bodyPr/>
          <a:lstStyle/>
          <a:p>
            <a:pPr marL="0" indent="0" algn="ctr">
              <a:spcAft>
                <a:spcPts val="600"/>
              </a:spcAft>
              <a:buNone/>
            </a:pPr>
            <a:r>
              <a:rPr lang="en-US" altLang="en-US" sz="3000" dirty="0">
                <a:solidFill>
                  <a:schemeClr val="bg1"/>
                </a:solidFill>
              </a:rPr>
              <a:t>Joseph, Gn.37;  39;  Gn.50:22-26</a:t>
            </a:r>
          </a:p>
          <a:p>
            <a:pPr>
              <a:spcAft>
                <a:spcPts val="800"/>
              </a:spcAft>
              <a:buFont typeface="Arial" panose="020B0604020202020204" pitchFamily="34" charset="0"/>
              <a:buChar char="•"/>
            </a:pPr>
            <a:r>
              <a:rPr lang="en-US" altLang="en-US" sz="3000" dirty="0">
                <a:solidFill>
                  <a:srgbClr val="FFFFCC"/>
                </a:solidFill>
              </a:rPr>
              <a:t>Rejected by brothers</a:t>
            </a:r>
          </a:p>
          <a:p>
            <a:pPr>
              <a:spcAft>
                <a:spcPts val="800"/>
              </a:spcAft>
              <a:buFont typeface="Arial" panose="020B0604020202020204" pitchFamily="34" charset="0"/>
              <a:buChar char="•"/>
            </a:pPr>
            <a:r>
              <a:rPr lang="en-US" altLang="en-US" sz="3000" dirty="0">
                <a:solidFill>
                  <a:srgbClr val="FFFFCC"/>
                </a:solidFill>
              </a:rPr>
              <a:t>Reduced to slavery</a:t>
            </a:r>
          </a:p>
          <a:p>
            <a:pPr>
              <a:spcAft>
                <a:spcPts val="800"/>
              </a:spcAft>
              <a:buFont typeface="Arial" panose="020B0604020202020204" pitchFamily="34" charset="0"/>
              <a:buChar char="•"/>
            </a:pPr>
            <a:r>
              <a:rPr lang="en-US" altLang="en-US" sz="3000" dirty="0">
                <a:solidFill>
                  <a:srgbClr val="FFFFCC"/>
                </a:solidFill>
              </a:rPr>
              <a:t>Restrained in prison</a:t>
            </a:r>
          </a:p>
          <a:p>
            <a:pPr>
              <a:spcAft>
                <a:spcPts val="800"/>
              </a:spcAft>
              <a:buFont typeface="Arial" panose="020B0604020202020204" pitchFamily="34" charset="0"/>
              <a:buChar char="•"/>
            </a:pPr>
            <a:r>
              <a:rPr lang="en-US" altLang="en-US" sz="3000" dirty="0">
                <a:solidFill>
                  <a:srgbClr val="FFFFCC"/>
                </a:solidFill>
              </a:rPr>
              <a:t>Raised to second in Egypt</a:t>
            </a:r>
          </a:p>
          <a:p>
            <a:pPr>
              <a:spcAft>
                <a:spcPts val="800"/>
              </a:spcAft>
              <a:buFont typeface="Arial" panose="020B0604020202020204" pitchFamily="34" charset="0"/>
              <a:buChar char="•"/>
            </a:pPr>
            <a:r>
              <a:rPr lang="en-US" altLang="en-US" sz="3000" dirty="0">
                <a:solidFill>
                  <a:srgbClr val="FFFFCC"/>
                </a:solidFill>
              </a:rPr>
              <a:t>Reconciled to brothers</a:t>
            </a:r>
          </a:p>
          <a:p>
            <a:pPr>
              <a:buFont typeface="Arial" panose="020B0604020202020204" pitchFamily="34" charset="0"/>
              <a:buChar char="•"/>
            </a:pPr>
            <a:r>
              <a:rPr lang="en-US" altLang="en-US" sz="3000" dirty="0">
                <a:solidFill>
                  <a:srgbClr val="FFFFCC"/>
                </a:solidFill>
              </a:rPr>
              <a:t>Reunited with father</a:t>
            </a:r>
          </a:p>
        </p:txBody>
      </p:sp>
    </p:spTree>
    <p:extLst>
      <p:ext uri="{BB962C8B-B14F-4D97-AF65-F5344CB8AC3E}">
        <p14:creationId xmlns:p14="http://schemas.microsoft.com/office/powerpoint/2010/main" val="4152061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3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53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DD6984D7-46D9-C1B3-E903-8DF5319D9029}"/>
              </a:ext>
            </a:extLst>
          </p:cNvPr>
          <p:cNvSpPr>
            <a:spLocks noGrp="1" noChangeArrowheads="1"/>
          </p:cNvSpPr>
          <p:nvPr>
            <p:ph idx="1"/>
          </p:nvPr>
        </p:nvSpPr>
        <p:spPr>
          <a:xfrm>
            <a:off x="381000" y="152400"/>
            <a:ext cx="8382000" cy="6172200"/>
          </a:xfrm>
        </p:spPr>
        <p:txBody>
          <a:bodyPr/>
          <a:lstStyle/>
          <a:p>
            <a:pPr marL="0" indent="0">
              <a:spcAft>
                <a:spcPts val="600"/>
              </a:spcAft>
              <a:buNone/>
            </a:pPr>
            <a:r>
              <a:rPr lang="en-US" altLang="en-US" sz="3000" dirty="0">
                <a:solidFill>
                  <a:srgbClr val="CCFFCC"/>
                </a:solidFill>
              </a:rPr>
              <a:t>Family problems: </a:t>
            </a:r>
            <a:r>
              <a:rPr lang="en-US" altLang="en-US" sz="3000" dirty="0">
                <a:solidFill>
                  <a:schemeClr val="bg1"/>
                </a:solidFill>
              </a:rPr>
              <a:t>though he did everything right  – sold as slave into Egypt.   Gn.50:18-21, trust</a:t>
            </a:r>
          </a:p>
          <a:p>
            <a:pPr marL="0" indent="0">
              <a:spcAft>
                <a:spcPts val="600"/>
              </a:spcAft>
              <a:buNone/>
            </a:pPr>
            <a:r>
              <a:rPr lang="en-US" altLang="en-US" sz="3000" dirty="0">
                <a:solidFill>
                  <a:srgbClr val="CCFFCC"/>
                </a:solidFill>
              </a:rPr>
              <a:t>Falsely accused </a:t>
            </a:r>
            <a:r>
              <a:rPr lang="en-US" altLang="en-US" sz="3000" dirty="0">
                <a:solidFill>
                  <a:schemeClr val="bg1"/>
                </a:solidFill>
              </a:rPr>
              <a:t>by </a:t>
            </a:r>
            <a:r>
              <a:rPr lang="en-US" altLang="en-US" sz="3000" dirty="0" err="1">
                <a:solidFill>
                  <a:schemeClr val="bg1"/>
                </a:solidFill>
              </a:rPr>
              <a:t>Potipher’s</a:t>
            </a:r>
            <a:r>
              <a:rPr lang="en-US" altLang="en-US" sz="3000" dirty="0">
                <a:solidFill>
                  <a:schemeClr val="bg1"/>
                </a:solidFill>
              </a:rPr>
              <a:t> wife, Gn.37</a:t>
            </a:r>
          </a:p>
          <a:p>
            <a:pPr marL="0" indent="0">
              <a:spcAft>
                <a:spcPts val="600"/>
              </a:spcAft>
              <a:buNone/>
            </a:pPr>
            <a:r>
              <a:rPr lang="en-US" altLang="en-US" sz="3000" dirty="0">
                <a:solidFill>
                  <a:srgbClr val="CCFFCC"/>
                </a:solidFill>
              </a:rPr>
              <a:t>Friend failure:</a:t>
            </a:r>
            <a:r>
              <a:rPr lang="en-US" altLang="en-US" sz="3000" dirty="0">
                <a:solidFill>
                  <a:schemeClr val="bg1"/>
                </a:solidFill>
              </a:rPr>
              <a:t> interpreted dreams, then forgotten</a:t>
            </a:r>
          </a:p>
          <a:p>
            <a:pPr marL="0" indent="0">
              <a:spcAft>
                <a:spcPts val="600"/>
              </a:spcAft>
              <a:buNone/>
            </a:pPr>
            <a:r>
              <a:rPr lang="en-US" altLang="en-US" sz="3000" dirty="0">
                <a:solidFill>
                  <a:srgbClr val="CCFFCC"/>
                </a:solidFill>
              </a:rPr>
              <a:t>Future emphasis </a:t>
            </a:r>
            <a:r>
              <a:rPr lang="en-US" altLang="en-US" sz="3000" dirty="0">
                <a:solidFill>
                  <a:schemeClr val="bg1"/>
                </a:solidFill>
              </a:rPr>
              <a:t>(exodus).    [Lk.9:31, Jesus]</a:t>
            </a:r>
          </a:p>
          <a:p>
            <a:pPr marL="0" indent="0">
              <a:buNone/>
            </a:pPr>
            <a:r>
              <a:rPr lang="en-US" altLang="en-US" sz="3000" dirty="0">
                <a:solidFill>
                  <a:srgbClr val="CCFFCC"/>
                </a:solidFill>
              </a:rPr>
              <a:t>Faith.</a:t>
            </a:r>
            <a:r>
              <a:rPr lang="en-US" altLang="en-US" sz="3000" dirty="0">
                <a:solidFill>
                  <a:schemeClr val="bg1"/>
                </a:solidFill>
              </a:rPr>
              <a:t>  His death encourages readers…</a:t>
            </a:r>
          </a:p>
          <a:p>
            <a:pPr marL="0" indent="0" defTabSz="349250">
              <a:buNone/>
            </a:pPr>
            <a:r>
              <a:rPr lang="en-US" altLang="en-US" sz="3000" dirty="0">
                <a:solidFill>
                  <a:schemeClr val="bg1"/>
                </a:solidFill>
              </a:rPr>
              <a:t>	</a:t>
            </a:r>
            <a:r>
              <a:rPr lang="en-US" altLang="en-US" sz="3000" dirty="0">
                <a:solidFill>
                  <a:srgbClr val="CCFFFF"/>
                </a:solidFill>
              </a:rPr>
              <a:t>His bones </a:t>
            </a:r>
            <a:r>
              <a:rPr lang="en-US" altLang="en-US" sz="3000" dirty="0">
                <a:solidFill>
                  <a:schemeClr val="bg1"/>
                </a:solidFill>
              </a:rPr>
              <a:t>illustrate his conviction (v.1): God 	will keep His promises</a:t>
            </a:r>
          </a:p>
          <a:p>
            <a:pPr marL="0" indent="0" defTabSz="349250">
              <a:buNone/>
            </a:pPr>
            <a:r>
              <a:rPr lang="en-US" altLang="en-US" sz="3000" dirty="0">
                <a:solidFill>
                  <a:schemeClr val="bg1"/>
                </a:solidFill>
              </a:rPr>
              <a:t>	</a:t>
            </a:r>
          </a:p>
        </p:txBody>
      </p:sp>
      <p:sp>
        <p:nvSpPr>
          <p:cNvPr id="2" name="AutoShape 4">
            <a:extLst>
              <a:ext uri="{FF2B5EF4-FFF2-40B4-BE49-F238E27FC236}">
                <a16:creationId xmlns:a16="http://schemas.microsoft.com/office/drawing/2014/main" id="{6310EC2F-3C2F-F05B-DC3B-F7792F677DFF}"/>
              </a:ext>
            </a:extLst>
          </p:cNvPr>
          <p:cNvSpPr>
            <a:spLocks noChangeArrowheads="1"/>
          </p:cNvSpPr>
          <p:nvPr/>
        </p:nvSpPr>
        <p:spPr bwMode="auto">
          <a:xfrm>
            <a:off x="1066800" y="4863353"/>
            <a:ext cx="3429000" cy="1524000"/>
          </a:xfrm>
          <a:prstGeom prst="homePlate">
            <a:avLst>
              <a:gd name="adj" fmla="val 40179"/>
            </a:avLst>
          </a:prstGeom>
          <a:solidFill>
            <a:srgbClr val="969696"/>
          </a:solidFill>
          <a:ln w="5715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600" i="0" u="sng" strike="noStrike" kern="0" cap="none" spc="0" normalizeH="0" baseline="0" noProof="0" dirty="0">
                <a:ln>
                  <a:noFill/>
                </a:ln>
                <a:solidFill>
                  <a:srgbClr val="C00000"/>
                </a:solidFill>
                <a:effectLst/>
                <a:uLnTx/>
                <a:uFillTx/>
                <a:latin typeface="Arial" panose="020B0604020202020204" pitchFamily="34" charset="0"/>
              </a:rPr>
              <a:t>Promise</a:t>
            </a:r>
            <a:endParaRPr kumimoji="0" lang="en-US" altLang="en-US" sz="4000" i="0" u="sng" strike="noStrike" kern="0" cap="none" spc="0" normalizeH="0" baseline="0" noProof="0" dirty="0">
              <a:ln>
                <a:noFill/>
              </a:ln>
              <a:solidFill>
                <a:srgbClr val="C00000"/>
              </a:solidFill>
              <a:effectLst/>
              <a:uLnTx/>
              <a:uFillTx/>
              <a:latin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400" i="0" u="none" strike="noStrike" kern="0" cap="none" spc="0" normalizeH="0" baseline="0" noProof="0" dirty="0">
                <a:ln>
                  <a:noFill/>
                </a:ln>
                <a:solidFill>
                  <a:srgbClr val="000000"/>
                </a:solidFill>
                <a:effectLst/>
                <a:uLnTx/>
                <a:uFillTx/>
                <a:latin typeface="Arial" panose="020B0604020202020204" pitchFamily="34" charset="0"/>
              </a:rPr>
              <a:t>Gn.15:13-14</a:t>
            </a:r>
          </a:p>
        </p:txBody>
      </p:sp>
      <p:sp>
        <p:nvSpPr>
          <p:cNvPr id="3" name="Oval 5">
            <a:extLst>
              <a:ext uri="{FF2B5EF4-FFF2-40B4-BE49-F238E27FC236}">
                <a16:creationId xmlns:a16="http://schemas.microsoft.com/office/drawing/2014/main" id="{A5A622F4-CB46-FFE0-5F38-41CF2F6A9361}"/>
              </a:ext>
            </a:extLst>
          </p:cNvPr>
          <p:cNvSpPr>
            <a:spLocks noChangeArrowheads="1"/>
          </p:cNvSpPr>
          <p:nvPr/>
        </p:nvSpPr>
        <p:spPr bwMode="auto">
          <a:xfrm>
            <a:off x="4648200" y="4343400"/>
            <a:ext cx="2895600" cy="2514600"/>
          </a:xfrm>
          <a:prstGeom prst="ellipse">
            <a:avLst/>
          </a:prstGeom>
          <a:solidFill>
            <a:srgbClr val="969696"/>
          </a:solid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600" u="sng" dirty="0">
                <a:solidFill>
                  <a:srgbClr val="C00000"/>
                </a:solidFill>
              </a:rPr>
              <a:t>Faith</a:t>
            </a:r>
            <a:endParaRPr lang="en-US" altLang="en-US" sz="4000" u="sng" dirty="0">
              <a:solidFill>
                <a:srgbClr val="C00000"/>
              </a:solidFill>
            </a:endParaRPr>
          </a:p>
          <a:p>
            <a:pPr algn="ctr"/>
            <a:r>
              <a:rPr lang="en-US" altLang="en-US" sz="3400" dirty="0"/>
              <a:t>Gn.50:24-26</a:t>
            </a:r>
          </a:p>
        </p:txBody>
      </p:sp>
    </p:spTree>
    <p:extLst>
      <p:ext uri="{BB962C8B-B14F-4D97-AF65-F5344CB8AC3E}">
        <p14:creationId xmlns:p14="http://schemas.microsoft.com/office/powerpoint/2010/main" val="1388175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3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F1643D03-7D13-F33D-F18B-005E5B1F706B}"/>
              </a:ext>
            </a:extLst>
          </p:cNvPr>
          <p:cNvPicPr>
            <a:picLocks noGrp="1" noChangeAspect="1"/>
          </p:cNvPicPr>
          <p:nvPr>
            <p:ph idx="1"/>
          </p:nvPr>
        </p:nvPicPr>
        <p:blipFill>
          <a:blip r:embed="rId2"/>
          <a:stretch>
            <a:fillRect/>
          </a:stretch>
        </p:blipFill>
        <p:spPr>
          <a:xfrm>
            <a:off x="914400" y="3657600"/>
            <a:ext cx="3529890" cy="926672"/>
          </a:xfrm>
          <a:prstGeom prst="rect">
            <a:avLst/>
          </a:prstGeom>
        </p:spPr>
      </p:pic>
      <p:sp>
        <p:nvSpPr>
          <p:cNvPr id="2" name="AutoShape 4">
            <a:extLst>
              <a:ext uri="{FF2B5EF4-FFF2-40B4-BE49-F238E27FC236}">
                <a16:creationId xmlns:a16="http://schemas.microsoft.com/office/drawing/2014/main" id="{9CFAE4EB-8F8B-2687-A379-A53839D1F4F4}"/>
              </a:ext>
            </a:extLst>
          </p:cNvPr>
          <p:cNvSpPr>
            <a:spLocks noChangeArrowheads="1"/>
          </p:cNvSpPr>
          <p:nvPr/>
        </p:nvSpPr>
        <p:spPr bwMode="auto">
          <a:xfrm>
            <a:off x="914400" y="228600"/>
            <a:ext cx="3505200" cy="914400"/>
          </a:xfrm>
          <a:prstGeom prst="homePlate">
            <a:avLst>
              <a:gd name="adj" fmla="val 95833"/>
            </a:avLst>
          </a:prstGeom>
          <a:solidFill>
            <a:srgbClr val="00007D"/>
          </a:solidFill>
          <a:ln w="9525">
            <a:solidFill>
              <a:srgbClr val="00007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i="0" u="none" strike="noStrike" kern="0" cap="none" spc="0" normalizeH="0" baseline="0" noProof="0" dirty="0">
                <a:ln>
                  <a:noFill/>
                </a:ln>
                <a:solidFill>
                  <a:srgbClr val="FFFFFF"/>
                </a:solidFill>
                <a:effectLst/>
                <a:uLnTx/>
                <a:uFillTx/>
                <a:latin typeface="Arial" panose="020B0604020202020204" pitchFamily="34" charset="0"/>
              </a:rPr>
              <a:t>Gn.13:15, 17</a:t>
            </a:r>
          </a:p>
        </p:txBody>
      </p:sp>
      <p:sp>
        <p:nvSpPr>
          <p:cNvPr id="3" name="AutoShape 5">
            <a:extLst>
              <a:ext uri="{FF2B5EF4-FFF2-40B4-BE49-F238E27FC236}">
                <a16:creationId xmlns:a16="http://schemas.microsoft.com/office/drawing/2014/main" id="{35CF1C56-E653-C010-52BD-D7AC42F407A5}"/>
              </a:ext>
            </a:extLst>
          </p:cNvPr>
          <p:cNvSpPr>
            <a:spLocks noChangeArrowheads="1"/>
          </p:cNvSpPr>
          <p:nvPr/>
        </p:nvSpPr>
        <p:spPr bwMode="auto">
          <a:xfrm>
            <a:off x="914400" y="1371600"/>
            <a:ext cx="3505200" cy="914400"/>
          </a:xfrm>
          <a:prstGeom prst="homePlate">
            <a:avLst>
              <a:gd name="adj" fmla="val 95833"/>
            </a:avLst>
          </a:prstGeom>
          <a:solidFill>
            <a:srgbClr val="00007D"/>
          </a:solidFill>
          <a:ln w="9525">
            <a:solidFill>
              <a:srgbClr val="00007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i="0" u="none" strike="noStrike" kern="0" cap="none" spc="0" normalizeH="0" baseline="0" noProof="0" dirty="0">
                <a:ln>
                  <a:noFill/>
                </a:ln>
                <a:solidFill>
                  <a:srgbClr val="FFFFFF"/>
                </a:solidFill>
                <a:effectLst/>
                <a:uLnTx/>
                <a:uFillTx/>
                <a:latin typeface="Arial" panose="020B0604020202020204" pitchFamily="34" charset="0"/>
              </a:rPr>
              <a:t>Gn.26:3</a:t>
            </a:r>
          </a:p>
        </p:txBody>
      </p:sp>
      <p:sp>
        <p:nvSpPr>
          <p:cNvPr id="4" name="AutoShape 6">
            <a:extLst>
              <a:ext uri="{FF2B5EF4-FFF2-40B4-BE49-F238E27FC236}">
                <a16:creationId xmlns:a16="http://schemas.microsoft.com/office/drawing/2014/main" id="{3DC1B4C4-EC58-154D-1820-2A25C104DB45}"/>
              </a:ext>
            </a:extLst>
          </p:cNvPr>
          <p:cNvSpPr>
            <a:spLocks noChangeArrowheads="1"/>
          </p:cNvSpPr>
          <p:nvPr/>
        </p:nvSpPr>
        <p:spPr bwMode="auto">
          <a:xfrm>
            <a:off x="914400" y="2514600"/>
            <a:ext cx="3505200" cy="914400"/>
          </a:xfrm>
          <a:prstGeom prst="homePlate">
            <a:avLst>
              <a:gd name="adj" fmla="val 95833"/>
            </a:avLst>
          </a:prstGeom>
          <a:solidFill>
            <a:srgbClr val="00007D"/>
          </a:solidFill>
          <a:ln w="9525">
            <a:solidFill>
              <a:srgbClr val="00007D"/>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3200" i="0" u="none" strike="noStrike" kern="0" cap="none" spc="0" normalizeH="0" baseline="0" noProof="0">
                <a:ln>
                  <a:noFill/>
                </a:ln>
                <a:solidFill>
                  <a:srgbClr val="FFFFFF"/>
                </a:solidFill>
                <a:effectLst/>
                <a:uLnTx/>
                <a:uFillTx/>
                <a:latin typeface="Arial" panose="020B0604020202020204" pitchFamily="34" charset="0"/>
              </a:rPr>
              <a:t>Gn.28:4</a:t>
            </a:r>
          </a:p>
        </p:txBody>
      </p:sp>
      <p:sp>
        <p:nvSpPr>
          <p:cNvPr id="7" name="Rectangle 9">
            <a:extLst>
              <a:ext uri="{FF2B5EF4-FFF2-40B4-BE49-F238E27FC236}">
                <a16:creationId xmlns:a16="http://schemas.microsoft.com/office/drawing/2014/main" id="{2D2C8C1C-2EEB-9318-A5E4-7D3C6DA7E43F}"/>
              </a:ext>
            </a:extLst>
          </p:cNvPr>
          <p:cNvSpPr>
            <a:spLocks noChangeArrowheads="1"/>
          </p:cNvSpPr>
          <p:nvPr/>
        </p:nvSpPr>
        <p:spPr bwMode="auto">
          <a:xfrm>
            <a:off x="4572000" y="228600"/>
            <a:ext cx="3810000" cy="914400"/>
          </a:xfrm>
          <a:prstGeom prst="rect">
            <a:avLst/>
          </a:prstGeom>
          <a:solidFill>
            <a:schemeClr val="bg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200" dirty="0">
                <a:solidFill>
                  <a:schemeClr val="bg1"/>
                </a:solidFill>
              </a:rPr>
              <a:t>“to you</a:t>
            </a:r>
            <a:r>
              <a:rPr lang="en-US" altLang="en-US" sz="3200" dirty="0">
                <a:solidFill>
                  <a:srgbClr val="FFC000"/>
                </a:solidFill>
              </a:rPr>
              <a:t>” (Abraham)</a:t>
            </a:r>
          </a:p>
        </p:txBody>
      </p:sp>
      <p:sp>
        <p:nvSpPr>
          <p:cNvPr id="8" name="Rectangle 10">
            <a:extLst>
              <a:ext uri="{FF2B5EF4-FFF2-40B4-BE49-F238E27FC236}">
                <a16:creationId xmlns:a16="http://schemas.microsoft.com/office/drawing/2014/main" id="{9737AE79-E66F-86FC-4A04-803A22DF9B15}"/>
              </a:ext>
            </a:extLst>
          </p:cNvPr>
          <p:cNvSpPr>
            <a:spLocks noChangeArrowheads="1"/>
          </p:cNvSpPr>
          <p:nvPr/>
        </p:nvSpPr>
        <p:spPr bwMode="auto">
          <a:xfrm>
            <a:off x="4572000" y="1371600"/>
            <a:ext cx="3810000" cy="914400"/>
          </a:xfrm>
          <a:prstGeom prst="rect">
            <a:avLst/>
          </a:prstGeom>
          <a:solidFill>
            <a:schemeClr val="bg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200" dirty="0">
                <a:solidFill>
                  <a:schemeClr val="bg1"/>
                </a:solidFill>
              </a:rPr>
              <a:t>“to you” </a:t>
            </a:r>
            <a:r>
              <a:rPr lang="en-US" altLang="en-US" sz="3200" dirty="0">
                <a:solidFill>
                  <a:srgbClr val="FFC000"/>
                </a:solidFill>
              </a:rPr>
              <a:t>(Isaac)</a:t>
            </a:r>
          </a:p>
        </p:txBody>
      </p:sp>
      <p:sp>
        <p:nvSpPr>
          <p:cNvPr id="9" name="Rectangle 11">
            <a:extLst>
              <a:ext uri="{FF2B5EF4-FFF2-40B4-BE49-F238E27FC236}">
                <a16:creationId xmlns:a16="http://schemas.microsoft.com/office/drawing/2014/main" id="{7B086284-307D-1D69-1047-8C8374DCA647}"/>
              </a:ext>
            </a:extLst>
          </p:cNvPr>
          <p:cNvSpPr>
            <a:spLocks noChangeArrowheads="1"/>
          </p:cNvSpPr>
          <p:nvPr/>
        </p:nvSpPr>
        <p:spPr bwMode="auto">
          <a:xfrm>
            <a:off x="4572000" y="2514600"/>
            <a:ext cx="3810000" cy="914400"/>
          </a:xfrm>
          <a:prstGeom prst="rect">
            <a:avLst/>
          </a:prstGeom>
          <a:solidFill>
            <a:schemeClr val="bg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200" dirty="0">
                <a:solidFill>
                  <a:schemeClr val="bg1"/>
                </a:solidFill>
              </a:rPr>
              <a:t>“to you” </a:t>
            </a:r>
            <a:r>
              <a:rPr lang="en-US" altLang="en-US" sz="3200" dirty="0">
                <a:solidFill>
                  <a:srgbClr val="FFC000"/>
                </a:solidFill>
              </a:rPr>
              <a:t>(Jacob)</a:t>
            </a:r>
          </a:p>
        </p:txBody>
      </p:sp>
      <p:sp>
        <p:nvSpPr>
          <p:cNvPr id="10" name="Rectangle 12">
            <a:extLst>
              <a:ext uri="{FF2B5EF4-FFF2-40B4-BE49-F238E27FC236}">
                <a16:creationId xmlns:a16="http://schemas.microsoft.com/office/drawing/2014/main" id="{6993F2A0-A98C-1CF1-4310-D39C440ADF07}"/>
              </a:ext>
            </a:extLst>
          </p:cNvPr>
          <p:cNvSpPr>
            <a:spLocks noChangeArrowheads="1"/>
          </p:cNvSpPr>
          <p:nvPr/>
        </p:nvSpPr>
        <p:spPr bwMode="auto">
          <a:xfrm>
            <a:off x="4572000" y="3669872"/>
            <a:ext cx="3810000" cy="914400"/>
          </a:xfrm>
          <a:prstGeom prst="rect">
            <a:avLst/>
          </a:prstGeom>
          <a:solidFill>
            <a:schemeClr val="bg2"/>
          </a:solidFill>
          <a:ln w="952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200" dirty="0">
                <a:solidFill>
                  <a:schemeClr val="bg1"/>
                </a:solidFill>
              </a:rPr>
              <a:t>“to you” </a:t>
            </a:r>
            <a:r>
              <a:rPr lang="en-US" altLang="en-US" sz="3200" dirty="0">
                <a:solidFill>
                  <a:srgbClr val="FFC000"/>
                </a:solidFill>
              </a:rPr>
              <a:t>(Joseph?)</a:t>
            </a:r>
          </a:p>
        </p:txBody>
      </p:sp>
      <p:sp>
        <p:nvSpPr>
          <p:cNvPr id="5" name="Rectangle 4">
            <a:extLst>
              <a:ext uri="{FF2B5EF4-FFF2-40B4-BE49-F238E27FC236}">
                <a16:creationId xmlns:a16="http://schemas.microsoft.com/office/drawing/2014/main" id="{129B7041-23F1-12AD-E5D0-B0B8087F97D1}"/>
              </a:ext>
            </a:extLst>
          </p:cNvPr>
          <p:cNvSpPr/>
          <p:nvPr/>
        </p:nvSpPr>
        <p:spPr>
          <a:xfrm>
            <a:off x="1699331" y="4825144"/>
            <a:ext cx="5754765" cy="1651856"/>
          </a:xfrm>
          <a:prstGeom prst="rect">
            <a:avLst/>
          </a:prstGeom>
          <a:solidFill>
            <a:schemeClr val="tx1"/>
          </a:solid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2800" dirty="0">
                <a:solidFill>
                  <a:srgbClr val="FFFFCC"/>
                </a:solidFill>
              </a:rPr>
              <a:t>Joseph did not receive this</a:t>
            </a:r>
            <a:br>
              <a:rPr lang="en-US" sz="2800" dirty="0">
                <a:solidFill>
                  <a:srgbClr val="FFFFCC"/>
                </a:solidFill>
              </a:rPr>
            </a:br>
            <a:r>
              <a:rPr lang="en-US" sz="2800" dirty="0">
                <a:solidFill>
                  <a:srgbClr val="FFFFCC"/>
                </a:solidFill>
              </a:rPr>
              <a:t>promise directly from God…</a:t>
            </a:r>
          </a:p>
          <a:p>
            <a:pPr algn="ctr"/>
            <a:r>
              <a:rPr lang="en-US" sz="2800" dirty="0">
                <a:solidFill>
                  <a:schemeClr val="bg1"/>
                </a:solidFill>
              </a:rPr>
              <a:t>Actually fulfilled through his sons  </a:t>
            </a:r>
            <a:endParaRPr lang="en-US" sz="2400" dirty="0">
              <a:solidFill>
                <a:schemeClr val="bg1"/>
              </a:solidFill>
            </a:endParaRPr>
          </a:p>
        </p:txBody>
      </p:sp>
    </p:spTree>
    <p:extLst>
      <p:ext uri="{BB962C8B-B14F-4D97-AF65-F5344CB8AC3E}">
        <p14:creationId xmlns:p14="http://schemas.microsoft.com/office/powerpoint/2010/main" val="4218444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8"/>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nodeType="after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7" grpId="0" animBg="1"/>
      <p:bldP spid="8" grpId="0" animBg="1"/>
      <p:bldP spid="9" grpId="0" animBg="1"/>
      <p:bldP spid="10"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DD6984D7-46D9-C1B3-E903-8DF5319D9029}"/>
              </a:ext>
            </a:extLst>
          </p:cNvPr>
          <p:cNvSpPr>
            <a:spLocks noGrp="1" noChangeArrowheads="1"/>
          </p:cNvSpPr>
          <p:nvPr>
            <p:ph idx="1"/>
          </p:nvPr>
        </p:nvSpPr>
        <p:spPr>
          <a:xfrm>
            <a:off x="381000" y="381000"/>
            <a:ext cx="8382000" cy="5943600"/>
          </a:xfrm>
        </p:spPr>
        <p:txBody>
          <a:bodyPr/>
          <a:lstStyle/>
          <a:p>
            <a:pPr>
              <a:spcAft>
                <a:spcPts val="800"/>
              </a:spcAft>
            </a:pPr>
            <a:r>
              <a:rPr lang="en-US" altLang="en-US" sz="3000" dirty="0">
                <a:solidFill>
                  <a:schemeClr val="bg1"/>
                </a:solidFill>
              </a:rPr>
              <a:t>Ex.13:19, </a:t>
            </a:r>
            <a:r>
              <a:rPr lang="en-US" altLang="en-US" sz="3000" dirty="0">
                <a:solidFill>
                  <a:srgbClr val="CCFFFF"/>
                </a:solidFill>
              </a:rPr>
              <a:t>Moses took the bones of Joseph with him, for he had placed the children of Israel under solemn oath, saying, ‘God will surely visit you, and you shall carry up my bones from here with you </a:t>
            </a:r>
          </a:p>
          <a:p>
            <a:pPr>
              <a:spcAft>
                <a:spcPts val="600"/>
              </a:spcAft>
            </a:pPr>
            <a:r>
              <a:rPr lang="en-US" altLang="en-US" sz="3000" dirty="0">
                <a:solidFill>
                  <a:schemeClr val="bg1"/>
                </a:solidFill>
              </a:rPr>
              <a:t>Josh.24:32,</a:t>
            </a:r>
            <a:r>
              <a:rPr lang="en-US" altLang="en-US" sz="3000" dirty="0">
                <a:solidFill>
                  <a:srgbClr val="CCFFFF"/>
                </a:solidFill>
              </a:rPr>
              <a:t> The bones of Joseph, which the children of Israel had brought up out of Egypt, they buried at Shechem, in the plot of ground which Jacob had bought from the sons of </a:t>
            </a:r>
            <a:r>
              <a:rPr lang="en-US" altLang="en-US" sz="3000" dirty="0" err="1">
                <a:solidFill>
                  <a:srgbClr val="CCFFFF"/>
                </a:solidFill>
              </a:rPr>
              <a:t>Hamor</a:t>
            </a:r>
            <a:r>
              <a:rPr lang="en-US" altLang="en-US" sz="3000" dirty="0">
                <a:solidFill>
                  <a:srgbClr val="CCFFFF"/>
                </a:solidFill>
              </a:rPr>
              <a:t> the father of Shechem for 100 pieces of silver, and which had become an </a:t>
            </a:r>
            <a:r>
              <a:rPr lang="en-US" altLang="en-US" sz="3000" dirty="0" err="1">
                <a:solidFill>
                  <a:srgbClr val="CCFFFF"/>
                </a:solidFill>
              </a:rPr>
              <a:t>inheri-tance</a:t>
            </a:r>
            <a:r>
              <a:rPr lang="en-US" altLang="en-US" sz="3000" dirty="0">
                <a:solidFill>
                  <a:srgbClr val="CCFFFF"/>
                </a:solidFill>
              </a:rPr>
              <a:t> of the children of Joseph</a:t>
            </a:r>
          </a:p>
          <a:p>
            <a:pPr marL="631825" lvl="1" indent="-292100">
              <a:spcAft>
                <a:spcPts val="0"/>
              </a:spcAft>
            </a:pPr>
            <a:endParaRPr lang="en-US" altLang="en-US" sz="2800" dirty="0">
              <a:solidFill>
                <a:schemeClr val="bg1"/>
              </a:solidFill>
            </a:endParaRPr>
          </a:p>
          <a:p>
            <a:pPr lvl="1"/>
            <a:endParaRPr lang="en-US" altLang="en-US" sz="2600" dirty="0">
              <a:solidFill>
                <a:schemeClr val="bg1"/>
              </a:solidFill>
            </a:endParaRPr>
          </a:p>
        </p:txBody>
      </p:sp>
    </p:spTree>
    <p:extLst>
      <p:ext uri="{BB962C8B-B14F-4D97-AF65-F5344CB8AC3E}">
        <p14:creationId xmlns:p14="http://schemas.microsoft.com/office/powerpoint/2010/main" val="2454611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0F6B83DA-E9ED-841F-4BAF-AA3A4919DA2D}"/>
              </a:ext>
            </a:extLst>
          </p:cNvPr>
          <p:cNvSpPr>
            <a:spLocks noGrp="1" noChangeArrowheads="1"/>
          </p:cNvSpPr>
          <p:nvPr>
            <p:ph idx="1"/>
          </p:nvPr>
        </p:nvSpPr>
        <p:spPr>
          <a:xfrm>
            <a:off x="381000" y="457200"/>
            <a:ext cx="8382000" cy="5715000"/>
          </a:xfrm>
        </p:spPr>
        <p:txBody>
          <a:bodyPr/>
          <a:lstStyle/>
          <a:p>
            <a:pPr marL="0" indent="0" eaLnBrk="1" hangingPunct="1">
              <a:buFontTx/>
              <a:buNone/>
            </a:pPr>
            <a:endParaRPr lang="en-US" altLang="en-US">
              <a:solidFill>
                <a:schemeClr val="bg1"/>
              </a:solidFill>
            </a:endParaRPr>
          </a:p>
        </p:txBody>
      </p:sp>
      <p:sp>
        <p:nvSpPr>
          <p:cNvPr id="5" name="AutoShape 4">
            <a:extLst>
              <a:ext uri="{FF2B5EF4-FFF2-40B4-BE49-F238E27FC236}">
                <a16:creationId xmlns:a16="http://schemas.microsoft.com/office/drawing/2014/main" id="{DC2322AF-3A2C-EA27-3EE1-6974A03D4761}"/>
              </a:ext>
            </a:extLst>
          </p:cNvPr>
          <p:cNvSpPr>
            <a:spLocks noChangeArrowheads="1"/>
          </p:cNvSpPr>
          <p:nvPr/>
        </p:nvSpPr>
        <p:spPr bwMode="auto">
          <a:xfrm>
            <a:off x="2304763" y="609600"/>
            <a:ext cx="4534475" cy="609600"/>
          </a:xfrm>
          <a:prstGeom prst="bevel">
            <a:avLst>
              <a:gd name="adj" fmla="val 12500"/>
            </a:avLst>
          </a:prstGeom>
          <a:solidFill>
            <a:srgbClr val="CCECFF"/>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sz="2000" kern="0" dirty="0">
                <a:latin typeface="Verdana" panose="020B0604030504040204" pitchFamily="34" charset="0"/>
                <a:ea typeface="Verdana" panose="020B0604030504040204" pitchFamily="34" charset="0"/>
                <a:cs typeface="Calibri" panose="020F0502020204030204" pitchFamily="34" charset="0"/>
              </a:rPr>
              <a:t>I</a:t>
            </a:r>
            <a:r>
              <a:rPr lang="en-US" altLang="en-US" sz="2000" b="1" kern="0" dirty="0">
                <a:latin typeface="Calibri" panose="020F0502020204030204" pitchFamily="34" charset="0"/>
                <a:cs typeface="Calibri" panose="020F0502020204030204" pitchFamily="34" charset="0"/>
              </a:rPr>
              <a:t>. </a:t>
            </a:r>
            <a:r>
              <a:rPr lang="en-US" altLang="en-US" sz="2400" kern="0" dirty="0">
                <a:latin typeface="Calibri" panose="020F0502020204030204" pitchFamily="34" charset="0"/>
                <a:cs typeface="Calibri" panose="020F0502020204030204" pitchFamily="34" charset="0"/>
              </a:rPr>
              <a:t>Isaac</a:t>
            </a:r>
          </a:p>
        </p:txBody>
      </p:sp>
      <p:sp>
        <p:nvSpPr>
          <p:cNvPr id="2" name="AutoShape 4">
            <a:extLst>
              <a:ext uri="{FF2B5EF4-FFF2-40B4-BE49-F238E27FC236}">
                <a16:creationId xmlns:a16="http://schemas.microsoft.com/office/drawing/2014/main" id="{F419B155-84C3-4601-FF95-1FDF61840961}"/>
              </a:ext>
            </a:extLst>
          </p:cNvPr>
          <p:cNvSpPr>
            <a:spLocks noChangeArrowheads="1"/>
          </p:cNvSpPr>
          <p:nvPr/>
        </p:nvSpPr>
        <p:spPr bwMode="auto">
          <a:xfrm>
            <a:off x="2304854" y="2771481"/>
            <a:ext cx="4534475" cy="1066800"/>
          </a:xfrm>
          <a:prstGeom prst="bevel">
            <a:avLst>
              <a:gd name="adj" fmla="val 12500"/>
            </a:avLst>
          </a:prstGeom>
          <a:solidFill>
            <a:srgbClr val="CCECFF"/>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kern="0" dirty="0">
                <a:latin typeface="Verdana" panose="020B0604030504040204" pitchFamily="34" charset="0"/>
                <a:ea typeface="Verdana" panose="020B0604030504040204" pitchFamily="34" charset="0"/>
                <a:cs typeface="Calibri" panose="020F0502020204030204" pitchFamily="34" charset="0"/>
              </a:rPr>
              <a:t>IV</a:t>
            </a:r>
            <a:r>
              <a:rPr lang="en-US" altLang="en-US" b="1" kern="0" dirty="0">
                <a:latin typeface="Calibri" panose="020F0502020204030204" pitchFamily="34" charset="0"/>
                <a:cs typeface="Calibri" panose="020F0502020204030204" pitchFamily="34" charset="0"/>
              </a:rPr>
              <a:t>. </a:t>
            </a:r>
            <a:r>
              <a:rPr lang="en-US" altLang="en-US" sz="3600" kern="0" dirty="0">
                <a:solidFill>
                  <a:srgbClr val="000066"/>
                </a:solidFill>
                <a:latin typeface="Calibri" panose="020F0502020204030204" pitchFamily="34" charset="0"/>
                <a:cs typeface="Calibri" panose="020F0502020204030204" pitchFamily="34" charset="0"/>
              </a:rPr>
              <a:t>Their Reward</a:t>
            </a:r>
            <a:endParaRPr lang="en-US" altLang="en-US" sz="3600" kern="0" dirty="0">
              <a:latin typeface="Calibri" panose="020F0502020204030204" pitchFamily="34" charset="0"/>
              <a:cs typeface="Calibri" panose="020F0502020204030204" pitchFamily="34" charset="0"/>
            </a:endParaRPr>
          </a:p>
        </p:txBody>
      </p:sp>
      <p:sp>
        <p:nvSpPr>
          <p:cNvPr id="3" name="AutoShape 4">
            <a:extLst>
              <a:ext uri="{FF2B5EF4-FFF2-40B4-BE49-F238E27FC236}">
                <a16:creationId xmlns:a16="http://schemas.microsoft.com/office/drawing/2014/main" id="{0FE5C80B-8993-4BE8-3530-0141840D648A}"/>
              </a:ext>
            </a:extLst>
          </p:cNvPr>
          <p:cNvSpPr>
            <a:spLocks noChangeArrowheads="1"/>
          </p:cNvSpPr>
          <p:nvPr/>
        </p:nvSpPr>
        <p:spPr bwMode="auto">
          <a:xfrm>
            <a:off x="2304854" y="1323681"/>
            <a:ext cx="4534475" cy="609600"/>
          </a:xfrm>
          <a:prstGeom prst="bevel">
            <a:avLst>
              <a:gd name="adj" fmla="val 12500"/>
            </a:avLst>
          </a:prstGeom>
          <a:solidFill>
            <a:srgbClr val="CCECFF"/>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sz="2000" kern="0" dirty="0">
                <a:latin typeface="Verdana" panose="020B0604030504040204" pitchFamily="34" charset="0"/>
                <a:ea typeface="Verdana" panose="020B0604030504040204" pitchFamily="34" charset="0"/>
                <a:cs typeface="Calibri" panose="020F0502020204030204" pitchFamily="34" charset="0"/>
              </a:rPr>
              <a:t>II</a:t>
            </a:r>
            <a:r>
              <a:rPr lang="en-US" altLang="en-US" sz="2000" b="1" kern="0" dirty="0">
                <a:latin typeface="Calibri" panose="020F0502020204030204" pitchFamily="34" charset="0"/>
                <a:cs typeface="Calibri" panose="020F0502020204030204" pitchFamily="34" charset="0"/>
              </a:rPr>
              <a:t>. </a:t>
            </a:r>
            <a:r>
              <a:rPr lang="en-US" altLang="en-US" sz="2400" kern="0" dirty="0">
                <a:latin typeface="Calibri" panose="020F0502020204030204" pitchFamily="34" charset="0"/>
                <a:cs typeface="Calibri" panose="020F0502020204030204" pitchFamily="34" charset="0"/>
              </a:rPr>
              <a:t>Jacob</a:t>
            </a:r>
          </a:p>
        </p:txBody>
      </p:sp>
      <p:sp>
        <p:nvSpPr>
          <p:cNvPr id="4" name="AutoShape 4">
            <a:extLst>
              <a:ext uri="{FF2B5EF4-FFF2-40B4-BE49-F238E27FC236}">
                <a16:creationId xmlns:a16="http://schemas.microsoft.com/office/drawing/2014/main" id="{C5E4B828-7C4B-02CF-849D-0916FE5F2251}"/>
              </a:ext>
            </a:extLst>
          </p:cNvPr>
          <p:cNvSpPr>
            <a:spLocks noChangeArrowheads="1"/>
          </p:cNvSpPr>
          <p:nvPr/>
        </p:nvSpPr>
        <p:spPr bwMode="auto">
          <a:xfrm>
            <a:off x="2305638" y="2047973"/>
            <a:ext cx="4534475" cy="609600"/>
          </a:xfrm>
          <a:prstGeom prst="bevel">
            <a:avLst>
              <a:gd name="adj" fmla="val 12500"/>
            </a:avLst>
          </a:prstGeom>
          <a:solidFill>
            <a:srgbClr val="CCECFF"/>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sz="2000" kern="0" dirty="0">
                <a:latin typeface="Verdana" panose="020B0604030504040204" pitchFamily="34" charset="0"/>
                <a:ea typeface="Verdana" panose="020B0604030504040204" pitchFamily="34" charset="0"/>
                <a:cs typeface="Calibri" panose="020F0502020204030204" pitchFamily="34" charset="0"/>
              </a:rPr>
              <a:t>III</a:t>
            </a:r>
            <a:r>
              <a:rPr lang="en-US" altLang="en-US" sz="2000" b="1" kern="0" dirty="0">
                <a:latin typeface="Calibri" panose="020F0502020204030204" pitchFamily="34" charset="0"/>
                <a:cs typeface="Calibri" panose="020F0502020204030204" pitchFamily="34" charset="0"/>
              </a:rPr>
              <a:t>. </a:t>
            </a:r>
            <a:r>
              <a:rPr lang="en-US" altLang="en-US" sz="2400" kern="0" dirty="0">
                <a:latin typeface="Calibri" panose="020F0502020204030204" pitchFamily="34" charset="0"/>
                <a:cs typeface="Calibri" panose="020F0502020204030204" pitchFamily="34" charset="0"/>
              </a:rPr>
              <a:t>Joseph</a:t>
            </a:r>
          </a:p>
        </p:txBody>
      </p:sp>
    </p:spTree>
    <p:extLst>
      <p:ext uri="{BB962C8B-B14F-4D97-AF65-F5344CB8AC3E}">
        <p14:creationId xmlns:p14="http://schemas.microsoft.com/office/powerpoint/2010/main" val="2922526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DD6984D7-46D9-C1B3-E903-8DF5319D9029}"/>
              </a:ext>
            </a:extLst>
          </p:cNvPr>
          <p:cNvSpPr>
            <a:spLocks noGrp="1" noChangeArrowheads="1"/>
          </p:cNvSpPr>
          <p:nvPr>
            <p:ph idx="1"/>
          </p:nvPr>
        </p:nvSpPr>
        <p:spPr>
          <a:xfrm>
            <a:off x="381000" y="152400"/>
            <a:ext cx="8382000" cy="6172200"/>
          </a:xfrm>
        </p:spPr>
        <p:txBody>
          <a:bodyPr/>
          <a:lstStyle/>
          <a:p>
            <a:pPr marL="0" indent="0" algn="ctr">
              <a:spcAft>
                <a:spcPts val="600"/>
              </a:spcAft>
              <a:buNone/>
            </a:pPr>
            <a:r>
              <a:rPr lang="en-US" altLang="en-US" dirty="0">
                <a:solidFill>
                  <a:schemeClr val="bg1"/>
                </a:solidFill>
              </a:rPr>
              <a:t>Abraham, Isaac, Jacob – 10x in NT</a:t>
            </a:r>
            <a:endParaRPr lang="en-US" altLang="en-US" sz="3000" dirty="0">
              <a:solidFill>
                <a:schemeClr val="bg1"/>
              </a:solidFill>
            </a:endParaRPr>
          </a:p>
          <a:p>
            <a:pPr marL="231775" indent="-292100">
              <a:spcAft>
                <a:spcPts val="600"/>
              </a:spcAft>
            </a:pPr>
            <a:r>
              <a:rPr lang="en-US" altLang="en-US" sz="3000" dirty="0">
                <a:solidFill>
                  <a:schemeClr val="bg1"/>
                </a:solidFill>
              </a:rPr>
              <a:t>Mt.1:2, </a:t>
            </a:r>
            <a:r>
              <a:rPr lang="en-US" altLang="en-US" sz="3000" dirty="0">
                <a:solidFill>
                  <a:srgbClr val="CCFFFF"/>
                </a:solidFill>
              </a:rPr>
              <a:t>Abraham begot Isaac, Isaac begot Jacob, Jacob begot…</a:t>
            </a:r>
          </a:p>
          <a:p>
            <a:pPr marL="231775" indent="-292100">
              <a:spcAft>
                <a:spcPts val="600"/>
              </a:spcAft>
            </a:pPr>
            <a:r>
              <a:rPr lang="en-US" altLang="en-US" sz="3000" dirty="0">
                <a:solidFill>
                  <a:schemeClr val="bg1"/>
                </a:solidFill>
              </a:rPr>
              <a:t>Mt.22:31,</a:t>
            </a:r>
            <a:r>
              <a:rPr lang="en-US" altLang="en-US" sz="3000" dirty="0">
                <a:solidFill>
                  <a:srgbClr val="CCFFFF"/>
                </a:solidFill>
              </a:rPr>
              <a:t> But concerning the resurrection of the dead, have you not read, what was spoken to you by God...</a:t>
            </a:r>
          </a:p>
          <a:p>
            <a:pPr marL="514350" lvl="1" indent="-282575">
              <a:spcAft>
                <a:spcPts val="0"/>
              </a:spcAft>
            </a:pPr>
            <a:r>
              <a:rPr lang="en-US" altLang="en-US" sz="3000" dirty="0">
                <a:solidFill>
                  <a:schemeClr val="bg1"/>
                </a:solidFill>
              </a:rPr>
              <a:t>NOT because of fathers…but by faith</a:t>
            </a:r>
          </a:p>
          <a:p>
            <a:pPr marL="514350" lvl="1" indent="-282575">
              <a:spcAft>
                <a:spcPts val="0"/>
              </a:spcAft>
            </a:pPr>
            <a:r>
              <a:rPr lang="en-US" altLang="en-US" sz="3000" dirty="0">
                <a:solidFill>
                  <a:srgbClr val="FFFFCC"/>
                </a:solidFill>
              </a:rPr>
              <a:t>Issue: what will you do with Jesus??  </a:t>
            </a:r>
            <a:r>
              <a:rPr lang="en-US" altLang="en-US" sz="3000" dirty="0">
                <a:solidFill>
                  <a:schemeClr val="bg1"/>
                </a:solidFill>
              </a:rPr>
              <a:t>(Hb.10)</a:t>
            </a:r>
          </a:p>
          <a:p>
            <a:pPr marL="631825" lvl="1" indent="-292100">
              <a:spcAft>
                <a:spcPts val="0"/>
              </a:spcAft>
            </a:pPr>
            <a:endParaRPr lang="en-US" altLang="en-US" sz="3000" dirty="0">
              <a:solidFill>
                <a:srgbClr val="CCFFFF"/>
              </a:solidFill>
            </a:endParaRPr>
          </a:p>
          <a:p>
            <a:pPr marL="631825" lvl="1" indent="-292100">
              <a:spcAft>
                <a:spcPts val="0"/>
              </a:spcAft>
            </a:pPr>
            <a:endParaRPr lang="en-US" altLang="en-US" sz="2800" dirty="0">
              <a:solidFill>
                <a:schemeClr val="bg1"/>
              </a:solidFill>
            </a:endParaRPr>
          </a:p>
          <a:p>
            <a:pPr lvl="1"/>
            <a:endParaRPr lang="en-US" altLang="en-US" sz="2600" dirty="0">
              <a:solidFill>
                <a:schemeClr val="bg1"/>
              </a:solidFill>
            </a:endParaRPr>
          </a:p>
        </p:txBody>
      </p:sp>
    </p:spTree>
    <p:extLst>
      <p:ext uri="{BB962C8B-B14F-4D97-AF65-F5344CB8AC3E}">
        <p14:creationId xmlns:p14="http://schemas.microsoft.com/office/powerpoint/2010/main" val="188720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DD6984D7-46D9-C1B3-E903-8DF5319D9029}"/>
              </a:ext>
            </a:extLst>
          </p:cNvPr>
          <p:cNvSpPr>
            <a:spLocks noGrp="1" noChangeArrowheads="1"/>
          </p:cNvSpPr>
          <p:nvPr>
            <p:ph idx="1"/>
          </p:nvPr>
        </p:nvSpPr>
        <p:spPr>
          <a:xfrm>
            <a:off x="381000" y="152400"/>
            <a:ext cx="8382000" cy="6172200"/>
          </a:xfrm>
        </p:spPr>
        <p:txBody>
          <a:bodyPr/>
          <a:lstStyle/>
          <a:p>
            <a:pPr marL="0" indent="0" algn="ctr">
              <a:spcAft>
                <a:spcPts val="600"/>
              </a:spcAft>
              <a:buNone/>
            </a:pPr>
            <a:r>
              <a:rPr lang="en-US" altLang="en-US" sz="3000" dirty="0">
                <a:solidFill>
                  <a:schemeClr val="bg1"/>
                </a:solidFill>
              </a:rPr>
              <a:t>Hb.11:13-17, died in faith</a:t>
            </a:r>
          </a:p>
          <a:p>
            <a:pPr>
              <a:spcAft>
                <a:spcPts val="0"/>
              </a:spcAft>
            </a:pPr>
            <a:r>
              <a:rPr lang="en-US" altLang="en-US" sz="3000" dirty="0">
                <a:solidFill>
                  <a:srgbClr val="FFFFCC"/>
                </a:solidFill>
              </a:rPr>
              <a:t>Did not receive the promise </a:t>
            </a:r>
            <a:r>
              <a:rPr lang="en-US" altLang="en-US" sz="3000" dirty="0">
                <a:solidFill>
                  <a:schemeClr val="bg1"/>
                </a:solidFill>
              </a:rPr>
              <a:t>(things promised) </a:t>
            </a:r>
          </a:p>
          <a:p>
            <a:pPr lvl="1">
              <a:spcAft>
                <a:spcPts val="600"/>
              </a:spcAft>
            </a:pPr>
            <a:r>
              <a:rPr lang="en-US" altLang="en-US" sz="3000" dirty="0">
                <a:solidFill>
                  <a:schemeClr val="bg1"/>
                </a:solidFill>
              </a:rPr>
              <a:t>6:15, Abraham received promised son and resurrected son (11:19)</a:t>
            </a:r>
          </a:p>
          <a:p>
            <a:pPr lvl="1">
              <a:spcAft>
                <a:spcPts val="600"/>
              </a:spcAft>
            </a:pPr>
            <a:r>
              <a:rPr lang="en-US" altLang="en-US" sz="3000" dirty="0">
                <a:solidFill>
                  <a:srgbClr val="CCFFCC"/>
                </a:solidFill>
              </a:rPr>
              <a:t>Full realization of promises awaited coming of Christ</a:t>
            </a:r>
          </a:p>
          <a:p>
            <a:pPr>
              <a:spcAft>
                <a:spcPts val="600"/>
              </a:spcAft>
            </a:pPr>
            <a:r>
              <a:rPr lang="en-US" altLang="en-US" sz="3000" dirty="0">
                <a:solidFill>
                  <a:srgbClr val="FFFFCC"/>
                </a:solidFill>
              </a:rPr>
              <a:t>Saw them afar off – Greeted… Confessed…  </a:t>
            </a:r>
            <a:r>
              <a:rPr lang="en-US" altLang="en-US" sz="3000" dirty="0">
                <a:solidFill>
                  <a:schemeClr val="bg1"/>
                </a:solidFill>
              </a:rPr>
              <a:t>Jn.8:56.   Gn.47:9.   1 Pt.2:11</a:t>
            </a:r>
          </a:p>
          <a:p>
            <a:pPr lvl="1">
              <a:spcAft>
                <a:spcPts val="0"/>
              </a:spcAft>
            </a:pPr>
            <a:r>
              <a:rPr lang="en-US" altLang="en-US" sz="3000" dirty="0">
                <a:solidFill>
                  <a:srgbClr val="CCFFCC"/>
                </a:solidFill>
              </a:rPr>
              <a:t>Our faith also looks across the unknown future to see eternal blessings awaiting us</a:t>
            </a:r>
            <a:endParaRPr lang="en-US" altLang="en-US" sz="2600" dirty="0">
              <a:solidFill>
                <a:srgbClr val="CCFFCC"/>
              </a:solidFill>
            </a:endParaRPr>
          </a:p>
          <a:p>
            <a:pPr marL="339725" lvl="1" indent="0">
              <a:spcAft>
                <a:spcPts val="0"/>
              </a:spcAft>
              <a:buNone/>
            </a:pPr>
            <a:endParaRPr lang="en-US" altLang="en-US" sz="3000" dirty="0">
              <a:solidFill>
                <a:srgbClr val="CCFFFF"/>
              </a:solidFill>
            </a:endParaRPr>
          </a:p>
          <a:p>
            <a:pPr marL="631825" lvl="1" indent="-292100">
              <a:spcAft>
                <a:spcPts val="0"/>
              </a:spcAft>
            </a:pPr>
            <a:endParaRPr lang="en-US" altLang="en-US" sz="2800" dirty="0">
              <a:solidFill>
                <a:schemeClr val="bg1"/>
              </a:solidFill>
            </a:endParaRPr>
          </a:p>
          <a:p>
            <a:pPr lvl="1"/>
            <a:endParaRPr lang="en-US" altLang="en-US" sz="2600" dirty="0">
              <a:solidFill>
                <a:schemeClr val="bg1"/>
              </a:solidFill>
            </a:endParaRPr>
          </a:p>
        </p:txBody>
      </p:sp>
    </p:spTree>
    <p:extLst>
      <p:ext uri="{BB962C8B-B14F-4D97-AF65-F5344CB8AC3E}">
        <p14:creationId xmlns:p14="http://schemas.microsoft.com/office/powerpoint/2010/main" val="100693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3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DD6984D7-46D9-C1B3-E903-8DF5319D9029}"/>
              </a:ext>
            </a:extLst>
          </p:cNvPr>
          <p:cNvSpPr>
            <a:spLocks noGrp="1" noChangeArrowheads="1"/>
          </p:cNvSpPr>
          <p:nvPr>
            <p:ph idx="1"/>
          </p:nvPr>
        </p:nvSpPr>
        <p:spPr>
          <a:xfrm>
            <a:off x="381000" y="152400"/>
            <a:ext cx="8382000" cy="6172200"/>
          </a:xfrm>
        </p:spPr>
        <p:txBody>
          <a:bodyPr/>
          <a:lstStyle/>
          <a:p>
            <a:pPr marL="0" indent="0" algn="ctr">
              <a:spcAft>
                <a:spcPts val="600"/>
              </a:spcAft>
              <a:buNone/>
            </a:pPr>
            <a:r>
              <a:rPr lang="en-US" altLang="en-US" sz="3000" dirty="0">
                <a:solidFill>
                  <a:schemeClr val="bg1"/>
                </a:solidFill>
              </a:rPr>
              <a:t>Hb.11:14, speech reveals them</a:t>
            </a:r>
          </a:p>
          <a:p>
            <a:pPr>
              <a:spcAft>
                <a:spcPts val="600"/>
              </a:spcAft>
            </a:pPr>
            <a:r>
              <a:rPr lang="en-US" altLang="en-US" sz="3000" dirty="0">
                <a:solidFill>
                  <a:schemeClr val="bg1"/>
                </a:solidFill>
              </a:rPr>
              <a:t>They “seek” a homeland (proves they did not find it here, 15)</a:t>
            </a:r>
          </a:p>
          <a:p>
            <a:pPr>
              <a:spcAft>
                <a:spcPts val="600"/>
              </a:spcAft>
            </a:pPr>
            <a:r>
              <a:rPr lang="en-US" altLang="en-US" sz="3000" dirty="0">
                <a:solidFill>
                  <a:schemeClr val="bg1"/>
                </a:solidFill>
              </a:rPr>
              <a:t>Hope longs for something in future, not in Egypt (on earth…)</a:t>
            </a:r>
          </a:p>
          <a:p>
            <a:pPr>
              <a:spcAft>
                <a:spcPts val="0"/>
              </a:spcAft>
            </a:pPr>
            <a:r>
              <a:rPr lang="en-US" altLang="en-US" sz="3000" dirty="0">
                <a:solidFill>
                  <a:schemeClr val="bg1"/>
                </a:solidFill>
              </a:rPr>
              <a:t>Faith defeats death</a:t>
            </a:r>
          </a:p>
          <a:p>
            <a:pPr lvl="1">
              <a:spcAft>
                <a:spcPts val="0"/>
              </a:spcAft>
            </a:pPr>
            <a:endParaRPr lang="en-US" altLang="en-US" sz="2600" dirty="0">
              <a:solidFill>
                <a:schemeClr val="bg1"/>
              </a:solidFill>
            </a:endParaRPr>
          </a:p>
          <a:p>
            <a:pPr marL="631825" lvl="1" indent="-292100">
              <a:spcAft>
                <a:spcPts val="0"/>
              </a:spcAft>
            </a:pPr>
            <a:endParaRPr lang="en-US" altLang="en-US" sz="3000" dirty="0">
              <a:solidFill>
                <a:srgbClr val="CCFFFF"/>
              </a:solidFill>
            </a:endParaRPr>
          </a:p>
          <a:p>
            <a:pPr marL="631825" lvl="1" indent="-292100">
              <a:spcAft>
                <a:spcPts val="0"/>
              </a:spcAft>
            </a:pPr>
            <a:endParaRPr lang="en-US" altLang="en-US" sz="2800" dirty="0">
              <a:solidFill>
                <a:schemeClr val="bg1"/>
              </a:solidFill>
            </a:endParaRPr>
          </a:p>
          <a:p>
            <a:pPr lvl="1"/>
            <a:endParaRPr lang="en-US" altLang="en-US" sz="2600" dirty="0">
              <a:solidFill>
                <a:schemeClr val="bg1"/>
              </a:solidFill>
            </a:endParaRPr>
          </a:p>
        </p:txBody>
      </p:sp>
    </p:spTree>
    <p:extLst>
      <p:ext uri="{BB962C8B-B14F-4D97-AF65-F5344CB8AC3E}">
        <p14:creationId xmlns:p14="http://schemas.microsoft.com/office/powerpoint/2010/main" val="2306678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BEABA43D-4EFE-D930-D9C4-03619232288E}"/>
              </a:ext>
            </a:extLst>
          </p:cNvPr>
          <p:cNvSpPr>
            <a:spLocks noGrp="1" noChangeArrowheads="1"/>
          </p:cNvSpPr>
          <p:nvPr>
            <p:ph type="title"/>
          </p:nvPr>
        </p:nvSpPr>
        <p:spPr>
          <a:xfrm>
            <a:off x="457200" y="76200"/>
            <a:ext cx="8229600" cy="762000"/>
          </a:xfrm>
        </p:spPr>
        <p:txBody>
          <a:bodyPr/>
          <a:lstStyle/>
          <a:p>
            <a:r>
              <a:rPr lang="en-US" altLang="en-US" sz="3400" dirty="0">
                <a:solidFill>
                  <a:srgbClr val="FFFF99"/>
                </a:solidFill>
              </a:rPr>
              <a:t>Purpose of Hebrews:  </a:t>
            </a:r>
            <a:r>
              <a:rPr lang="en-US" altLang="en-US" sz="3400" dirty="0">
                <a:solidFill>
                  <a:schemeClr val="bg1"/>
                </a:solidFill>
              </a:rPr>
              <a:t>13:22</a:t>
            </a:r>
          </a:p>
        </p:txBody>
      </p:sp>
      <p:sp>
        <p:nvSpPr>
          <p:cNvPr id="21507" name="Content Placeholder 2">
            <a:extLst>
              <a:ext uri="{FF2B5EF4-FFF2-40B4-BE49-F238E27FC236}">
                <a16:creationId xmlns:a16="http://schemas.microsoft.com/office/drawing/2014/main" id="{6ED628E1-B877-15DB-5C86-C3B438987CD2}"/>
              </a:ext>
            </a:extLst>
          </p:cNvPr>
          <p:cNvSpPr>
            <a:spLocks noGrp="1" noChangeArrowheads="1"/>
          </p:cNvSpPr>
          <p:nvPr>
            <p:ph idx="1"/>
          </p:nvPr>
        </p:nvSpPr>
        <p:spPr>
          <a:xfrm>
            <a:off x="343292" y="838200"/>
            <a:ext cx="8458200" cy="5562600"/>
          </a:xfrm>
        </p:spPr>
        <p:txBody>
          <a:bodyPr/>
          <a:lstStyle/>
          <a:p>
            <a:pPr>
              <a:spcAft>
                <a:spcPts val="600"/>
              </a:spcAft>
            </a:pPr>
            <a:r>
              <a:rPr lang="en-US" altLang="en-US" sz="3000" dirty="0">
                <a:solidFill>
                  <a:schemeClr val="bg1"/>
                </a:solidFill>
              </a:rPr>
              <a:t>Heroes are not perfect</a:t>
            </a:r>
          </a:p>
          <a:p>
            <a:pPr>
              <a:spcAft>
                <a:spcPts val="600"/>
              </a:spcAft>
            </a:pPr>
            <a:r>
              <a:rPr lang="en-US" altLang="en-US" sz="3000" dirty="0">
                <a:solidFill>
                  <a:schemeClr val="bg1"/>
                </a:solidFill>
              </a:rPr>
              <a:t>Some were not always good examples</a:t>
            </a:r>
          </a:p>
          <a:p>
            <a:pPr>
              <a:spcAft>
                <a:spcPts val="600"/>
              </a:spcAft>
            </a:pPr>
            <a:r>
              <a:rPr lang="en-US" altLang="en-US" sz="3000" dirty="0">
                <a:solidFill>
                  <a:schemeClr val="bg1"/>
                </a:solidFill>
              </a:rPr>
              <a:t>This may encourage some readers who are slipping</a:t>
            </a:r>
          </a:p>
          <a:p>
            <a:r>
              <a:rPr lang="en-US" altLang="en-US" sz="3000" dirty="0">
                <a:solidFill>
                  <a:schemeClr val="bg1"/>
                </a:solidFill>
              </a:rPr>
              <a:t>One link binds three examples of faith: </a:t>
            </a:r>
            <a:br>
              <a:rPr lang="en-US" altLang="en-US" sz="3000" dirty="0">
                <a:solidFill>
                  <a:schemeClr val="bg1"/>
                </a:solidFill>
              </a:rPr>
            </a:br>
            <a:r>
              <a:rPr lang="en-US" altLang="en-US" sz="3000" dirty="0">
                <a:solidFill>
                  <a:srgbClr val="CCFFCC"/>
                </a:solidFill>
              </a:rPr>
              <a:t>death was near</a:t>
            </a:r>
          </a:p>
          <a:p>
            <a:pPr marL="0" indent="0">
              <a:buNone/>
            </a:pPr>
            <a:endParaRPr lang="en-US" altLang="en-US" dirty="0">
              <a:solidFill>
                <a:schemeClr val="bg1"/>
              </a:solidFill>
            </a:endParaRPr>
          </a:p>
          <a:p>
            <a:pPr marL="0" indent="0">
              <a:buNone/>
            </a:pPr>
            <a:endParaRPr lang="en-US" altLang="en-US" sz="3000" dirty="0">
              <a:solidFill>
                <a:schemeClr val="bg1"/>
              </a:solidFill>
            </a:endParaRPr>
          </a:p>
          <a:p>
            <a:pPr>
              <a:buFontTx/>
              <a:buNone/>
            </a:pPr>
            <a:endParaRPr lang="en-US" altLang="en-US" sz="3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DD6984D7-46D9-C1B3-E903-8DF5319D9029}"/>
              </a:ext>
            </a:extLst>
          </p:cNvPr>
          <p:cNvSpPr>
            <a:spLocks noGrp="1" noChangeArrowheads="1"/>
          </p:cNvSpPr>
          <p:nvPr>
            <p:ph idx="1"/>
          </p:nvPr>
        </p:nvSpPr>
        <p:spPr>
          <a:xfrm>
            <a:off x="381000" y="152400"/>
            <a:ext cx="8382000" cy="6172200"/>
          </a:xfrm>
        </p:spPr>
        <p:txBody>
          <a:bodyPr/>
          <a:lstStyle/>
          <a:p>
            <a:pPr marL="0" indent="0" algn="ctr">
              <a:spcAft>
                <a:spcPts val="600"/>
              </a:spcAft>
              <a:buNone/>
            </a:pPr>
            <a:r>
              <a:rPr lang="en-US" altLang="en-US" sz="3000" dirty="0">
                <a:solidFill>
                  <a:schemeClr val="bg1"/>
                </a:solidFill>
              </a:rPr>
              <a:t>Hb.11:16, desire … heavenly</a:t>
            </a:r>
          </a:p>
          <a:p>
            <a:pPr>
              <a:spcAft>
                <a:spcPts val="400"/>
              </a:spcAft>
            </a:pPr>
            <a:r>
              <a:rPr lang="en-US" altLang="en-US" sz="3000" dirty="0">
                <a:solidFill>
                  <a:schemeClr val="bg1"/>
                </a:solidFill>
              </a:rPr>
              <a:t>We die . . . but our hope lives on.    Why?  </a:t>
            </a:r>
          </a:p>
          <a:p>
            <a:pPr marL="457200" lvl="1" indent="0">
              <a:spcAft>
                <a:spcPts val="600"/>
              </a:spcAft>
              <a:buNone/>
            </a:pPr>
            <a:r>
              <a:rPr lang="en-US" altLang="en-US" sz="2400" dirty="0">
                <a:solidFill>
                  <a:srgbClr val="CCECFF"/>
                </a:solidFill>
              </a:rPr>
              <a:t>1. </a:t>
            </a:r>
            <a:r>
              <a:rPr lang="en-US" altLang="en-US" sz="3000" dirty="0">
                <a:solidFill>
                  <a:srgbClr val="FFFFCC"/>
                </a:solidFill>
              </a:rPr>
              <a:t>Because </a:t>
            </a:r>
            <a:r>
              <a:rPr lang="en-US" altLang="en-US" sz="3000" u="sng" dirty="0">
                <a:solidFill>
                  <a:srgbClr val="FFFFCC"/>
                </a:solidFill>
              </a:rPr>
              <a:t>He</a:t>
            </a:r>
            <a:r>
              <a:rPr lang="en-US" altLang="en-US" sz="3000" dirty="0">
                <a:solidFill>
                  <a:srgbClr val="FFFFCC"/>
                </a:solidFill>
              </a:rPr>
              <a:t> lives.   </a:t>
            </a:r>
            <a:r>
              <a:rPr lang="en-US" altLang="en-US" sz="3000" dirty="0">
                <a:solidFill>
                  <a:schemeClr val="bg1"/>
                </a:solidFill>
              </a:rPr>
              <a:t>Gn.50:25</a:t>
            </a:r>
          </a:p>
          <a:p>
            <a:pPr marL="801688" lvl="1" indent="-344488">
              <a:spcAft>
                <a:spcPts val="600"/>
              </a:spcAft>
              <a:buNone/>
            </a:pPr>
            <a:r>
              <a:rPr lang="en-US" altLang="en-US" sz="2400" dirty="0">
                <a:solidFill>
                  <a:srgbClr val="CCECFF"/>
                </a:solidFill>
              </a:rPr>
              <a:t>2. </a:t>
            </a:r>
            <a:r>
              <a:rPr lang="en-US" altLang="en-US" sz="3000" dirty="0">
                <a:solidFill>
                  <a:srgbClr val="FFFFCC"/>
                </a:solidFill>
              </a:rPr>
              <a:t>God is not ashamed of them.   </a:t>
            </a:r>
            <a:r>
              <a:rPr lang="en-US" altLang="en-US" sz="3000" dirty="0">
                <a:solidFill>
                  <a:schemeClr val="bg1"/>
                </a:solidFill>
              </a:rPr>
              <a:t>[Would He delight in apostates?]</a:t>
            </a:r>
          </a:p>
          <a:p>
            <a:pPr marL="801688" lvl="1" indent="-344488">
              <a:spcAft>
                <a:spcPts val="0"/>
              </a:spcAft>
              <a:buNone/>
            </a:pPr>
            <a:r>
              <a:rPr lang="en-US" altLang="en-US" sz="2400" dirty="0">
                <a:solidFill>
                  <a:srgbClr val="CCECFF"/>
                </a:solidFill>
              </a:rPr>
              <a:t>3. </a:t>
            </a:r>
            <a:r>
              <a:rPr lang="en-US" altLang="en-US" sz="3000" dirty="0">
                <a:solidFill>
                  <a:srgbClr val="FFFFCC"/>
                </a:solidFill>
              </a:rPr>
              <a:t>City is prepared. </a:t>
            </a:r>
            <a:r>
              <a:rPr lang="en-US" altLang="en-US" sz="3000" dirty="0">
                <a:solidFill>
                  <a:schemeClr val="bg1"/>
                </a:solidFill>
              </a:rPr>
              <a:t>  Faith looks beyond death.   Mt.25:46</a:t>
            </a:r>
          </a:p>
          <a:p>
            <a:pPr marL="339725" lvl="1" indent="0">
              <a:spcAft>
                <a:spcPts val="0"/>
              </a:spcAft>
              <a:buNone/>
            </a:pPr>
            <a:endParaRPr lang="en-US" altLang="en-US" sz="2800" dirty="0">
              <a:solidFill>
                <a:schemeClr val="bg1"/>
              </a:solidFill>
            </a:endParaRPr>
          </a:p>
          <a:p>
            <a:pPr lvl="1"/>
            <a:endParaRPr lang="en-US" altLang="en-US" sz="2600" dirty="0">
              <a:solidFill>
                <a:schemeClr val="bg1"/>
              </a:solidFill>
            </a:endParaRPr>
          </a:p>
        </p:txBody>
      </p:sp>
    </p:spTree>
    <p:extLst>
      <p:ext uri="{BB962C8B-B14F-4D97-AF65-F5344CB8AC3E}">
        <p14:creationId xmlns:p14="http://schemas.microsoft.com/office/powerpoint/2010/main" val="324992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DD6984D7-46D9-C1B3-E903-8DF5319D9029}"/>
              </a:ext>
            </a:extLst>
          </p:cNvPr>
          <p:cNvSpPr>
            <a:spLocks noGrp="1" noChangeArrowheads="1"/>
          </p:cNvSpPr>
          <p:nvPr>
            <p:ph idx="1"/>
          </p:nvPr>
        </p:nvSpPr>
        <p:spPr>
          <a:xfrm>
            <a:off x="457200" y="304800"/>
            <a:ext cx="8229600" cy="6172200"/>
          </a:xfrm>
        </p:spPr>
        <p:txBody>
          <a:bodyPr/>
          <a:lstStyle/>
          <a:p>
            <a:pPr marL="0" indent="0">
              <a:spcAft>
                <a:spcPts val="600"/>
              </a:spcAft>
              <a:buNone/>
            </a:pPr>
            <a:r>
              <a:rPr lang="en-US" altLang="en-US" sz="3000" dirty="0">
                <a:solidFill>
                  <a:srgbClr val="CCFFCC"/>
                </a:solidFill>
              </a:rPr>
              <a:t>Abraham</a:t>
            </a:r>
            <a:r>
              <a:rPr lang="en-US" altLang="en-US" sz="3000" dirty="0">
                <a:solidFill>
                  <a:schemeClr val="bg1"/>
                </a:solidFill>
              </a:rPr>
              <a:t> did not know where he was going</a:t>
            </a:r>
          </a:p>
          <a:p>
            <a:pPr marL="0" indent="0">
              <a:spcAft>
                <a:spcPts val="600"/>
              </a:spcAft>
              <a:buNone/>
            </a:pPr>
            <a:r>
              <a:rPr lang="en-US" altLang="en-US" sz="3000" dirty="0">
                <a:solidFill>
                  <a:srgbClr val="CCFFCC"/>
                </a:solidFill>
              </a:rPr>
              <a:t>Sarah</a:t>
            </a:r>
            <a:r>
              <a:rPr lang="en-US" altLang="en-US" sz="3000" dirty="0">
                <a:solidFill>
                  <a:schemeClr val="bg1"/>
                </a:solidFill>
              </a:rPr>
              <a:t> was rebuked for laughing (Gn.18) . . . before God made her laugh (Gn.21:6)</a:t>
            </a:r>
          </a:p>
          <a:p>
            <a:pPr marL="0" indent="0">
              <a:spcAft>
                <a:spcPts val="600"/>
              </a:spcAft>
              <a:buNone/>
            </a:pPr>
            <a:r>
              <a:rPr lang="en-US" altLang="en-US" sz="3000" dirty="0">
                <a:solidFill>
                  <a:srgbClr val="CCFFCC"/>
                </a:solidFill>
              </a:rPr>
              <a:t>Abraham</a:t>
            </a:r>
            <a:r>
              <a:rPr lang="en-US" altLang="en-US" sz="3000" dirty="0">
                <a:solidFill>
                  <a:schemeClr val="bg1"/>
                </a:solidFill>
              </a:rPr>
              <a:t>  didn’t understand why he must kill Isaac . . . but trusted God (Gn.22:5).</a:t>
            </a:r>
          </a:p>
          <a:p>
            <a:pPr marL="0" indent="0">
              <a:spcAft>
                <a:spcPts val="600"/>
              </a:spcAft>
              <a:buNone/>
            </a:pPr>
            <a:r>
              <a:rPr lang="en-US" altLang="en-US" sz="3000" dirty="0">
                <a:solidFill>
                  <a:srgbClr val="CCFFCC"/>
                </a:solidFill>
              </a:rPr>
              <a:t>Isaac</a:t>
            </a:r>
            <a:r>
              <a:rPr lang="en-US" altLang="en-US" sz="3000" dirty="0">
                <a:solidFill>
                  <a:schemeClr val="bg1"/>
                </a:solidFill>
              </a:rPr>
              <a:t> didn’t know why he couldn’t give Esau the blessing, but yielded </a:t>
            </a:r>
          </a:p>
          <a:p>
            <a:pPr marL="0" indent="0">
              <a:spcAft>
                <a:spcPts val="600"/>
              </a:spcAft>
              <a:buNone/>
            </a:pPr>
            <a:r>
              <a:rPr lang="en-US" altLang="en-US" sz="3000" dirty="0">
                <a:solidFill>
                  <a:srgbClr val="CCFFCC"/>
                </a:solidFill>
              </a:rPr>
              <a:t>Jacob</a:t>
            </a:r>
            <a:r>
              <a:rPr lang="en-US" altLang="en-US" sz="3000" dirty="0">
                <a:solidFill>
                  <a:schemeClr val="bg1"/>
                </a:solidFill>
              </a:rPr>
              <a:t> couldn’t remain in promised land for 20 years for fear of Esau</a:t>
            </a:r>
          </a:p>
          <a:p>
            <a:pPr marL="0" indent="0">
              <a:spcAft>
                <a:spcPts val="600"/>
              </a:spcAft>
              <a:buNone/>
            </a:pPr>
            <a:r>
              <a:rPr lang="en-US" altLang="en-US" sz="3000" dirty="0">
                <a:solidFill>
                  <a:srgbClr val="CCFFCC"/>
                </a:solidFill>
              </a:rPr>
              <a:t>Joseph</a:t>
            </a:r>
            <a:r>
              <a:rPr lang="en-US" altLang="en-US" sz="3000" dirty="0">
                <a:solidFill>
                  <a:schemeClr val="bg1"/>
                </a:solidFill>
              </a:rPr>
              <a:t> didn’t know when his bones would be taken to Canaan, but trusted God.   Ps.116:15</a:t>
            </a:r>
          </a:p>
        </p:txBody>
      </p:sp>
    </p:spTree>
    <p:extLst>
      <p:ext uri="{BB962C8B-B14F-4D97-AF65-F5344CB8AC3E}">
        <p14:creationId xmlns:p14="http://schemas.microsoft.com/office/powerpoint/2010/main" val="1109300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3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DD6984D7-46D9-C1B3-E903-8DF5319D9029}"/>
              </a:ext>
            </a:extLst>
          </p:cNvPr>
          <p:cNvSpPr>
            <a:spLocks noGrp="1" noChangeArrowheads="1"/>
          </p:cNvSpPr>
          <p:nvPr>
            <p:ph idx="1"/>
          </p:nvPr>
        </p:nvSpPr>
        <p:spPr>
          <a:xfrm>
            <a:off x="609600" y="228600"/>
            <a:ext cx="7924800" cy="6172200"/>
          </a:xfrm>
        </p:spPr>
        <p:txBody>
          <a:bodyPr/>
          <a:lstStyle/>
          <a:p>
            <a:pPr marL="0" indent="0">
              <a:spcAft>
                <a:spcPts val="600"/>
              </a:spcAft>
              <a:buNone/>
            </a:pPr>
            <a:r>
              <a:rPr lang="en-US" altLang="en-US" sz="3000" dirty="0">
                <a:solidFill>
                  <a:srgbClr val="FFFFCC"/>
                </a:solidFill>
              </a:rPr>
              <a:t>“Who else would not have felt it burdensome both to leave his own country and to be driven from every civilized community into pathless places most difficult for the traveler to penetrate?   Who would not have turned right about and retraced his homeward way, paying but little heed to future hopes but making haste to escape the present difficulty, thinking it folly to choose acknowledged ills in hope of good things which he could not see?”</a:t>
            </a:r>
            <a:r>
              <a:rPr lang="en-US" altLang="en-US" sz="3000" dirty="0">
                <a:solidFill>
                  <a:schemeClr val="bg1"/>
                </a:solidFill>
              </a:rPr>
              <a:t> </a:t>
            </a:r>
            <a:br>
              <a:rPr lang="en-US" altLang="en-US" sz="3000" dirty="0">
                <a:solidFill>
                  <a:schemeClr val="bg1"/>
                </a:solidFill>
              </a:rPr>
            </a:br>
            <a:r>
              <a:rPr lang="en-US" altLang="en-US" sz="2400" dirty="0">
                <a:solidFill>
                  <a:schemeClr val="bg1"/>
                </a:solidFill>
              </a:rPr>
              <a:t>– Philo, </a:t>
            </a:r>
            <a:r>
              <a:rPr lang="en-US" altLang="en-US" sz="2400" i="1" dirty="0">
                <a:solidFill>
                  <a:schemeClr val="bg1"/>
                </a:solidFill>
              </a:rPr>
              <a:t>On Abraham</a:t>
            </a:r>
            <a:endParaRPr lang="en-US" altLang="en-US" sz="2400" dirty="0">
              <a:solidFill>
                <a:schemeClr val="bg1"/>
              </a:solidFill>
            </a:endParaRPr>
          </a:p>
        </p:txBody>
      </p:sp>
    </p:spTree>
    <p:extLst>
      <p:ext uri="{BB962C8B-B14F-4D97-AF65-F5344CB8AC3E}">
        <p14:creationId xmlns:p14="http://schemas.microsoft.com/office/powerpoint/2010/main" val="2215277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0F6B83DA-E9ED-841F-4BAF-AA3A4919DA2D}"/>
              </a:ext>
            </a:extLst>
          </p:cNvPr>
          <p:cNvSpPr>
            <a:spLocks noGrp="1" noChangeArrowheads="1"/>
          </p:cNvSpPr>
          <p:nvPr>
            <p:ph idx="1"/>
          </p:nvPr>
        </p:nvSpPr>
        <p:spPr>
          <a:xfrm>
            <a:off x="381000" y="457200"/>
            <a:ext cx="8382000" cy="5715000"/>
          </a:xfrm>
        </p:spPr>
        <p:txBody>
          <a:bodyPr/>
          <a:lstStyle/>
          <a:p>
            <a:pPr marL="0" indent="0" eaLnBrk="1" hangingPunct="1">
              <a:buFontTx/>
              <a:buNone/>
            </a:pPr>
            <a:endParaRPr lang="en-US" altLang="en-US">
              <a:solidFill>
                <a:schemeClr val="bg1"/>
              </a:solidFill>
            </a:endParaRPr>
          </a:p>
        </p:txBody>
      </p:sp>
      <p:sp>
        <p:nvSpPr>
          <p:cNvPr id="5" name="AutoShape 4">
            <a:extLst>
              <a:ext uri="{FF2B5EF4-FFF2-40B4-BE49-F238E27FC236}">
                <a16:creationId xmlns:a16="http://schemas.microsoft.com/office/drawing/2014/main" id="{DC2322AF-3A2C-EA27-3EE1-6974A03D4761}"/>
              </a:ext>
            </a:extLst>
          </p:cNvPr>
          <p:cNvSpPr>
            <a:spLocks noChangeArrowheads="1"/>
          </p:cNvSpPr>
          <p:nvPr/>
        </p:nvSpPr>
        <p:spPr bwMode="auto">
          <a:xfrm>
            <a:off x="1828643" y="609600"/>
            <a:ext cx="5486715" cy="1066800"/>
          </a:xfrm>
          <a:prstGeom prst="bevel">
            <a:avLst>
              <a:gd name="adj" fmla="val 12500"/>
            </a:avLst>
          </a:prstGeom>
          <a:solidFill>
            <a:srgbClr val="CCECFF"/>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kern="0" dirty="0">
                <a:latin typeface="Verdana" panose="020B0604030504040204" pitchFamily="34" charset="0"/>
                <a:ea typeface="Verdana" panose="020B0604030504040204" pitchFamily="34" charset="0"/>
                <a:cs typeface="Calibri" panose="020F0502020204030204" pitchFamily="34" charset="0"/>
              </a:rPr>
              <a:t>I</a:t>
            </a:r>
            <a:r>
              <a:rPr lang="en-US" altLang="en-US" b="1" kern="0" dirty="0">
                <a:latin typeface="Calibri" panose="020F0502020204030204" pitchFamily="34" charset="0"/>
                <a:cs typeface="Calibri" panose="020F0502020204030204" pitchFamily="34" charset="0"/>
              </a:rPr>
              <a:t>. </a:t>
            </a:r>
            <a:r>
              <a:rPr lang="en-US" altLang="en-US" sz="3600" kern="0" dirty="0">
                <a:solidFill>
                  <a:srgbClr val="000066"/>
                </a:solidFill>
                <a:latin typeface="Calibri" panose="020F0502020204030204" pitchFamily="34" charset="0"/>
                <a:cs typeface="Calibri" panose="020F0502020204030204" pitchFamily="34" charset="0"/>
              </a:rPr>
              <a:t>Isaac, </a:t>
            </a:r>
            <a:r>
              <a:rPr lang="en-US" altLang="en-US" sz="3600" kern="0" dirty="0">
                <a:latin typeface="Calibri" panose="020F0502020204030204" pitchFamily="34" charset="0"/>
                <a:cs typeface="Calibri" panose="020F0502020204030204" pitchFamily="34" charset="0"/>
              </a:rPr>
              <a:t>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DD6984D7-46D9-C1B3-E903-8DF5319D9029}"/>
              </a:ext>
            </a:extLst>
          </p:cNvPr>
          <p:cNvSpPr>
            <a:spLocks noGrp="1" noChangeArrowheads="1"/>
          </p:cNvSpPr>
          <p:nvPr>
            <p:ph idx="1"/>
          </p:nvPr>
        </p:nvSpPr>
        <p:spPr>
          <a:xfrm>
            <a:off x="381000" y="152400"/>
            <a:ext cx="8382000" cy="6172200"/>
          </a:xfrm>
        </p:spPr>
        <p:txBody>
          <a:bodyPr/>
          <a:lstStyle/>
          <a:p>
            <a:pPr marL="0" indent="0" algn="ctr">
              <a:buNone/>
            </a:pPr>
            <a:r>
              <a:rPr lang="en-US" altLang="en-US" sz="3000" dirty="0">
                <a:solidFill>
                  <a:srgbClr val="CCFFFF"/>
                </a:solidFill>
              </a:rPr>
              <a:t>Isaac’s faith looked beyond death, </a:t>
            </a:r>
            <a:r>
              <a:rPr lang="en-US" altLang="en-US" sz="3000" dirty="0">
                <a:solidFill>
                  <a:schemeClr val="bg1"/>
                </a:solidFill>
              </a:rPr>
              <a:t>Gn.27:2-4</a:t>
            </a:r>
            <a:endParaRPr lang="en-US" altLang="en-US" sz="2900" dirty="0">
              <a:solidFill>
                <a:schemeClr val="bg1"/>
              </a:solidFill>
            </a:endParaRPr>
          </a:p>
          <a:p>
            <a:pPr marL="0" indent="0">
              <a:spcAft>
                <a:spcPts val="0"/>
              </a:spcAft>
              <a:buNone/>
              <a:tabLst>
                <a:tab pos="687388" algn="l"/>
              </a:tabLst>
            </a:pPr>
            <a:r>
              <a:rPr lang="en-US" altLang="en-US" sz="2400" dirty="0">
                <a:solidFill>
                  <a:schemeClr val="bg1"/>
                </a:solidFill>
              </a:rPr>
              <a:t>1. </a:t>
            </a:r>
            <a:r>
              <a:rPr lang="en-US" altLang="en-US" sz="3000" dirty="0">
                <a:solidFill>
                  <a:schemeClr val="bg1"/>
                </a:solidFill>
              </a:rPr>
              <a:t>Blessed Jacob and Esau  </a:t>
            </a:r>
            <a:r>
              <a:rPr lang="en-US" altLang="en-US" sz="2800" dirty="0">
                <a:solidFill>
                  <a:schemeClr val="bg1"/>
                </a:solidFill>
              </a:rPr>
              <a:t>[note word order]</a:t>
            </a:r>
          </a:p>
          <a:p>
            <a:pPr marL="744538" lvl="1" indent="-344488">
              <a:spcAft>
                <a:spcPts val="300"/>
              </a:spcAft>
              <a:buFont typeface="Wingdings" panose="05000000000000000000" pitchFamily="2" charset="2"/>
              <a:buChar char="§"/>
              <a:tabLst>
                <a:tab pos="687388" algn="l"/>
              </a:tabLst>
            </a:pPr>
            <a:r>
              <a:rPr lang="en-US" altLang="en-US" sz="3000" dirty="0">
                <a:solidFill>
                  <a:srgbClr val="FFFFCC"/>
                </a:solidFill>
              </a:rPr>
              <a:t>Isaac favors Esau </a:t>
            </a:r>
            <a:r>
              <a:rPr lang="en-US" altLang="en-US" sz="3000" dirty="0">
                <a:solidFill>
                  <a:schemeClr val="bg1"/>
                </a:solidFill>
              </a:rPr>
              <a:t>(Gn.27)</a:t>
            </a:r>
          </a:p>
          <a:p>
            <a:pPr marL="744538" lvl="1" indent="-344488">
              <a:spcAft>
                <a:spcPts val="600"/>
              </a:spcAft>
              <a:buFont typeface="Wingdings" panose="05000000000000000000" pitchFamily="2" charset="2"/>
              <a:buChar char="§"/>
              <a:tabLst>
                <a:tab pos="687388" algn="l"/>
              </a:tabLst>
            </a:pPr>
            <a:r>
              <a:rPr lang="en-US" sz="3000" dirty="0">
                <a:solidFill>
                  <a:srgbClr val="FFFFCC"/>
                </a:solidFill>
              </a:rPr>
              <a:t>God did not need </a:t>
            </a:r>
            <a:r>
              <a:rPr lang="en-US" baseline="30000" dirty="0">
                <a:solidFill>
                  <a:srgbClr val="00B0F0"/>
                </a:solidFill>
              </a:rPr>
              <a:t>1</a:t>
            </a:r>
            <a:r>
              <a:rPr lang="en-US" sz="3000" dirty="0">
                <a:solidFill>
                  <a:srgbClr val="FFFFCC"/>
                </a:solidFill>
              </a:rPr>
              <a:t>Rebekah’s tricks, or </a:t>
            </a:r>
            <a:br>
              <a:rPr lang="en-US" sz="3000" dirty="0">
                <a:solidFill>
                  <a:srgbClr val="FFFFCC"/>
                </a:solidFill>
              </a:rPr>
            </a:br>
            <a:r>
              <a:rPr lang="en-US" baseline="30000" dirty="0">
                <a:solidFill>
                  <a:srgbClr val="00B0F0"/>
                </a:solidFill>
              </a:rPr>
              <a:t>2</a:t>
            </a:r>
            <a:r>
              <a:rPr lang="en-US" sz="3000" dirty="0">
                <a:solidFill>
                  <a:srgbClr val="FFFFCC"/>
                </a:solidFill>
              </a:rPr>
              <a:t>Jacob’s lies to overrule Isaac</a:t>
            </a:r>
            <a:endParaRPr lang="en-US" sz="3000" dirty="0">
              <a:solidFill>
                <a:schemeClr val="bg1"/>
              </a:solidFill>
            </a:endParaRPr>
          </a:p>
          <a:p>
            <a:pPr marL="744538" lvl="1" indent="-344488">
              <a:spcAft>
                <a:spcPts val="600"/>
              </a:spcAft>
              <a:buFont typeface="Wingdings" panose="05000000000000000000" pitchFamily="2" charset="2"/>
              <a:buChar char="§"/>
              <a:tabLst>
                <a:tab pos="687388" algn="l"/>
              </a:tabLst>
            </a:pPr>
            <a:r>
              <a:rPr lang="en-US" sz="3000" dirty="0">
                <a:solidFill>
                  <a:srgbClr val="FFFFCC"/>
                </a:solidFill>
              </a:rPr>
              <a:t>Isaac did not withdraw the blessing; he yielded to God: </a:t>
            </a:r>
            <a:r>
              <a:rPr lang="en-US" sz="3000" dirty="0">
                <a:solidFill>
                  <a:schemeClr val="bg1"/>
                </a:solidFill>
              </a:rPr>
              <a:t> Gn.27:33;  28:1-4</a:t>
            </a:r>
          </a:p>
          <a:p>
            <a:pPr marL="744538" lvl="1" indent="-344488">
              <a:spcAft>
                <a:spcPts val="600"/>
              </a:spcAft>
              <a:buFont typeface="Wingdings" panose="05000000000000000000" pitchFamily="2" charset="2"/>
              <a:buChar char="§"/>
              <a:tabLst>
                <a:tab pos="687388" algn="l"/>
              </a:tabLst>
            </a:pPr>
            <a:r>
              <a:rPr lang="en-US" altLang="en-US" sz="3000" dirty="0">
                <a:solidFill>
                  <a:srgbClr val="FFFFCC"/>
                </a:solidFill>
              </a:rPr>
              <a:t>Confirmed Jacob’s blessing:</a:t>
            </a:r>
            <a:r>
              <a:rPr lang="en-US" altLang="en-US" sz="3000" dirty="0">
                <a:solidFill>
                  <a:schemeClr val="bg1"/>
                </a:solidFill>
              </a:rPr>
              <a:t>  Gn.25:21-23 </a:t>
            </a:r>
          </a:p>
          <a:p>
            <a:pPr marL="344488" indent="-344488">
              <a:spcAft>
                <a:spcPts val="0"/>
              </a:spcAft>
              <a:buFont typeface="Wingdings" panose="05000000000000000000" pitchFamily="2" charset="2"/>
              <a:buChar char="§"/>
              <a:tabLst>
                <a:tab pos="687388" algn="l"/>
              </a:tabLst>
            </a:pPr>
            <a:r>
              <a:rPr lang="en-US" altLang="en-US" sz="3000" dirty="0">
                <a:solidFill>
                  <a:schemeClr val="bg1"/>
                </a:solidFill>
              </a:rPr>
              <a:t>Whole family at fault – </a:t>
            </a:r>
          </a:p>
          <a:p>
            <a:pPr marL="744538" lvl="1" indent="-344488">
              <a:spcAft>
                <a:spcPts val="300"/>
              </a:spcAft>
              <a:buFont typeface="Wingdings" panose="05000000000000000000" pitchFamily="2" charset="2"/>
              <a:buChar char="§"/>
              <a:tabLst>
                <a:tab pos="687388" algn="l"/>
              </a:tabLst>
            </a:pPr>
            <a:r>
              <a:rPr lang="en-US" altLang="en-US" sz="3000" dirty="0">
                <a:solidFill>
                  <a:srgbClr val="CCFFCC"/>
                </a:solidFill>
              </a:rPr>
              <a:t>Father – son: </a:t>
            </a:r>
            <a:r>
              <a:rPr lang="en-US" altLang="en-US" sz="3000" dirty="0">
                <a:solidFill>
                  <a:schemeClr val="bg1"/>
                </a:solidFill>
              </a:rPr>
              <a:t>do wrong thing in wrong way</a:t>
            </a:r>
          </a:p>
          <a:p>
            <a:pPr marL="744538" lvl="1" indent="-344488">
              <a:spcAft>
                <a:spcPts val="600"/>
              </a:spcAft>
              <a:buFont typeface="Wingdings" panose="05000000000000000000" pitchFamily="2" charset="2"/>
              <a:buChar char="§"/>
              <a:tabLst>
                <a:tab pos="687388" algn="l"/>
              </a:tabLst>
            </a:pPr>
            <a:r>
              <a:rPr lang="en-US" altLang="en-US" sz="3000" dirty="0">
                <a:solidFill>
                  <a:srgbClr val="CCFFCC"/>
                </a:solidFill>
              </a:rPr>
              <a:t>Mother – son: </a:t>
            </a:r>
            <a:r>
              <a:rPr lang="en-US" altLang="en-US" sz="3000" dirty="0">
                <a:solidFill>
                  <a:schemeClr val="bg1"/>
                </a:solidFill>
              </a:rPr>
              <a:t>do right thing in wrong way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3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530">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530">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53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DD6984D7-46D9-C1B3-E903-8DF5319D9029}"/>
              </a:ext>
            </a:extLst>
          </p:cNvPr>
          <p:cNvSpPr>
            <a:spLocks noGrp="1" noChangeArrowheads="1"/>
          </p:cNvSpPr>
          <p:nvPr>
            <p:ph idx="1"/>
          </p:nvPr>
        </p:nvSpPr>
        <p:spPr>
          <a:xfrm>
            <a:off x="381000" y="152400"/>
            <a:ext cx="8382000" cy="6172200"/>
          </a:xfrm>
        </p:spPr>
        <p:txBody>
          <a:bodyPr/>
          <a:lstStyle/>
          <a:p>
            <a:pPr marL="0" indent="0" algn="ctr">
              <a:buNone/>
            </a:pPr>
            <a:r>
              <a:rPr lang="en-US" altLang="en-US" sz="3000" dirty="0">
                <a:solidFill>
                  <a:srgbClr val="CCFFFF"/>
                </a:solidFill>
              </a:rPr>
              <a:t>Isaac’s faith looked beyond death, </a:t>
            </a:r>
            <a:r>
              <a:rPr lang="en-US" altLang="en-US" sz="3000" dirty="0">
                <a:solidFill>
                  <a:schemeClr val="bg1"/>
                </a:solidFill>
              </a:rPr>
              <a:t>Gn.27:2</a:t>
            </a:r>
            <a:endParaRPr lang="en-US" altLang="en-US" sz="2900" dirty="0">
              <a:solidFill>
                <a:schemeClr val="bg1"/>
              </a:solidFill>
            </a:endParaRPr>
          </a:p>
          <a:p>
            <a:pPr marL="0" indent="0">
              <a:spcAft>
                <a:spcPts val="0"/>
              </a:spcAft>
              <a:buNone/>
              <a:tabLst>
                <a:tab pos="687388" algn="l"/>
              </a:tabLst>
            </a:pPr>
            <a:r>
              <a:rPr lang="en-US" altLang="en-US" sz="2400" dirty="0">
                <a:solidFill>
                  <a:schemeClr val="bg1"/>
                </a:solidFill>
              </a:rPr>
              <a:t>1. </a:t>
            </a:r>
            <a:r>
              <a:rPr lang="en-US" altLang="en-US" sz="2600" dirty="0">
                <a:solidFill>
                  <a:schemeClr val="bg1"/>
                </a:solidFill>
              </a:rPr>
              <a:t>Blessed Jacob and Esau</a:t>
            </a:r>
          </a:p>
          <a:p>
            <a:pPr marL="349250" indent="-349250">
              <a:spcAft>
                <a:spcPts val="0"/>
              </a:spcAft>
              <a:buNone/>
              <a:tabLst>
                <a:tab pos="687388" algn="l"/>
              </a:tabLst>
            </a:pPr>
            <a:r>
              <a:rPr lang="en-US" altLang="en-US" sz="2400" dirty="0">
                <a:solidFill>
                  <a:schemeClr val="bg1"/>
                </a:solidFill>
              </a:rPr>
              <a:t>2.</a:t>
            </a:r>
            <a:r>
              <a:rPr lang="en-US" altLang="en-US" sz="3400" dirty="0">
                <a:solidFill>
                  <a:srgbClr val="CCFFCC"/>
                </a:solidFill>
              </a:rPr>
              <a:t> </a:t>
            </a:r>
            <a:r>
              <a:rPr lang="en-US" altLang="en-US" sz="3000" dirty="0">
                <a:solidFill>
                  <a:schemeClr val="bg1"/>
                </a:solidFill>
              </a:rPr>
              <a:t>Isaac planned to change God’s will</a:t>
            </a:r>
          </a:p>
          <a:p>
            <a:pPr lvl="1">
              <a:spcAft>
                <a:spcPts val="300"/>
              </a:spcAft>
              <a:buFont typeface="Wingdings" panose="05000000000000000000" pitchFamily="2" charset="2"/>
              <a:buChar char="§"/>
              <a:tabLst>
                <a:tab pos="687388" algn="l"/>
              </a:tabLst>
            </a:pPr>
            <a:r>
              <a:rPr lang="en-US" sz="3000" dirty="0">
                <a:solidFill>
                  <a:srgbClr val="FFFFCC"/>
                </a:solidFill>
              </a:rPr>
              <a:t>In the end he confirmed Jacob’s blessing – </a:t>
            </a:r>
            <a:r>
              <a:rPr lang="en-US" sz="3000" dirty="0">
                <a:solidFill>
                  <a:schemeClr val="bg1"/>
                </a:solidFill>
              </a:rPr>
              <a:t>Gn.27:33;  28:3-4</a:t>
            </a:r>
          </a:p>
          <a:p>
            <a:pPr lvl="1">
              <a:spcAft>
                <a:spcPts val="300"/>
              </a:spcAft>
              <a:buFont typeface="Wingdings" panose="05000000000000000000" pitchFamily="2" charset="2"/>
              <a:buChar char="§"/>
              <a:tabLst>
                <a:tab pos="687388" algn="l"/>
              </a:tabLst>
            </a:pPr>
            <a:r>
              <a:rPr lang="en-US" altLang="en-US" sz="3000" dirty="0">
                <a:solidFill>
                  <a:srgbClr val="CCFFCC"/>
                </a:solidFill>
              </a:rPr>
              <a:t>In blessing Esau, Isaac recognized Jacob’s superiority</a:t>
            </a:r>
          </a:p>
        </p:txBody>
      </p:sp>
    </p:spTree>
    <p:extLst>
      <p:ext uri="{BB962C8B-B14F-4D97-AF65-F5344CB8AC3E}">
        <p14:creationId xmlns:p14="http://schemas.microsoft.com/office/powerpoint/2010/main" val="4263241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DD6984D7-46D9-C1B3-E903-8DF5319D9029}"/>
              </a:ext>
            </a:extLst>
          </p:cNvPr>
          <p:cNvSpPr>
            <a:spLocks noGrp="1" noChangeArrowheads="1"/>
          </p:cNvSpPr>
          <p:nvPr>
            <p:ph idx="1"/>
          </p:nvPr>
        </p:nvSpPr>
        <p:spPr>
          <a:xfrm>
            <a:off x="381000" y="152400"/>
            <a:ext cx="8382000" cy="6172200"/>
          </a:xfrm>
        </p:spPr>
        <p:txBody>
          <a:bodyPr/>
          <a:lstStyle/>
          <a:p>
            <a:pPr marL="0" indent="0" algn="ctr">
              <a:buNone/>
            </a:pPr>
            <a:r>
              <a:rPr lang="en-US" altLang="en-US" sz="3000" dirty="0">
                <a:solidFill>
                  <a:srgbClr val="CCFFFF"/>
                </a:solidFill>
              </a:rPr>
              <a:t>Isaac’s faith looked beyond death, </a:t>
            </a:r>
            <a:r>
              <a:rPr lang="en-US" altLang="en-US" sz="3000" dirty="0">
                <a:solidFill>
                  <a:schemeClr val="bg1"/>
                </a:solidFill>
              </a:rPr>
              <a:t>Gn.27:2</a:t>
            </a:r>
            <a:endParaRPr lang="en-US" altLang="en-US" sz="2900" dirty="0">
              <a:solidFill>
                <a:schemeClr val="bg1"/>
              </a:solidFill>
            </a:endParaRPr>
          </a:p>
          <a:p>
            <a:pPr marL="0" indent="0">
              <a:spcAft>
                <a:spcPts val="0"/>
              </a:spcAft>
              <a:buNone/>
              <a:tabLst>
                <a:tab pos="687388" algn="l"/>
              </a:tabLst>
            </a:pPr>
            <a:r>
              <a:rPr lang="en-US" altLang="en-US" sz="2400" dirty="0">
                <a:solidFill>
                  <a:schemeClr val="bg1"/>
                </a:solidFill>
              </a:rPr>
              <a:t>1. </a:t>
            </a:r>
            <a:r>
              <a:rPr lang="en-US" altLang="en-US" sz="2600" dirty="0">
                <a:solidFill>
                  <a:schemeClr val="bg1"/>
                </a:solidFill>
              </a:rPr>
              <a:t>Blessed Jacob and Esau</a:t>
            </a:r>
          </a:p>
          <a:p>
            <a:pPr marL="349250" indent="-349250">
              <a:spcBef>
                <a:spcPts val="0"/>
              </a:spcBef>
              <a:spcAft>
                <a:spcPts val="0"/>
              </a:spcAft>
              <a:buNone/>
              <a:tabLst>
                <a:tab pos="687388" algn="l"/>
              </a:tabLst>
            </a:pPr>
            <a:r>
              <a:rPr lang="en-US" altLang="en-US" sz="2400" dirty="0">
                <a:solidFill>
                  <a:schemeClr val="bg1"/>
                </a:solidFill>
              </a:rPr>
              <a:t>2.</a:t>
            </a:r>
            <a:r>
              <a:rPr lang="en-US" altLang="en-US" sz="2400" dirty="0">
                <a:solidFill>
                  <a:srgbClr val="CCFFCC"/>
                </a:solidFill>
              </a:rPr>
              <a:t> </a:t>
            </a:r>
            <a:r>
              <a:rPr lang="en-US" altLang="en-US" sz="2600" dirty="0">
                <a:solidFill>
                  <a:schemeClr val="bg1"/>
                </a:solidFill>
              </a:rPr>
              <a:t>Isaac planned to change God’s will; he confirmed it </a:t>
            </a:r>
          </a:p>
          <a:p>
            <a:pPr marL="349250" indent="-349250">
              <a:spcAft>
                <a:spcPts val="300"/>
              </a:spcAft>
              <a:buNone/>
              <a:tabLst>
                <a:tab pos="687388" algn="l"/>
              </a:tabLst>
            </a:pPr>
            <a:r>
              <a:rPr lang="en-US" altLang="en-US" sz="2400" dirty="0">
                <a:solidFill>
                  <a:schemeClr val="bg1"/>
                </a:solidFill>
              </a:rPr>
              <a:t>3. </a:t>
            </a:r>
            <a:r>
              <a:rPr lang="en-US" altLang="en-US" sz="3000" dirty="0">
                <a:solidFill>
                  <a:schemeClr val="accent2">
                    <a:lumMod val="20000"/>
                    <a:lumOff val="80000"/>
                  </a:schemeClr>
                </a:solidFill>
              </a:rPr>
              <a:t>“Things to come”</a:t>
            </a:r>
          </a:p>
          <a:p>
            <a:pPr marL="744538" lvl="1" indent="-344488">
              <a:spcAft>
                <a:spcPts val="600"/>
              </a:spcAft>
              <a:buFont typeface="Wingdings" panose="05000000000000000000" pitchFamily="2" charset="2"/>
              <a:buChar char="§"/>
              <a:tabLst>
                <a:tab pos="687388" algn="l"/>
              </a:tabLst>
            </a:pPr>
            <a:r>
              <a:rPr lang="en-US" sz="3000" dirty="0">
                <a:solidFill>
                  <a:srgbClr val="FFFFCC"/>
                </a:solidFill>
              </a:rPr>
              <a:t>By faith, Isaac invoked future blessings on Jacob and Esau </a:t>
            </a:r>
            <a:r>
              <a:rPr lang="en-US" sz="2400" dirty="0">
                <a:solidFill>
                  <a:schemeClr val="bg1"/>
                </a:solidFill>
              </a:rPr>
              <a:t>– ESV.</a:t>
            </a:r>
            <a:r>
              <a:rPr lang="en-US" sz="3000" dirty="0">
                <a:solidFill>
                  <a:srgbClr val="FFFFCC"/>
                </a:solidFill>
              </a:rPr>
              <a:t>  </a:t>
            </a:r>
            <a:r>
              <a:rPr lang="en-US" sz="3000" dirty="0">
                <a:solidFill>
                  <a:schemeClr val="bg1"/>
                </a:solidFill>
              </a:rPr>
              <a:t>  Cf. Hb.11:1</a:t>
            </a:r>
            <a:endParaRPr lang="en-US" altLang="en-US" sz="3000" dirty="0">
              <a:solidFill>
                <a:schemeClr val="bg1"/>
              </a:solidFill>
            </a:endParaRPr>
          </a:p>
        </p:txBody>
      </p:sp>
      <p:sp>
        <p:nvSpPr>
          <p:cNvPr id="2" name="AutoShape 4">
            <a:extLst>
              <a:ext uri="{FF2B5EF4-FFF2-40B4-BE49-F238E27FC236}">
                <a16:creationId xmlns:a16="http://schemas.microsoft.com/office/drawing/2014/main" id="{57168CF1-A2F7-4337-188E-EBFB4209AEB8}"/>
              </a:ext>
            </a:extLst>
          </p:cNvPr>
          <p:cNvSpPr>
            <a:spLocks noChangeArrowheads="1"/>
          </p:cNvSpPr>
          <p:nvPr/>
        </p:nvSpPr>
        <p:spPr bwMode="auto">
          <a:xfrm>
            <a:off x="1295400" y="3429000"/>
            <a:ext cx="2895600" cy="609600"/>
          </a:xfrm>
          <a:prstGeom prst="homePlate">
            <a:avLst>
              <a:gd name="adj" fmla="val 118750"/>
            </a:avLst>
          </a:prstGeom>
          <a:noFill/>
          <a:ln w="12700">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200" dirty="0">
                <a:solidFill>
                  <a:srgbClr val="FFFFCC"/>
                </a:solidFill>
              </a:rPr>
              <a:t>God</a:t>
            </a:r>
          </a:p>
        </p:txBody>
      </p:sp>
      <p:sp>
        <p:nvSpPr>
          <p:cNvPr id="3" name="AutoShape 5">
            <a:extLst>
              <a:ext uri="{FF2B5EF4-FFF2-40B4-BE49-F238E27FC236}">
                <a16:creationId xmlns:a16="http://schemas.microsoft.com/office/drawing/2014/main" id="{EEFEF3D7-5ADF-846F-5E33-835E9B66A910}"/>
              </a:ext>
            </a:extLst>
          </p:cNvPr>
          <p:cNvSpPr>
            <a:spLocks noChangeArrowheads="1"/>
          </p:cNvSpPr>
          <p:nvPr/>
        </p:nvSpPr>
        <p:spPr bwMode="auto">
          <a:xfrm>
            <a:off x="1295400" y="4343400"/>
            <a:ext cx="2895600" cy="609600"/>
          </a:xfrm>
          <a:prstGeom prst="homePlate">
            <a:avLst>
              <a:gd name="adj" fmla="val 118750"/>
            </a:avLst>
          </a:prstGeom>
          <a:noFill/>
          <a:ln w="12700">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200" dirty="0">
                <a:solidFill>
                  <a:srgbClr val="FFFFCC"/>
                </a:solidFill>
              </a:rPr>
              <a:t>Abraham</a:t>
            </a:r>
          </a:p>
        </p:txBody>
      </p:sp>
      <p:sp>
        <p:nvSpPr>
          <p:cNvPr id="4" name="AutoShape 6">
            <a:extLst>
              <a:ext uri="{FF2B5EF4-FFF2-40B4-BE49-F238E27FC236}">
                <a16:creationId xmlns:a16="http://schemas.microsoft.com/office/drawing/2014/main" id="{FA11BF00-BAC5-A7FC-7E73-14EB713ED26C}"/>
              </a:ext>
            </a:extLst>
          </p:cNvPr>
          <p:cNvSpPr>
            <a:spLocks noChangeArrowheads="1"/>
          </p:cNvSpPr>
          <p:nvPr/>
        </p:nvSpPr>
        <p:spPr bwMode="auto">
          <a:xfrm>
            <a:off x="1295400" y="5257800"/>
            <a:ext cx="2895600" cy="609600"/>
          </a:xfrm>
          <a:prstGeom prst="homePlate">
            <a:avLst>
              <a:gd name="adj" fmla="val 118750"/>
            </a:avLst>
          </a:prstGeom>
          <a:noFill/>
          <a:ln w="12700">
            <a:solidFill>
              <a:srgbClr val="FFC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200">
                <a:solidFill>
                  <a:srgbClr val="FFFFCC"/>
                </a:solidFill>
              </a:rPr>
              <a:t>Isaac</a:t>
            </a:r>
          </a:p>
        </p:txBody>
      </p:sp>
      <p:sp>
        <p:nvSpPr>
          <p:cNvPr id="5" name="Rectangle 7">
            <a:extLst>
              <a:ext uri="{FF2B5EF4-FFF2-40B4-BE49-F238E27FC236}">
                <a16:creationId xmlns:a16="http://schemas.microsoft.com/office/drawing/2014/main" id="{5A213E66-3856-ECD9-FAFD-53B9CC524F6E}"/>
              </a:ext>
            </a:extLst>
          </p:cNvPr>
          <p:cNvSpPr>
            <a:spLocks noChangeArrowheads="1"/>
          </p:cNvSpPr>
          <p:nvPr/>
        </p:nvSpPr>
        <p:spPr bwMode="auto">
          <a:xfrm>
            <a:off x="4191000" y="3400719"/>
            <a:ext cx="3200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200" dirty="0">
                <a:solidFill>
                  <a:schemeClr val="bg1"/>
                </a:solidFill>
              </a:rPr>
              <a:t>Abraham</a:t>
            </a:r>
          </a:p>
        </p:txBody>
      </p:sp>
      <p:sp>
        <p:nvSpPr>
          <p:cNvPr id="6" name="Rectangle 8">
            <a:extLst>
              <a:ext uri="{FF2B5EF4-FFF2-40B4-BE49-F238E27FC236}">
                <a16:creationId xmlns:a16="http://schemas.microsoft.com/office/drawing/2014/main" id="{6F0FA20C-A779-88A3-EEC0-994DF1BA131A}"/>
              </a:ext>
            </a:extLst>
          </p:cNvPr>
          <p:cNvSpPr>
            <a:spLocks noChangeArrowheads="1"/>
          </p:cNvSpPr>
          <p:nvPr/>
        </p:nvSpPr>
        <p:spPr bwMode="auto">
          <a:xfrm>
            <a:off x="4191000" y="4315119"/>
            <a:ext cx="3200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200" dirty="0">
                <a:solidFill>
                  <a:schemeClr val="bg1"/>
                </a:solidFill>
              </a:rPr>
              <a:t>Isaac</a:t>
            </a:r>
          </a:p>
        </p:txBody>
      </p:sp>
      <p:sp>
        <p:nvSpPr>
          <p:cNvPr id="7" name="Rectangle 9">
            <a:extLst>
              <a:ext uri="{FF2B5EF4-FFF2-40B4-BE49-F238E27FC236}">
                <a16:creationId xmlns:a16="http://schemas.microsoft.com/office/drawing/2014/main" id="{566E20C7-935D-CEBB-5A34-B55C1507DC80}"/>
              </a:ext>
            </a:extLst>
          </p:cNvPr>
          <p:cNvSpPr>
            <a:spLocks noChangeArrowheads="1"/>
          </p:cNvSpPr>
          <p:nvPr/>
        </p:nvSpPr>
        <p:spPr bwMode="auto">
          <a:xfrm>
            <a:off x="4191000" y="5229519"/>
            <a:ext cx="3200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3200" dirty="0">
                <a:solidFill>
                  <a:schemeClr val="bg1"/>
                </a:solidFill>
              </a:rPr>
              <a:t>Blessed sons</a:t>
            </a:r>
          </a:p>
        </p:txBody>
      </p:sp>
    </p:spTree>
    <p:extLst>
      <p:ext uri="{BB962C8B-B14F-4D97-AF65-F5344CB8AC3E}">
        <p14:creationId xmlns:p14="http://schemas.microsoft.com/office/powerpoint/2010/main" val="30840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0F6B83DA-E9ED-841F-4BAF-AA3A4919DA2D}"/>
              </a:ext>
            </a:extLst>
          </p:cNvPr>
          <p:cNvSpPr>
            <a:spLocks noGrp="1" noChangeArrowheads="1"/>
          </p:cNvSpPr>
          <p:nvPr>
            <p:ph idx="1"/>
          </p:nvPr>
        </p:nvSpPr>
        <p:spPr>
          <a:xfrm>
            <a:off x="381000" y="457200"/>
            <a:ext cx="8382000" cy="5715000"/>
          </a:xfrm>
        </p:spPr>
        <p:txBody>
          <a:bodyPr/>
          <a:lstStyle/>
          <a:p>
            <a:pPr marL="0" indent="0" eaLnBrk="1" hangingPunct="1">
              <a:buFontTx/>
              <a:buNone/>
            </a:pPr>
            <a:endParaRPr lang="en-US" altLang="en-US" dirty="0">
              <a:solidFill>
                <a:schemeClr val="bg1"/>
              </a:solidFill>
            </a:endParaRPr>
          </a:p>
        </p:txBody>
      </p:sp>
      <p:sp>
        <p:nvSpPr>
          <p:cNvPr id="5" name="AutoShape 4">
            <a:extLst>
              <a:ext uri="{FF2B5EF4-FFF2-40B4-BE49-F238E27FC236}">
                <a16:creationId xmlns:a16="http://schemas.microsoft.com/office/drawing/2014/main" id="{DC2322AF-3A2C-EA27-3EE1-6974A03D4761}"/>
              </a:ext>
            </a:extLst>
          </p:cNvPr>
          <p:cNvSpPr>
            <a:spLocks noChangeArrowheads="1"/>
          </p:cNvSpPr>
          <p:nvPr/>
        </p:nvSpPr>
        <p:spPr bwMode="auto">
          <a:xfrm>
            <a:off x="2304763" y="609600"/>
            <a:ext cx="4534475" cy="609600"/>
          </a:xfrm>
          <a:prstGeom prst="bevel">
            <a:avLst>
              <a:gd name="adj" fmla="val 12500"/>
            </a:avLst>
          </a:prstGeom>
          <a:solidFill>
            <a:srgbClr val="CCECFF"/>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sz="2000" kern="0" dirty="0">
                <a:latin typeface="Verdana" panose="020B0604030504040204" pitchFamily="34" charset="0"/>
                <a:ea typeface="Verdana" panose="020B0604030504040204" pitchFamily="34" charset="0"/>
                <a:cs typeface="Calibri" panose="020F0502020204030204" pitchFamily="34" charset="0"/>
              </a:rPr>
              <a:t>I</a:t>
            </a:r>
            <a:r>
              <a:rPr lang="en-US" altLang="en-US" sz="2000" b="1" kern="0" dirty="0">
                <a:latin typeface="Calibri" panose="020F0502020204030204" pitchFamily="34" charset="0"/>
                <a:cs typeface="Calibri" panose="020F0502020204030204" pitchFamily="34" charset="0"/>
              </a:rPr>
              <a:t>. </a:t>
            </a:r>
            <a:r>
              <a:rPr lang="en-US" altLang="en-US" sz="2400" kern="0" dirty="0">
                <a:latin typeface="Calibri" panose="020F0502020204030204" pitchFamily="34" charset="0"/>
                <a:cs typeface="Calibri" panose="020F0502020204030204" pitchFamily="34" charset="0"/>
              </a:rPr>
              <a:t>Isaac, 20 </a:t>
            </a:r>
          </a:p>
        </p:txBody>
      </p:sp>
      <p:sp>
        <p:nvSpPr>
          <p:cNvPr id="2" name="AutoShape 4">
            <a:extLst>
              <a:ext uri="{FF2B5EF4-FFF2-40B4-BE49-F238E27FC236}">
                <a16:creationId xmlns:a16="http://schemas.microsoft.com/office/drawing/2014/main" id="{F419B155-84C3-4601-FF95-1FDF61840961}"/>
              </a:ext>
            </a:extLst>
          </p:cNvPr>
          <p:cNvSpPr>
            <a:spLocks noChangeArrowheads="1"/>
          </p:cNvSpPr>
          <p:nvPr/>
        </p:nvSpPr>
        <p:spPr bwMode="auto">
          <a:xfrm>
            <a:off x="2304854" y="1371600"/>
            <a:ext cx="4534475" cy="1066800"/>
          </a:xfrm>
          <a:prstGeom prst="bevel">
            <a:avLst>
              <a:gd name="adj" fmla="val 12500"/>
            </a:avLst>
          </a:prstGeom>
          <a:solidFill>
            <a:srgbClr val="CCECFF"/>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kern="0" dirty="0">
                <a:latin typeface="Verdana" panose="020B0604030504040204" pitchFamily="34" charset="0"/>
                <a:ea typeface="Verdana" panose="020B0604030504040204" pitchFamily="34" charset="0"/>
                <a:cs typeface="Calibri" panose="020F0502020204030204" pitchFamily="34" charset="0"/>
              </a:rPr>
              <a:t>II</a:t>
            </a:r>
            <a:r>
              <a:rPr lang="en-US" altLang="en-US" b="1" kern="0" dirty="0">
                <a:latin typeface="Calibri" panose="020F0502020204030204" pitchFamily="34" charset="0"/>
                <a:cs typeface="Calibri" panose="020F0502020204030204" pitchFamily="34" charset="0"/>
              </a:rPr>
              <a:t>. </a:t>
            </a:r>
            <a:r>
              <a:rPr lang="en-US" altLang="en-US" sz="3600" kern="0" dirty="0">
                <a:solidFill>
                  <a:srgbClr val="000066"/>
                </a:solidFill>
                <a:latin typeface="Calibri" panose="020F0502020204030204" pitchFamily="34" charset="0"/>
                <a:cs typeface="Calibri" panose="020F0502020204030204" pitchFamily="34" charset="0"/>
              </a:rPr>
              <a:t>Jacob, </a:t>
            </a:r>
            <a:r>
              <a:rPr lang="en-US" altLang="en-US" sz="3600" kern="0" dirty="0">
                <a:latin typeface="Calibri" panose="020F0502020204030204" pitchFamily="34" charset="0"/>
                <a:cs typeface="Calibri" panose="020F0502020204030204" pitchFamily="34" charset="0"/>
              </a:rPr>
              <a:t>21</a:t>
            </a:r>
          </a:p>
        </p:txBody>
      </p:sp>
    </p:spTree>
    <p:extLst>
      <p:ext uri="{BB962C8B-B14F-4D97-AF65-F5344CB8AC3E}">
        <p14:creationId xmlns:p14="http://schemas.microsoft.com/office/powerpoint/2010/main" val="4217093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DD6984D7-46D9-C1B3-E903-8DF5319D9029}"/>
              </a:ext>
            </a:extLst>
          </p:cNvPr>
          <p:cNvSpPr>
            <a:spLocks noGrp="1" noChangeArrowheads="1"/>
          </p:cNvSpPr>
          <p:nvPr>
            <p:ph idx="1"/>
          </p:nvPr>
        </p:nvSpPr>
        <p:spPr>
          <a:xfrm>
            <a:off x="381000" y="152400"/>
            <a:ext cx="8382000" cy="6172200"/>
          </a:xfrm>
        </p:spPr>
        <p:txBody>
          <a:bodyPr/>
          <a:lstStyle/>
          <a:p>
            <a:pPr marL="0" indent="0" algn="ctr">
              <a:buNone/>
            </a:pPr>
            <a:r>
              <a:rPr lang="en-US" altLang="en-US" sz="3000" dirty="0">
                <a:solidFill>
                  <a:schemeClr val="bg1"/>
                </a:solidFill>
              </a:rPr>
              <a:t>Gn.47:29, </a:t>
            </a:r>
            <a:r>
              <a:rPr lang="en-US" altLang="en-US" sz="3000" i="1" dirty="0">
                <a:solidFill>
                  <a:schemeClr val="bg1"/>
                </a:solidFill>
              </a:rPr>
              <a:t>do not bury me in Egypt</a:t>
            </a:r>
            <a:endParaRPr lang="en-US" altLang="en-US" sz="3000" dirty="0">
              <a:solidFill>
                <a:schemeClr val="bg1"/>
              </a:solidFill>
            </a:endParaRPr>
          </a:p>
          <a:p>
            <a:pPr marL="395288" indent="-395288">
              <a:spcAft>
                <a:spcPts val="0"/>
              </a:spcAft>
              <a:buNone/>
              <a:tabLst>
                <a:tab pos="687388" algn="l"/>
              </a:tabLst>
            </a:pPr>
            <a:r>
              <a:rPr lang="en-US" altLang="en-US" sz="3000" dirty="0">
                <a:solidFill>
                  <a:srgbClr val="FFFF99"/>
                </a:solidFill>
              </a:rPr>
              <a:t>1. Dying</a:t>
            </a:r>
            <a:endParaRPr lang="en-US" altLang="en-US" sz="3000" dirty="0">
              <a:solidFill>
                <a:srgbClr val="FFFFCC"/>
              </a:solidFill>
            </a:endParaRPr>
          </a:p>
          <a:p>
            <a:pPr lvl="1">
              <a:spcAft>
                <a:spcPts val="400"/>
              </a:spcAft>
              <a:buFont typeface="Arial" panose="020B0604020202020204" pitchFamily="34" charset="0"/>
              <a:buChar char="•"/>
              <a:tabLst>
                <a:tab pos="687388" algn="l"/>
              </a:tabLst>
            </a:pPr>
            <a:r>
              <a:rPr lang="en-US" altLang="en-US" sz="3000" dirty="0">
                <a:solidFill>
                  <a:schemeClr val="bg1"/>
                </a:solidFill>
              </a:rPr>
              <a:t>Jacob is the least commendable of the three, but came to his senses, learned to trust God, not self  </a:t>
            </a:r>
          </a:p>
          <a:p>
            <a:pPr lvl="1">
              <a:spcAft>
                <a:spcPts val="400"/>
              </a:spcAft>
              <a:buFont typeface="Arial" panose="020B0604020202020204" pitchFamily="34" charset="0"/>
              <a:buChar char="•"/>
              <a:tabLst>
                <a:tab pos="687388" algn="l"/>
              </a:tabLst>
            </a:pPr>
            <a:r>
              <a:rPr lang="en-US" altLang="en-US" sz="3000" dirty="0">
                <a:solidFill>
                  <a:schemeClr val="bg1"/>
                </a:solidFill>
              </a:rPr>
              <a:t>Holy Spirit mentions two items: Jacob . . .  </a:t>
            </a:r>
            <a:r>
              <a:rPr lang="en-US" altLang="en-US" sz="3000" baseline="30000" dirty="0">
                <a:solidFill>
                  <a:srgbClr val="FFC000"/>
                </a:solidFill>
              </a:rPr>
              <a:t>(1)</a:t>
            </a:r>
            <a:r>
              <a:rPr lang="en-US" altLang="en-US" sz="3000" dirty="0">
                <a:solidFill>
                  <a:schemeClr val="bg1"/>
                </a:solidFill>
              </a:rPr>
              <a:t> blessed . . . and </a:t>
            </a:r>
            <a:r>
              <a:rPr lang="en-US" altLang="en-US" sz="3000" baseline="30000" dirty="0">
                <a:solidFill>
                  <a:srgbClr val="FFC000"/>
                </a:solidFill>
              </a:rPr>
              <a:t>(2) </a:t>
            </a:r>
            <a:r>
              <a:rPr lang="en-US" altLang="en-US" sz="3000" dirty="0">
                <a:solidFill>
                  <a:schemeClr val="bg1"/>
                </a:solidFill>
              </a:rPr>
              <a:t>worshipped</a:t>
            </a:r>
            <a:endParaRPr lang="en-US" altLang="en-US" sz="3000" dirty="0">
              <a:solidFill>
                <a:srgbClr val="FFFFCC"/>
              </a:solidFill>
            </a:endParaRPr>
          </a:p>
        </p:txBody>
      </p:sp>
    </p:spTree>
    <p:extLst>
      <p:ext uri="{BB962C8B-B14F-4D97-AF65-F5344CB8AC3E}">
        <p14:creationId xmlns:p14="http://schemas.microsoft.com/office/powerpoint/2010/main" val="2572354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DD6984D7-46D9-C1B3-E903-8DF5319D9029}"/>
              </a:ext>
            </a:extLst>
          </p:cNvPr>
          <p:cNvSpPr>
            <a:spLocks noGrp="1" noChangeArrowheads="1"/>
          </p:cNvSpPr>
          <p:nvPr>
            <p:ph idx="1"/>
          </p:nvPr>
        </p:nvSpPr>
        <p:spPr>
          <a:xfrm>
            <a:off x="381000" y="152400"/>
            <a:ext cx="8382000" cy="6172200"/>
          </a:xfrm>
        </p:spPr>
        <p:txBody>
          <a:bodyPr/>
          <a:lstStyle/>
          <a:p>
            <a:pPr marL="0" indent="0">
              <a:spcAft>
                <a:spcPts val="0"/>
              </a:spcAft>
              <a:buNone/>
              <a:tabLst>
                <a:tab pos="687388" algn="l"/>
              </a:tabLst>
            </a:pPr>
            <a:r>
              <a:rPr lang="en-US" altLang="en-US" sz="3000" dirty="0">
                <a:solidFill>
                  <a:srgbClr val="FFFF99"/>
                </a:solidFill>
              </a:rPr>
              <a:t>2. Blessed sons of Joseph.  </a:t>
            </a:r>
            <a:r>
              <a:rPr lang="en-US" altLang="en-US" dirty="0">
                <a:solidFill>
                  <a:schemeClr val="bg1"/>
                </a:solidFill>
              </a:rPr>
              <a:t>Gn.48:8-20</a:t>
            </a:r>
            <a:endParaRPr lang="en-US" altLang="en-US" sz="3000" dirty="0">
              <a:solidFill>
                <a:schemeClr val="bg1"/>
              </a:solidFill>
            </a:endParaRPr>
          </a:p>
          <a:p>
            <a:pPr lvl="1">
              <a:spcAft>
                <a:spcPts val="400"/>
              </a:spcAft>
              <a:buFont typeface="Arial" panose="020B0604020202020204" pitchFamily="34" charset="0"/>
              <a:buChar char="•"/>
              <a:tabLst>
                <a:tab pos="687388" algn="l"/>
              </a:tabLst>
            </a:pPr>
            <a:r>
              <a:rPr lang="en-US" altLang="en-US" sz="3000" dirty="0">
                <a:solidFill>
                  <a:schemeClr val="bg1"/>
                </a:solidFill>
              </a:rPr>
              <a:t>Contrary to Joseph’s wishes, Jacob crossed hands to bless Ephraim the younger…</a:t>
            </a:r>
          </a:p>
          <a:p>
            <a:pPr lvl="1">
              <a:spcAft>
                <a:spcPts val="400"/>
              </a:spcAft>
              <a:buFont typeface="Arial" panose="020B0604020202020204" pitchFamily="34" charset="0"/>
              <a:buChar char="•"/>
              <a:tabLst>
                <a:tab pos="687388" algn="l"/>
              </a:tabLst>
            </a:pPr>
            <a:r>
              <a:rPr lang="en-US" altLang="en-US" sz="3000" dirty="0">
                <a:solidFill>
                  <a:schemeClr val="bg1"/>
                </a:solidFill>
              </a:rPr>
              <a:t>Jacob (younger) blesses Ephraim (younger)</a:t>
            </a:r>
          </a:p>
          <a:p>
            <a:pPr lvl="1">
              <a:spcAft>
                <a:spcPts val="400"/>
              </a:spcAft>
              <a:buFont typeface="Arial" panose="020B0604020202020204" pitchFamily="34" charset="0"/>
              <a:buChar char="•"/>
              <a:tabLst>
                <a:tab pos="687388" algn="l"/>
              </a:tabLst>
            </a:pPr>
            <a:r>
              <a:rPr lang="en-US" altLang="en-US" sz="3000" dirty="0">
                <a:solidFill>
                  <a:schemeClr val="bg1"/>
                </a:solidFill>
              </a:rPr>
              <a:t>Jacob was not tricked (as Isaac was)</a:t>
            </a:r>
          </a:p>
          <a:p>
            <a:pPr lvl="1">
              <a:spcAft>
                <a:spcPts val="400"/>
              </a:spcAft>
              <a:buFont typeface="Arial" panose="020B0604020202020204" pitchFamily="34" charset="0"/>
              <a:buChar char="•"/>
              <a:tabLst>
                <a:tab pos="687388" algn="l"/>
              </a:tabLst>
            </a:pPr>
            <a:r>
              <a:rPr lang="en-US" altLang="en-US" sz="3000" dirty="0">
                <a:solidFill>
                  <a:schemeClr val="bg1"/>
                </a:solidFill>
              </a:rPr>
              <a:t>Younger exalted above older?   Ps.78</a:t>
            </a:r>
          </a:p>
          <a:p>
            <a:pPr lvl="1">
              <a:spcAft>
                <a:spcPts val="400"/>
              </a:spcAft>
              <a:buFont typeface="Arial" panose="020B0604020202020204" pitchFamily="34" charset="0"/>
              <a:buChar char="•"/>
              <a:tabLst>
                <a:tab pos="687388" algn="l"/>
              </a:tabLst>
            </a:pPr>
            <a:r>
              <a:rPr lang="en-US" altLang="en-US" sz="3000" dirty="0">
                <a:solidFill>
                  <a:schemeClr val="bg1"/>
                </a:solidFill>
              </a:rPr>
              <a:t>Unlikely: these Egyptian princes forsake Egypt for Canaan?   Gn.48:5-6</a:t>
            </a:r>
          </a:p>
          <a:p>
            <a:pPr lvl="1">
              <a:spcAft>
                <a:spcPts val="400"/>
              </a:spcAft>
              <a:buFont typeface="Arial" panose="020B0604020202020204" pitchFamily="34" charset="0"/>
              <a:buChar char="•"/>
              <a:tabLst>
                <a:tab pos="687388" algn="l"/>
              </a:tabLst>
            </a:pPr>
            <a:r>
              <a:rPr lang="en-US" altLang="en-US" sz="3000" dirty="0">
                <a:solidFill>
                  <a:schemeClr val="bg1"/>
                </a:solidFill>
              </a:rPr>
              <a:t>Expect </a:t>
            </a:r>
            <a:r>
              <a:rPr lang="en-US" altLang="en-US" sz="3000" i="1" dirty="0">
                <a:solidFill>
                  <a:srgbClr val="FFFFCC"/>
                </a:solidFill>
              </a:rPr>
              <a:t>‘tribe of Joseph’</a:t>
            </a:r>
            <a:r>
              <a:rPr lang="en-US" altLang="en-US" sz="3000" dirty="0">
                <a:solidFill>
                  <a:schemeClr val="bg1"/>
                </a:solidFill>
              </a:rPr>
              <a:t>; instead each separate tribe became double portion to Joseph </a:t>
            </a:r>
            <a:endParaRPr lang="en-US" altLang="en-US" sz="3000" dirty="0">
              <a:solidFill>
                <a:srgbClr val="FFFFCC"/>
              </a:solidFill>
            </a:endParaRPr>
          </a:p>
        </p:txBody>
      </p:sp>
    </p:spTree>
    <p:extLst>
      <p:ext uri="{BB962C8B-B14F-4D97-AF65-F5344CB8AC3E}">
        <p14:creationId xmlns:p14="http://schemas.microsoft.com/office/powerpoint/2010/main" val="2736423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2530">
                                            <p:txEl>
                                              <p:pRg st="1" end="1"/>
                                            </p:txEl>
                                          </p:spTgt>
                                        </p:tgtEl>
                                        <p:attrNameLst>
                                          <p:attrName>ppt_c</p:attrName>
                                        </p:attrNameLst>
                                      </p:cBhvr>
                                      <p:to>
                                        <a:srgbClr val="DDDDDD"/>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2530">
                                            <p:txEl>
                                              <p:pRg st="2" end="2"/>
                                            </p:txEl>
                                          </p:spTgt>
                                        </p:tgtEl>
                                        <p:attrNameLst>
                                          <p:attrName>ppt_c</p:attrName>
                                        </p:attrNameLst>
                                      </p:cBhvr>
                                      <p:to>
                                        <a:srgbClr val="DDDDDD"/>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530">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22530">
                                            <p:txEl>
                                              <p:pRg st="3" end="3"/>
                                            </p:txEl>
                                          </p:spTgt>
                                        </p:tgtEl>
                                        <p:attrNameLst>
                                          <p:attrName>ppt_c</p:attrName>
                                        </p:attrNameLst>
                                      </p:cBhvr>
                                      <p:to>
                                        <a:srgbClr val="DDDDDD"/>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530">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22530">
                                            <p:txEl>
                                              <p:pRg st="4" end="4"/>
                                            </p:txEl>
                                          </p:spTgt>
                                        </p:tgtEl>
                                        <p:attrNameLst>
                                          <p:attrName>ppt_c</p:attrName>
                                        </p:attrNameLst>
                                      </p:cBhvr>
                                      <p:to>
                                        <a:srgbClr val="DDDDDD"/>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530">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22530">
                                            <p:txEl>
                                              <p:pRg st="5" end="5"/>
                                            </p:txEl>
                                          </p:spTgt>
                                        </p:tgtEl>
                                        <p:attrNameLst>
                                          <p:attrName>ppt_c</p:attrName>
                                        </p:attrNameLst>
                                      </p:cBhvr>
                                      <p:to>
                                        <a:srgbClr val="DDDDDD"/>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53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3287</TotalTime>
  <Words>1178</Words>
  <Application>Microsoft Office PowerPoint</Application>
  <PresentationFormat>On-screen Show (4:3)</PresentationFormat>
  <Paragraphs>121</Paragraphs>
  <Slides>22</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Verdana</vt:lpstr>
      <vt:lpstr>Wingdings</vt:lpstr>
      <vt:lpstr>Default Design</vt:lpstr>
      <vt:lpstr>3_Default Design</vt:lpstr>
      <vt:lpstr>PowerPoint Presentation</vt:lpstr>
      <vt:lpstr>Purpose of Hebrews:  13:22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136</cp:revision>
  <dcterms:created xsi:type="dcterms:W3CDTF">2011-08-18T15:42:19Z</dcterms:created>
  <dcterms:modified xsi:type="dcterms:W3CDTF">2023-09-09T13:31:03Z</dcterms:modified>
</cp:coreProperties>
</file>