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4"/>
  </p:notesMasterIdLst>
  <p:sldIdLst>
    <p:sldId id="610" r:id="rId3"/>
    <p:sldId id="612" r:id="rId4"/>
    <p:sldId id="622" r:id="rId5"/>
    <p:sldId id="698" r:id="rId6"/>
    <p:sldId id="636" r:id="rId7"/>
    <p:sldId id="699" r:id="rId8"/>
    <p:sldId id="700" r:id="rId9"/>
    <p:sldId id="701" r:id="rId10"/>
    <p:sldId id="676" r:id="rId11"/>
    <p:sldId id="666" r:id="rId12"/>
    <p:sldId id="691" r:id="rId13"/>
    <p:sldId id="702" r:id="rId14"/>
    <p:sldId id="703" r:id="rId15"/>
    <p:sldId id="704" r:id="rId16"/>
    <p:sldId id="705" r:id="rId17"/>
    <p:sldId id="707" r:id="rId18"/>
    <p:sldId id="706" r:id="rId19"/>
    <p:sldId id="708" r:id="rId20"/>
    <p:sldId id="709" r:id="rId21"/>
    <p:sldId id="710" r:id="rId22"/>
    <p:sldId id="66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CC"/>
    <a:srgbClr val="FFFF99"/>
    <a:srgbClr val="CCFFFF"/>
    <a:srgbClr val="CCECFF"/>
    <a:srgbClr val="C0C0C0"/>
    <a:srgbClr val="FFFF66"/>
    <a:srgbClr val="CC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66A7F3A-0EB5-E767-B791-79563A8AA2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DDDDA48-D3B6-9071-C185-2D2D8F6D794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258B14E-2C7E-9179-3333-0E00F091B08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D60EB007-4E32-032F-CD8C-F42EE3C1399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178761E3-D496-130B-69E6-EBD34A2AF65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4F9961E7-70B9-AD56-2D33-3FD99D40D2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DF80423-FBFB-40DB-A47A-719BF0EFC4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1A8A81ED-2F7E-1FCD-889F-16E2C30E67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D5FC4CD1-3111-84C6-9DC2-F5329E3B6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6113740A-DC7D-79BD-249A-F229B8A943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2B5BF6-0C99-45B3-86AB-A3150C674B06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A0C77-AF47-5FF9-D71B-E8EFA14BE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7D6D8-5128-B2F1-F8BA-F4B99C8FA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B39F8-4D0D-8FAD-B327-86E600E2E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57199F5-5BFA-4426-B15F-02B62E542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16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A6253-7A85-2A99-64AF-62195FF4B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E0232-4F33-EC2B-0F7E-4AEE03F03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8E404-B3A9-0FB1-36CB-B88F27718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ECD1BDC-CB9C-4321-B03B-CCF1E5F373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65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63194-C0BE-A38E-689C-31E734E9F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868EE-9A07-C4E8-4C5A-FCC023A7A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1BA01-4461-970E-5B3F-C27D2C9C0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47F2134-EB58-403B-9F58-0C91E92150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94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D137EE-A04E-F31F-77E6-93368ED7B1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65B921-97BD-47ED-B15D-A22BFB9BC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33D970-C5B0-0337-5B9D-AC5649C75C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17783-3097-4F99-8513-F3E72001CB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8207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543D25-A916-C7C5-192A-215EFBEEDB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DEF4EE-EAB0-57A8-BF35-144578BDBD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B84D2A-4BEC-D687-B5B0-0097FFF1EF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8D948-95F3-4E6B-96DA-D2E4A0F662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0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103156-617B-A114-F284-6343D1735A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1A9B97-88F4-A020-7361-874C3DA442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39719A-9577-9A54-5AB1-949AFB3E0C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D7418-A44A-4064-8AAD-4698B5B844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021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B953D7-A8C4-5C95-34F3-556560AE71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282ACA-FAF9-2827-3963-2E753DB71D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125D38-084D-6B76-B270-7A0A36A223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C75F2-A9C4-4CEE-9495-9D8E267226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8792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5F5A9A7-3B0E-EFB9-3F89-E94C9D2FB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9113318-085F-1506-6D2D-ED18E9B07F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085C7A6-7BAD-EF80-733A-6222E65D8F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6FA6D-C6AD-4FFC-990C-87E8702C2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721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CFBF4F-DE33-DB73-4BAD-2B076754E5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E4EA9A9-D2EB-8A0F-3ECA-5B834F631A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2CBE151-319F-0F45-3EF1-61474C551A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28FE9-D511-439D-BAE8-7D5A68B60C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395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AD2CB8C-A1F8-AFEA-731A-67335337CD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190BB6-5FD3-05D9-FB5B-F35052A51B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65699C9-ADA3-3CC4-17B8-2CEE80D828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1FAFC-7F97-494F-AC5E-1161570F5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3891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968F64-AE77-618D-B1AD-0476433B5D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A9BC18-6164-B947-FCA7-0878F9E74C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73601C-3768-19A4-C118-1FF90CC0F7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F509C-A63B-469D-8DAF-4367F640B8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2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F5A53-2264-0D46-EC49-607326CC2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F4AFC-0510-72C3-D943-C1356E8E2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4688A-2610-604E-CF3D-95809AB70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471584B-412C-4D7B-8ABF-54F63DDFE6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281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E46180-0966-7F45-C7C1-909115F3D6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683B75-44C0-BE97-6D52-EDDDBD8CE4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C4DD10-322B-A2DB-C8A7-CB497C0AC5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0D4D0-67AC-4BC4-B667-676711B601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521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C43F6A-F3A4-14E8-A4A9-7061DCC55D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141206-0969-D2C9-E032-789488590D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869070-263D-0531-E636-B23351FCBB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88230-DA20-4A2C-AF27-DC37A4101F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636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7B5065-D8F7-82DE-0C31-7F20C75DE9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ADEA5D-FE58-D190-3BFF-7CCB909440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5A7C85-7340-FCF1-BBC4-857E7CE8A3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F36E5-9603-4CE3-A207-F0F9BF4C4A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38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04861-B37E-5ECE-94CE-E134B4B66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88136-4AEF-7244-BFCA-27C6E6E2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CE9BB-A08C-E789-53BC-D3EC345D3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E9A745-FFAD-4703-9A49-8F2208FAD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37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CB915-0320-13A9-8E07-22B7E2BFE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65CACB-E9C2-AA36-E6E3-E3878D7D0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ACDC4-DFAF-D9A0-E3C3-DC5F684C5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166F6EF-E972-4CB3-BFF2-19621A0D66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1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586139-BB09-BBBF-3F3D-7EE7A6085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839377-57E5-80A3-EA8C-576FC7A16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F9CE3-5D03-3008-38E1-B1A8204F0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B7C2B62-F24A-4A32-A118-CFAA9627F2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91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5BB6C2-3506-6C5B-B409-2FC091F1C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08004-CFBE-2FE5-A930-F9D2C5B35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ACE2B0-96AF-277C-A913-5DF965D56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916A224-0AC0-4AD5-BC00-2A52A879B1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212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DC951D-79DC-3E36-F26C-4BC430B2E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2C52A4-1E68-C111-0827-B5E19FA1C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EFC87-B56F-4479-C0AE-BBE1E6FB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5716960-EF8B-447F-878A-60A7EC907A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875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428BB0-B3DD-2F3E-C9A4-33FC59C46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EB6E7E-0B31-2CE2-D0A8-742AC0E7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38C5F-2461-4250-015E-9AB9A32B1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FFFADC0-E213-4275-8113-8250C7827B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269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08137-0FC9-8AE3-7242-CACBBD72F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3FE00-CEBD-C579-E24D-AF636F4E1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3607C-975E-A72B-6EB0-05D62FBE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D58EC07-3E33-4C20-949E-04899C5007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52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3644D7-49CC-63C4-EE84-400C7ED434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E21763C-2058-65EF-FF28-3920C997A2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C1AE4A9-1C68-3F08-5FA0-05BDC19FF5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AB64947-482F-DDC2-BCCE-D30D35704C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6553EC0-0E8C-5D1B-B594-F0EC2B18B58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ADB0B946-ED21-4081-8DD1-5824EA47A8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189" r:id="rId2"/>
    <p:sldLayoutId id="2147484190" r:id="rId3"/>
    <p:sldLayoutId id="2147484191" r:id="rId4"/>
    <p:sldLayoutId id="2147484192" r:id="rId5"/>
    <p:sldLayoutId id="2147484193" r:id="rId6"/>
    <p:sldLayoutId id="2147484194" r:id="rId7"/>
    <p:sldLayoutId id="2147484195" r:id="rId8"/>
    <p:sldLayoutId id="2147484196" r:id="rId9"/>
    <p:sldLayoutId id="2147484197" r:id="rId10"/>
    <p:sldLayoutId id="21474841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213DAE7-AF37-77FE-47D4-35117746A5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4267FC4-2E2F-77E6-ECAF-CE8D1FEC12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EDA922D-D379-E5BF-F10E-9E98906FA6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DCE4DC3-CF07-F8E0-62F8-2914BCC96C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D02A015-0924-E293-0A75-97783BCC87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B1A47D6-E9F4-4906-897E-E1E4127399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40B797-A06D-F0E5-8F1E-148E283E49B7}"/>
              </a:ext>
            </a:extLst>
          </p:cNvPr>
          <p:cNvSpPr/>
          <p:nvPr/>
        </p:nvSpPr>
        <p:spPr>
          <a:xfrm>
            <a:off x="1457325" y="914400"/>
            <a:ext cx="6238875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FFFF99"/>
                </a:solidFill>
              </a:rPr>
              <a:t>What Does Faith Do?</a:t>
            </a:r>
            <a:endParaRPr lang="en-US" sz="3000" dirty="0">
              <a:solidFill>
                <a:srgbClr val="FFFF9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000" dirty="0">
                <a:solidFill>
                  <a:srgbClr val="FFFF99"/>
                </a:solidFill>
              </a:rPr>
              <a:t>Refused title ‘son of Pharaoh’s daughter,’ </a:t>
            </a:r>
            <a:r>
              <a:rPr lang="en-US" altLang="en-US" sz="2800" dirty="0">
                <a:solidFill>
                  <a:schemeClr val="bg1"/>
                </a:solidFill>
              </a:rPr>
              <a:t>11:24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“When I grow up I want to be…?”  [a slave??]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Ac.7:22, educated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Hb.11:24 – 40 years old: decision of mature man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Ac.7:23-25 – </a:t>
            </a:r>
          </a:p>
          <a:p>
            <a:pPr lvl="1"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remembered mother’s training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defended cause of Israel</a:t>
            </a:r>
          </a:p>
          <a:p>
            <a:pPr marL="1027113" lvl="2" indent="-282575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rgbClr val="FFFFCC"/>
                </a:solidFill>
              </a:rPr>
              <a:t>Joseph</a:t>
            </a:r>
            <a:r>
              <a:rPr lang="en-US" altLang="en-US" sz="3000" dirty="0">
                <a:solidFill>
                  <a:schemeClr val="bg1"/>
                </a:solidFill>
              </a:rPr>
              <a:t> used rank to help his people</a:t>
            </a:r>
          </a:p>
          <a:p>
            <a:pPr marL="1027113" lvl="2" indent="-282575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rgbClr val="FFFFCC"/>
                </a:solidFill>
              </a:rPr>
              <a:t>Moses</a:t>
            </a:r>
            <a:r>
              <a:rPr lang="en-US" altLang="en-US" sz="3000" dirty="0">
                <a:solidFill>
                  <a:schemeClr val="bg1"/>
                </a:solidFill>
              </a:rPr>
              <a:t> could not enjoy rank while his people suffered</a:t>
            </a:r>
            <a:endParaRPr lang="en-US" altLang="en-US" sz="3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35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rgbClr val="FFFF99"/>
                </a:solidFill>
              </a:rPr>
              <a:t>Chose suffering with people of God… </a:t>
            </a:r>
            <a:r>
              <a:rPr lang="en-US" altLang="en-US" sz="3000" dirty="0">
                <a:solidFill>
                  <a:schemeClr val="bg1"/>
                </a:solidFill>
              </a:rPr>
              <a:t>11:25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Temporary pleasures (enjoyment) of sin = enjoy short-lived pleasures of sin</a:t>
            </a:r>
            <a:r>
              <a:rPr lang="en-US" altLang="en-US" sz="3400" dirty="0">
                <a:solidFill>
                  <a:schemeClr val="bg1"/>
                </a:solidFill>
              </a:rPr>
              <a:t> </a:t>
            </a:r>
            <a:r>
              <a:rPr lang="en-US" altLang="en-US" sz="2000" dirty="0">
                <a:solidFill>
                  <a:schemeClr val="bg1"/>
                </a:solidFill>
              </a:rPr>
              <a:t>– BDAG </a:t>
            </a:r>
            <a:endParaRPr lang="en-US" altLang="en-US" sz="27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rgbClr val="CCFFCC"/>
                </a:solidFill>
              </a:rPr>
              <a:t>Hebrews readers face same choices</a:t>
            </a:r>
          </a:p>
        </p:txBody>
      </p:sp>
    </p:spTree>
    <p:extLst>
      <p:ext uri="{BB962C8B-B14F-4D97-AF65-F5344CB8AC3E}">
        <p14:creationId xmlns:p14="http://schemas.microsoft.com/office/powerpoint/2010/main" val="273642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rgbClr val="FFFF99"/>
                </a:solidFill>
              </a:rPr>
              <a:t>Esteemed reproach of Christ greater</a:t>
            </a:r>
            <a:br>
              <a:rPr lang="en-US" altLang="en-US" sz="3000" dirty="0">
                <a:solidFill>
                  <a:srgbClr val="FFFF99"/>
                </a:solidFill>
              </a:rPr>
            </a:br>
            <a:r>
              <a:rPr lang="en-US" altLang="en-US" sz="3000" dirty="0">
                <a:solidFill>
                  <a:srgbClr val="FFFF99"/>
                </a:solidFill>
              </a:rPr>
              <a:t>wealth than Egypt, </a:t>
            </a:r>
            <a:r>
              <a:rPr lang="en-US" altLang="en-US" sz="3000" dirty="0">
                <a:solidFill>
                  <a:schemeClr val="bg1"/>
                </a:solidFill>
              </a:rPr>
              <a:t>Hb.11:26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Reproach: disgrace, insult</a:t>
            </a:r>
          </a:p>
          <a:p>
            <a:pPr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Wealth…   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u="sng" dirty="0">
                <a:solidFill>
                  <a:srgbClr val="CCFFFF"/>
                </a:solidFill>
              </a:rPr>
              <a:t>What</a:t>
            </a:r>
            <a:r>
              <a:rPr lang="en-US" altLang="en-US" sz="3000" dirty="0">
                <a:solidFill>
                  <a:srgbClr val="CCFFFF"/>
                </a:solidFill>
              </a:rPr>
              <a:t>?</a:t>
            </a:r>
            <a:r>
              <a:rPr lang="en-US" altLang="en-US" sz="3000" dirty="0">
                <a:solidFill>
                  <a:schemeClr val="bg1"/>
                </a:solidFill>
              </a:rPr>
              <a:t>  As Jesus suffered reproach…</a:t>
            </a:r>
          </a:p>
          <a:p>
            <a:pPr marL="457200" lvl="1" indent="0">
              <a:spcAft>
                <a:spcPts val="400"/>
              </a:spcAft>
              <a:buNone/>
              <a:tabLst>
                <a:tab pos="687388" algn="l"/>
              </a:tabLst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457200" lvl="1" indent="0">
              <a:spcAft>
                <a:spcPts val="400"/>
              </a:spcAft>
              <a:buNone/>
              <a:tabLst>
                <a:tab pos="687388" algn="l"/>
              </a:tabLst>
            </a:pP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endParaRPr lang="en-US" altLang="en-US" sz="3000" dirty="0">
              <a:solidFill>
                <a:schemeClr val="bg1"/>
              </a:solidFill>
            </a:endParaRP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u="sng" dirty="0">
                <a:solidFill>
                  <a:srgbClr val="CCFFFF"/>
                </a:solidFill>
              </a:rPr>
              <a:t>How</a:t>
            </a:r>
            <a:r>
              <a:rPr lang="en-US" altLang="en-US" sz="3000" dirty="0">
                <a:solidFill>
                  <a:srgbClr val="CCFFFF"/>
                </a:solidFill>
              </a:rPr>
              <a:t>?</a:t>
            </a:r>
            <a:r>
              <a:rPr lang="en-US" altLang="en-US" sz="3000" dirty="0">
                <a:solidFill>
                  <a:schemeClr val="bg1"/>
                </a:solidFill>
              </a:rPr>
              <a:t>  Did not merely put up with it – </a:t>
            </a:r>
            <a:r>
              <a:rPr lang="en-US" altLang="en-US" sz="3000" u="sng" dirty="0">
                <a:solidFill>
                  <a:schemeClr val="bg1"/>
                </a:solidFill>
              </a:rPr>
              <a:t>esteemed</a:t>
            </a:r>
            <a:r>
              <a:rPr lang="en-US" altLang="en-US" sz="3000" dirty="0">
                <a:solidFill>
                  <a:schemeClr val="bg1"/>
                </a:solidFill>
              </a:rPr>
              <a:t> it.   Hb.13:13, bear His reproach?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endParaRPr lang="en-US" altLang="en-US" sz="100" dirty="0">
              <a:solidFill>
                <a:srgbClr val="CCFFCC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8BB01CF-6EF1-4F24-89B6-B2B6FC12B0B7}"/>
              </a:ext>
            </a:extLst>
          </p:cNvPr>
          <p:cNvSpPr/>
          <p:nvPr/>
        </p:nvSpPr>
        <p:spPr>
          <a:xfrm>
            <a:off x="1513789" y="3018935"/>
            <a:ext cx="6125065" cy="1600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rgbClr val="CCFFCC"/>
                </a:solidFill>
              </a:rPr>
              <a:t>Moses chose to share the distress</a:t>
            </a:r>
            <a:br>
              <a:rPr lang="en-US" sz="3000" dirty="0">
                <a:solidFill>
                  <a:srgbClr val="CCFFCC"/>
                </a:solidFill>
              </a:rPr>
            </a:br>
            <a:r>
              <a:rPr lang="en-US" sz="3000" dirty="0">
                <a:solidFill>
                  <a:srgbClr val="CCFFCC"/>
                </a:solidFill>
              </a:rPr>
              <a:t>of his enslaved people instead of</a:t>
            </a:r>
            <a:br>
              <a:rPr lang="en-US" sz="3000" dirty="0">
                <a:solidFill>
                  <a:srgbClr val="CCFFCC"/>
                </a:solidFill>
              </a:rPr>
            </a:br>
            <a:r>
              <a:rPr lang="en-US" sz="3000" dirty="0">
                <a:solidFill>
                  <a:srgbClr val="CCFFCC"/>
                </a:solidFill>
              </a:rPr>
              <a:t>the riches and prestige of Egypt</a:t>
            </a:r>
          </a:p>
        </p:txBody>
      </p:sp>
    </p:spTree>
    <p:extLst>
      <p:ext uri="{BB962C8B-B14F-4D97-AF65-F5344CB8AC3E}">
        <p14:creationId xmlns:p14="http://schemas.microsoft.com/office/powerpoint/2010/main" val="353001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rgbClr val="FFFF99"/>
                </a:solidFill>
              </a:rPr>
              <a:t>Esteemed reproach of Christ greater</a:t>
            </a:r>
            <a:br>
              <a:rPr lang="en-US" altLang="en-US" sz="3000" dirty="0">
                <a:solidFill>
                  <a:srgbClr val="FFFF99"/>
                </a:solidFill>
              </a:rPr>
            </a:br>
            <a:r>
              <a:rPr lang="en-US" altLang="en-US" sz="3000" dirty="0">
                <a:solidFill>
                  <a:srgbClr val="FFFF99"/>
                </a:solidFill>
              </a:rPr>
              <a:t>wealth than Egypt, </a:t>
            </a:r>
            <a:r>
              <a:rPr lang="en-US" altLang="en-US" sz="3000" dirty="0">
                <a:solidFill>
                  <a:schemeClr val="bg1"/>
                </a:solidFill>
              </a:rPr>
              <a:t>11:26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rgbClr val="CCFFCC"/>
                </a:solidFill>
              </a:rPr>
              <a:t>When Moses suffered, he suffered with Christ – the One that some readers might abandon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rgbClr val="CCFFCC"/>
                </a:solidFill>
              </a:rPr>
              <a:t>In Moses, faith triumphs over worldliness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rgbClr val="CCFFCC"/>
                </a:solidFill>
              </a:rPr>
              <a:t>Will our children duplicate our faith?   </a:t>
            </a:r>
            <a:r>
              <a:rPr lang="en-US" altLang="en-US" sz="3000" dirty="0">
                <a:solidFill>
                  <a:schemeClr val="bg1"/>
                </a:solidFill>
              </a:rPr>
              <a:t>Ac.5:29</a:t>
            </a:r>
          </a:p>
          <a:p>
            <a:pPr lvl="1"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U.S. has adopted Egyptian policies</a:t>
            </a:r>
          </a:p>
          <a:p>
            <a:pPr lvl="2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i="1" dirty="0">
                <a:solidFill>
                  <a:schemeClr val="bg1"/>
                </a:solidFill>
              </a:rPr>
              <a:t>Government</a:t>
            </a:r>
            <a:r>
              <a:rPr lang="en-US" altLang="en-US" sz="3000" dirty="0">
                <a:solidFill>
                  <a:schemeClr val="bg1"/>
                </a:solidFill>
              </a:rPr>
              <a:t> is ‘god’</a:t>
            </a:r>
          </a:p>
          <a:p>
            <a:pPr lvl="2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i="1" dirty="0">
                <a:solidFill>
                  <a:schemeClr val="bg1"/>
                </a:solidFill>
              </a:rPr>
              <a:t>Good</a:t>
            </a:r>
            <a:r>
              <a:rPr lang="en-US" altLang="en-US" sz="3000" dirty="0">
                <a:solidFill>
                  <a:schemeClr val="bg1"/>
                </a:solidFill>
              </a:rPr>
              <a:t> is subjective</a:t>
            </a:r>
          </a:p>
          <a:p>
            <a:pPr lvl="2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i="1" dirty="0">
                <a:solidFill>
                  <a:schemeClr val="bg1"/>
                </a:solidFill>
              </a:rPr>
              <a:t>Truth</a:t>
            </a:r>
            <a:r>
              <a:rPr lang="en-US" altLang="en-US" sz="3000" dirty="0">
                <a:solidFill>
                  <a:schemeClr val="bg1"/>
                </a:solidFill>
              </a:rPr>
              <a:t> is dead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Ac.5:41, rejoiced in suffering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endParaRPr lang="en-US" altLang="en-US" sz="1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20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rgbClr val="FFFF99"/>
                </a:solidFill>
              </a:rPr>
              <a:t>Focus?   He looked to the reward </a:t>
            </a:r>
            <a:r>
              <a:rPr lang="en-US" altLang="en-US" sz="3000" dirty="0">
                <a:solidFill>
                  <a:schemeClr val="bg1"/>
                </a:solidFill>
              </a:rPr>
              <a:t>(26)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Though Moses was rich, he became poor, that his Hebrew brethren might become rich.  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2 Co.8:9.    Hb.10:32-34.    Hb.12:1-2</a:t>
            </a:r>
          </a:p>
          <a:p>
            <a:pPr marL="457200" lvl="1" indent="0">
              <a:spcBef>
                <a:spcPts val="600"/>
              </a:spcBef>
              <a:spcAft>
                <a:spcPts val="400"/>
              </a:spcAft>
              <a:buNone/>
              <a:tabLst>
                <a:tab pos="687388" algn="l"/>
              </a:tabLst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endParaRPr lang="en-US" altLang="en-US" sz="1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67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rgbClr val="FFFF99"/>
                </a:solidFill>
              </a:rPr>
              <a:t>He forsook Egypt </a:t>
            </a:r>
            <a:r>
              <a:rPr lang="en-US" altLang="en-US" sz="3000" dirty="0">
                <a:solidFill>
                  <a:schemeClr val="bg1"/>
                </a:solidFill>
              </a:rPr>
              <a:t>(27)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Did not fear king’s wrath – rather, defied it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Ex.2:15, fled to Midian; stranger there, 22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Ex.14:10, 13, exodus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Moses gave invisible God his attention, not a visible Pharaoh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endParaRPr lang="en-US" altLang="en-US" sz="1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22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rgbClr val="FFFF99"/>
                </a:solidFill>
              </a:rPr>
              <a:t>He kept Passover </a:t>
            </a:r>
            <a:r>
              <a:rPr lang="en-US" altLang="en-US" sz="3000" dirty="0">
                <a:solidFill>
                  <a:schemeClr val="bg1"/>
                </a:solidFill>
              </a:rPr>
              <a:t>(28)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Pharaoh ordered Moses not to approach him again, </a:t>
            </a:r>
            <a:r>
              <a:rPr lang="en-US" altLang="en-US" sz="3000">
                <a:solidFill>
                  <a:schemeClr val="bg1"/>
                </a:solidFill>
              </a:rPr>
              <a:t>Ex.10:28-29</a:t>
            </a:r>
            <a:endParaRPr lang="en-US" altLang="en-US" sz="30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After nine plagues, Moses had not delivered his people from Egypt</a:t>
            </a:r>
          </a:p>
          <a:p>
            <a:pPr lvl="1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Remember Gn.6.   1 Co.10:8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endParaRPr lang="en-US" altLang="en-US" sz="1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84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rgbClr val="FFFF99"/>
                </a:solidFill>
              </a:rPr>
              <a:t>He kept Passover </a:t>
            </a:r>
            <a:r>
              <a:rPr lang="en-US" altLang="en-US" sz="3000" dirty="0">
                <a:solidFill>
                  <a:schemeClr val="bg1"/>
                </a:solidFill>
              </a:rPr>
              <a:t>(28)</a:t>
            </a:r>
          </a:p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God’s solution may appear lacking to men; Moses trusted Him –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rgbClr val="FFC000"/>
                </a:solidFill>
              </a:rPr>
              <a:t>Sprinkling of blood: </a:t>
            </a:r>
            <a:r>
              <a:rPr lang="en-US" altLang="en-US" sz="3000" dirty="0">
                <a:solidFill>
                  <a:schemeClr val="bg1"/>
                </a:solidFill>
              </a:rPr>
              <a:t>Ex.12:7, 13, 21-23, </a:t>
            </a:r>
            <a:r>
              <a:rPr lang="en-US" altLang="en-US" sz="3000" dirty="0" err="1">
                <a:solidFill>
                  <a:schemeClr val="bg1"/>
                </a:solidFill>
              </a:rPr>
              <a:t>passover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</a:p>
          <a:p>
            <a:pPr marL="1027113" lvl="2" indent="-282575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Instituted the memorial before the event</a:t>
            </a:r>
          </a:p>
          <a:p>
            <a:pPr marL="1484313" lvl="3" indent="-282575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So did Jesus: Mt.26:26-29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endParaRPr lang="en-US" altLang="en-US" sz="1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7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rgbClr val="FFFF99"/>
                </a:solidFill>
              </a:rPr>
              <a:t>He kept Passover </a:t>
            </a:r>
            <a:r>
              <a:rPr lang="en-US" altLang="en-US" sz="3000" dirty="0">
                <a:solidFill>
                  <a:schemeClr val="bg1"/>
                </a:solidFill>
              </a:rPr>
              <a:t>(28)</a:t>
            </a:r>
          </a:p>
          <a:p>
            <a:pPr marL="227013" indent="-282575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rgbClr val="FFC000"/>
                </a:solidFill>
              </a:rPr>
              <a:t>By faith: </a:t>
            </a:r>
            <a:r>
              <a:rPr lang="en-US" altLang="en-US" sz="3000" dirty="0">
                <a:solidFill>
                  <a:schemeClr val="bg1"/>
                </a:solidFill>
              </a:rPr>
              <a:t>band of Hebrew slaves leave Egypt for unknown desert to enter unseen promised land as powerful Egyptian army pursues</a:t>
            </a:r>
          </a:p>
          <a:p>
            <a:pPr marL="627063" lvl="1" indent="-282575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rgbClr val="FFFF99"/>
                </a:solidFill>
              </a:rPr>
              <a:t>Same faith in same God brings readers eternal blessings</a:t>
            </a:r>
          </a:p>
          <a:p>
            <a:pPr marL="627063" lvl="1" indent="-282575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rgbClr val="CCFFCC"/>
                </a:solidFill>
              </a:rPr>
              <a:t>Unbelief proves fatal</a:t>
            </a:r>
            <a:r>
              <a:rPr lang="en-US" altLang="en-US" sz="3000" dirty="0">
                <a:solidFill>
                  <a:schemeClr val="bg1"/>
                </a:solidFill>
              </a:rPr>
              <a:t> – Hb.10:29; 12:24; 13:11-12, 20</a:t>
            </a:r>
          </a:p>
          <a:p>
            <a:pPr marL="1027113" lvl="2" indent="-282575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True Passover:  1 Co.5:7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endParaRPr lang="en-US" altLang="en-US" sz="1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88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rgbClr val="FFFF99"/>
                </a:solidFill>
              </a:rPr>
              <a:t>Red Sea </a:t>
            </a:r>
            <a:r>
              <a:rPr lang="en-US" altLang="en-US" sz="3000" dirty="0">
                <a:solidFill>
                  <a:schemeClr val="bg1"/>
                </a:solidFill>
              </a:rPr>
              <a:t>(29)</a:t>
            </a:r>
          </a:p>
          <a:p>
            <a:pPr marL="227013" indent="-282575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rgbClr val="CCFFFF"/>
                </a:solidFill>
              </a:rPr>
              <a:t>By faith, Israel passed through … Egyptians drowned </a:t>
            </a:r>
            <a:r>
              <a:rPr lang="en-US" altLang="en-US" sz="3000" dirty="0">
                <a:solidFill>
                  <a:schemeClr val="bg1"/>
                </a:solidFill>
              </a:rPr>
              <a:t>[lit., swallow up]</a:t>
            </a:r>
          </a:p>
          <a:p>
            <a:pPr marL="227013" indent="-282575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Pharaoh, a good politician, had offered compromises.   Exodus – </a:t>
            </a:r>
          </a:p>
          <a:p>
            <a:pPr marL="344488" lvl="1" indent="0">
              <a:spcBef>
                <a:spcPts val="600"/>
              </a:spcBef>
              <a:spcAft>
                <a:spcPts val="40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rgbClr val="FFC000"/>
                </a:solidFill>
              </a:rPr>
              <a:t>1. </a:t>
            </a:r>
            <a:r>
              <a:rPr lang="en-US" altLang="en-US" sz="3000" dirty="0">
                <a:solidFill>
                  <a:srgbClr val="CCFFCC"/>
                </a:solidFill>
              </a:rPr>
              <a:t>Worship God in the land,</a:t>
            </a:r>
            <a:r>
              <a:rPr lang="en-US" altLang="en-US" sz="3000" dirty="0">
                <a:solidFill>
                  <a:schemeClr val="bg1"/>
                </a:solidFill>
              </a:rPr>
              <a:t> Ex.8:25…</a:t>
            </a:r>
          </a:p>
          <a:p>
            <a:pPr marL="344488" lvl="1" indent="0">
              <a:spcBef>
                <a:spcPts val="600"/>
              </a:spcBef>
              <a:spcAft>
                <a:spcPts val="40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rgbClr val="FFC000"/>
                </a:solidFill>
              </a:rPr>
              <a:t>2. </a:t>
            </a:r>
            <a:r>
              <a:rPr lang="en-US" altLang="en-US" sz="3000" dirty="0">
                <a:solidFill>
                  <a:srgbClr val="CCFFCC"/>
                </a:solidFill>
              </a:rPr>
              <a:t>Do not go far away, </a:t>
            </a:r>
            <a:r>
              <a:rPr lang="en-US" altLang="en-US" sz="3000" dirty="0">
                <a:solidFill>
                  <a:schemeClr val="bg1"/>
                </a:solidFill>
              </a:rPr>
              <a:t>Ex.8:28</a:t>
            </a:r>
          </a:p>
          <a:p>
            <a:pPr marL="344488" lvl="1" indent="0">
              <a:spcBef>
                <a:spcPts val="600"/>
              </a:spcBef>
              <a:spcAft>
                <a:spcPts val="40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rgbClr val="FFC000"/>
                </a:solidFill>
              </a:rPr>
              <a:t>3. </a:t>
            </a:r>
            <a:r>
              <a:rPr lang="en-US" altLang="en-US" sz="3000" dirty="0">
                <a:solidFill>
                  <a:srgbClr val="CCFFCC"/>
                </a:solidFill>
              </a:rPr>
              <a:t>Only the men, </a:t>
            </a:r>
            <a:r>
              <a:rPr lang="en-US" altLang="en-US" sz="3000" dirty="0">
                <a:solidFill>
                  <a:schemeClr val="bg1"/>
                </a:solidFill>
              </a:rPr>
              <a:t>10:11</a:t>
            </a:r>
          </a:p>
          <a:p>
            <a:pPr marL="344488" lvl="1" indent="0">
              <a:spcBef>
                <a:spcPts val="600"/>
              </a:spcBef>
              <a:spcAft>
                <a:spcPts val="40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rgbClr val="FFC000"/>
                </a:solidFill>
              </a:rPr>
              <a:t>4. </a:t>
            </a:r>
            <a:r>
              <a:rPr lang="en-US" altLang="en-US" sz="3000" dirty="0">
                <a:solidFill>
                  <a:srgbClr val="CCFFCC"/>
                </a:solidFill>
              </a:rPr>
              <a:t>Flocks and herds stay behind, </a:t>
            </a:r>
            <a:r>
              <a:rPr lang="en-US" altLang="en-US" sz="3000" dirty="0">
                <a:solidFill>
                  <a:schemeClr val="bg1"/>
                </a:solidFill>
              </a:rPr>
              <a:t>10:24-26 – </a:t>
            </a:r>
          </a:p>
          <a:p>
            <a:pPr marL="1027113" lvl="2" indent="-282575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2600" dirty="0">
                <a:solidFill>
                  <a:srgbClr val="FFFFCC"/>
                </a:solidFill>
              </a:rPr>
              <a:t>NOT A HOOF SHALL BE LEFT BEHIND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endParaRPr lang="en-US" altLang="en-US" sz="1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20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BEABA43D-4EFE-D930-D9C4-0361923228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Moses: </a:t>
            </a:r>
            <a:r>
              <a:rPr lang="en-US" altLang="en-US" sz="3400" dirty="0">
                <a:solidFill>
                  <a:schemeClr val="bg1"/>
                </a:solidFill>
              </a:rPr>
              <a:t>11 times in Hebrews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ED628E1-B877-15DB-5C86-C3B438987C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3292" y="762000"/>
            <a:ext cx="8458200" cy="55626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Three forty year periods – Ac.7:23, 30, 36</a:t>
            </a:r>
          </a:p>
          <a:p>
            <a:pPr>
              <a:spcAft>
                <a:spcPts val="4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Born at time of Pharaoh’s decree</a:t>
            </a:r>
          </a:p>
          <a:p>
            <a:pPr>
              <a:spcAft>
                <a:spcPts val="4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Burning bush; reluctant but successful servant</a:t>
            </a:r>
          </a:p>
          <a:p>
            <a:pPr>
              <a:spcAft>
                <a:spcPts val="4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Gave Law of God from Mt. Sinai</a:t>
            </a:r>
          </a:p>
          <a:p>
            <a:pPr>
              <a:spcAft>
                <a:spcPts val="4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Regular / continuous communication with God</a:t>
            </a:r>
          </a:p>
          <a:p>
            <a:pPr>
              <a:spcAft>
                <a:spcPts val="4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Banned from Canaan.   No partiality  </a:t>
            </a:r>
          </a:p>
          <a:p>
            <a:pPr>
              <a:spcAft>
                <a:spcPts val="4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Death, Jd.9</a:t>
            </a:r>
          </a:p>
          <a:p>
            <a:pPr>
              <a:spcAft>
                <a:spcPts val="4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Transfiguration visit, along with Elijah, Mt.17</a:t>
            </a:r>
          </a:p>
          <a:p>
            <a:pPr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rgbClr val="FFFF99"/>
                </a:solidFill>
              </a:rPr>
              <a:t>Red Sea </a:t>
            </a:r>
            <a:r>
              <a:rPr lang="en-US" altLang="en-US" sz="3000" dirty="0">
                <a:solidFill>
                  <a:schemeClr val="bg1"/>
                </a:solidFill>
              </a:rPr>
              <a:t>(29)</a:t>
            </a:r>
          </a:p>
          <a:p>
            <a:pPr marL="227013" indent="-282575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Moses saved Israel by resisting Pharaoh’s compromises</a:t>
            </a:r>
          </a:p>
          <a:p>
            <a:pPr marL="227013" indent="-282575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Contest: God vs </a:t>
            </a:r>
            <a:r>
              <a:rPr lang="en-US" altLang="en-US" sz="3000" i="1" dirty="0">
                <a:solidFill>
                  <a:schemeClr val="bg1"/>
                </a:solidFill>
              </a:rPr>
              <a:t>divine Pharaoh – </a:t>
            </a:r>
            <a:r>
              <a:rPr lang="en-US" altLang="en-US" sz="3000" dirty="0">
                <a:solidFill>
                  <a:schemeClr val="bg1"/>
                </a:solidFill>
              </a:rPr>
              <a:t>signified powers of darkness</a:t>
            </a:r>
          </a:p>
          <a:p>
            <a:pPr marL="227013" indent="-282575"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Hebrews’ audience faces same pressures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687388" algn="l"/>
              </a:tabLst>
            </a:pPr>
            <a:endParaRPr lang="en-US" altLang="en-US" sz="1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16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Stephen’s summary:  Ac.7:36</a:t>
            </a:r>
            <a:endParaRPr lang="en-US" altLang="en-US" sz="3000" dirty="0">
              <a:solidFill>
                <a:srgbClr val="FFFFCC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‘Moses was greatest figure in OT </a:t>
            </a:r>
            <a:r>
              <a:rPr lang="en-US" altLang="en-US" sz="3000" dirty="0" err="1">
                <a:solidFill>
                  <a:srgbClr val="FFFFCC"/>
                </a:solidFill>
              </a:rPr>
              <a:t>dispensa-tion</a:t>
            </a:r>
            <a:r>
              <a:rPr lang="en-US" altLang="en-US" sz="3000" dirty="0">
                <a:solidFill>
                  <a:srgbClr val="FFFFCC"/>
                </a:solidFill>
              </a:rPr>
              <a:t>, for he was its human founder and as such was a type of Christ, Hb.3:1-6’ </a:t>
            </a:r>
            <a:br>
              <a:rPr lang="en-US" altLang="en-US" sz="3000" dirty="0">
                <a:solidFill>
                  <a:srgbClr val="FFFFCC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– Edward J. Young</a:t>
            </a: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Miriam, like Pharaoh, learned about Moses’ greatness the hard way (Nu.12)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Moses was a servant in God’s house (Hb.3:2,5)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91D3242-06F6-F466-3820-CD9460938889}"/>
              </a:ext>
            </a:extLst>
          </p:cNvPr>
          <p:cNvSpPr/>
          <p:nvPr/>
        </p:nvSpPr>
        <p:spPr>
          <a:xfrm>
            <a:off x="969818" y="4724400"/>
            <a:ext cx="7204364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Readers who go back </a:t>
            </a:r>
            <a:r>
              <a:rPr lang="en-US" sz="3100">
                <a:solidFill>
                  <a:srgbClr val="CCFFCC"/>
                </a:solidFill>
              </a:rPr>
              <a:t>to Moses</a:t>
            </a:r>
            <a:br>
              <a:rPr lang="en-US" sz="3100" dirty="0">
                <a:solidFill>
                  <a:srgbClr val="CCFFCC"/>
                </a:solidFill>
              </a:rPr>
            </a:br>
            <a:r>
              <a:rPr lang="en-US" sz="3100" dirty="0">
                <a:solidFill>
                  <a:srgbClr val="CCFFCC"/>
                </a:solidFill>
              </a:rPr>
              <a:t> leave the Son for </a:t>
            </a:r>
            <a:r>
              <a:rPr lang="en-US" sz="3100">
                <a:solidFill>
                  <a:srgbClr val="CCFFCC"/>
                </a:solidFill>
              </a:rPr>
              <a:t>a servant.</a:t>
            </a:r>
            <a:r>
              <a:rPr lang="en-US" sz="3100"/>
              <a:t>   </a:t>
            </a:r>
            <a:r>
              <a:rPr lang="en-US" sz="3000" dirty="0"/>
              <a:t>Mt.17:1-5</a:t>
            </a:r>
          </a:p>
        </p:txBody>
      </p:sp>
    </p:spTree>
    <p:extLst>
      <p:ext uri="{BB962C8B-B14F-4D97-AF65-F5344CB8AC3E}">
        <p14:creationId xmlns:p14="http://schemas.microsoft.com/office/powerpoint/2010/main" val="415206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0F6B83DA-E9ED-841F-4BAF-AA3A4919DA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571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DC2322AF-3A2C-EA27-3EE1-6974A03D4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643" y="609600"/>
            <a:ext cx="5486715" cy="10668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3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Faith of his Parents, </a:t>
            </a:r>
            <a:r>
              <a:rPr lang="en-US" altLang="en-US" sz="3600" kern="0" dirty="0">
                <a:latin typeface="Calibri" panose="020F0502020204030204" pitchFamily="34" charset="0"/>
                <a:cs typeface="Calibri" panose="020F0502020204030204" pitchFamily="34" charset="0"/>
              </a:rPr>
              <a:t>23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Hid him for three months </a:t>
            </a:r>
            <a:endParaRPr lang="en-US" altLang="en-US" sz="29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3100" dirty="0">
                <a:solidFill>
                  <a:schemeClr val="bg1"/>
                </a:solidFill>
              </a:rPr>
              <a:t>‘By faith’: must have heard from God, </a:t>
            </a:r>
            <a:r>
              <a:rPr lang="en-US" altLang="en-US" sz="3000" dirty="0">
                <a:solidFill>
                  <a:schemeClr val="bg1"/>
                </a:solidFill>
              </a:rPr>
              <a:t>Ro.10:17</a:t>
            </a:r>
          </a:p>
          <a:p>
            <a:pPr marL="0" indent="0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rgbClr val="FFC000"/>
                </a:solidFill>
              </a:rPr>
              <a:t>1. </a:t>
            </a:r>
            <a:r>
              <a:rPr lang="en-US" altLang="en-US" sz="3000" dirty="0">
                <a:solidFill>
                  <a:schemeClr val="bg1"/>
                </a:solidFill>
              </a:rPr>
              <a:t>Ex.1:1-8, new king; 10, his ‘wisdom’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E71C4624-1657-2D19-F57C-0C9FC9EA4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335" y="2133600"/>
            <a:ext cx="2667000" cy="2438400"/>
          </a:xfrm>
          <a:prstGeom prst="rect">
            <a:avLst/>
          </a:prstGeom>
          <a:solidFill>
            <a:srgbClr val="003366"/>
          </a:solidFill>
          <a:ln w="9525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Afflict them</a:t>
            </a:r>
            <a:b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</a:b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with hard </a:t>
            </a:r>
            <a:b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</a:b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work </a:t>
            </a:r>
            <a:b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</a:b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(11-14)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F7134D7-27D6-61A9-346F-D21B145FA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7535" y="2133600"/>
            <a:ext cx="2667000" cy="2438400"/>
          </a:xfrm>
          <a:prstGeom prst="rect">
            <a:avLst/>
          </a:prstGeom>
          <a:solidFill>
            <a:srgbClr val="003366"/>
          </a:solidFill>
          <a:ln w="9525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Midwives</a:t>
            </a:r>
            <a:b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</a:b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murder boy</a:t>
            </a:r>
            <a:b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</a:b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babies</a:t>
            </a:r>
            <a:b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</a:b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(15-21)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918A33D-2F49-BF8A-AF36-303E537E1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0735" y="2133600"/>
            <a:ext cx="2667000" cy="2438400"/>
          </a:xfrm>
          <a:prstGeom prst="rect">
            <a:avLst/>
          </a:prstGeom>
          <a:solidFill>
            <a:srgbClr val="003366"/>
          </a:solidFill>
          <a:ln w="9525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Citizens /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Parents</a:t>
            </a:r>
            <a:b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</a:b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  <a:t>murder boys</a:t>
            </a:r>
            <a:b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</a:rPr>
            </a:b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(22)</a:t>
            </a:r>
          </a:p>
        </p:txBody>
      </p:sp>
    </p:spTree>
    <p:extLst>
      <p:ext uri="{BB962C8B-B14F-4D97-AF65-F5344CB8AC3E}">
        <p14:creationId xmlns:p14="http://schemas.microsoft.com/office/powerpoint/2010/main" val="97242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rgbClr val="FFC000"/>
                </a:solidFill>
              </a:rPr>
              <a:t>2. </a:t>
            </a:r>
            <a:r>
              <a:rPr lang="en-US" altLang="en-US" sz="3000" dirty="0">
                <a:solidFill>
                  <a:schemeClr val="bg1"/>
                </a:solidFill>
              </a:rPr>
              <a:t>Ex.2:1-2, hid 3 months (3-10):  godly women</a:t>
            </a:r>
            <a:endParaRPr lang="en-US" altLang="en-US" sz="2800" dirty="0">
              <a:solidFill>
                <a:schemeClr val="bg1"/>
              </a:solidFill>
            </a:endParaRPr>
          </a:p>
          <a:p>
            <a:pPr marL="744538" lvl="1" indent="-344488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744538" lvl="1" indent="-344488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744538" lvl="1" indent="-344488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744538" lvl="1" indent="-344488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744538" lvl="1" indent="-344488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endParaRPr lang="en-US" altLang="en-US" sz="3000" dirty="0">
              <a:solidFill>
                <a:srgbClr val="FFFFCC"/>
              </a:solidFill>
            </a:endParaRPr>
          </a:p>
          <a:p>
            <a:pPr marL="744538" lvl="1" indent="-344488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r>
              <a:rPr lang="en-US" sz="3000" dirty="0">
                <a:solidFill>
                  <a:schemeClr val="bg1"/>
                </a:solidFill>
              </a:rPr>
              <a:t>1 Co.1:28-29</a:t>
            </a:r>
          </a:p>
          <a:p>
            <a:pPr marL="1144588" lvl="2" indent="-344488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r>
              <a:rPr lang="en-US" sz="3000" dirty="0">
                <a:solidFill>
                  <a:schemeClr val="bg1"/>
                </a:solidFill>
              </a:rPr>
              <a:t>Moses grew up under </a:t>
            </a:r>
            <a:r>
              <a:rPr lang="en-US" sz="3000" u="sng" dirty="0">
                <a:solidFill>
                  <a:schemeClr val="bg1"/>
                </a:solidFill>
              </a:rPr>
              <a:t>protection</a:t>
            </a:r>
            <a:r>
              <a:rPr lang="en-US" sz="3000" dirty="0">
                <a:solidFill>
                  <a:schemeClr val="bg1"/>
                </a:solidFill>
              </a:rPr>
              <a:t> of one who </a:t>
            </a:r>
            <a:r>
              <a:rPr lang="en-US" sz="3000" u="sng" dirty="0">
                <a:solidFill>
                  <a:schemeClr val="bg1"/>
                </a:solidFill>
              </a:rPr>
              <a:t>threatened</a:t>
            </a:r>
            <a:r>
              <a:rPr lang="en-US" sz="3000" dirty="0">
                <a:solidFill>
                  <a:schemeClr val="bg1"/>
                </a:solidFill>
              </a:rPr>
              <a:t> his </a:t>
            </a:r>
            <a:r>
              <a:rPr lang="en-US" sz="3000" u="sng" dirty="0">
                <a:solidFill>
                  <a:schemeClr val="bg1"/>
                </a:solidFill>
              </a:rPr>
              <a:t>existence</a:t>
            </a:r>
            <a:r>
              <a:rPr lang="en-US" sz="3000" dirty="0">
                <a:solidFill>
                  <a:schemeClr val="bg1"/>
                </a:solidFill>
              </a:rPr>
              <a:t>, Ex.2:9-10</a:t>
            </a:r>
          </a:p>
          <a:p>
            <a:pPr marL="1144588" lvl="2" indent="-344488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r>
              <a:rPr lang="en-US" sz="3000" dirty="0">
                <a:solidFill>
                  <a:schemeClr val="bg1"/>
                </a:solidFill>
              </a:rPr>
              <a:t>Did Pharaoh’s daughter name him?  Ex.2:5, 10.   [Ps.18:16]</a:t>
            </a:r>
          </a:p>
          <a:p>
            <a:pPr marL="800100" lvl="2" indent="0">
              <a:spcAft>
                <a:spcPts val="300"/>
              </a:spcAft>
              <a:buNone/>
              <a:tabLst>
                <a:tab pos="687388" algn="l"/>
              </a:tabLst>
            </a:pP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9DEC4B-04A9-F56D-4631-8792DF65AC94}"/>
              </a:ext>
            </a:extLst>
          </p:cNvPr>
          <p:cNvSpPr/>
          <p:nvPr/>
        </p:nvSpPr>
        <p:spPr>
          <a:xfrm>
            <a:off x="762000" y="762000"/>
            <a:ext cx="3733800" cy="1371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99"/>
                </a:solidFill>
              </a:rPr>
              <a:t>Midwives,</a:t>
            </a:r>
            <a:r>
              <a:rPr lang="en-US" sz="3000" dirty="0"/>
              <a:t> 1:17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835AFA-B73D-CC47-3DC0-D5B113FAC2AE}"/>
              </a:ext>
            </a:extLst>
          </p:cNvPr>
          <p:cNvSpPr/>
          <p:nvPr/>
        </p:nvSpPr>
        <p:spPr>
          <a:xfrm>
            <a:off x="4648200" y="762000"/>
            <a:ext cx="3733800" cy="1371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99"/>
                </a:solidFill>
              </a:rPr>
              <a:t>Mothers,</a:t>
            </a:r>
            <a:r>
              <a:rPr lang="en-US" sz="3000" dirty="0"/>
              <a:t> 1:19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4F537B-D46D-AE2C-1CA8-6041630F7F58}"/>
              </a:ext>
            </a:extLst>
          </p:cNvPr>
          <p:cNvSpPr/>
          <p:nvPr/>
        </p:nvSpPr>
        <p:spPr>
          <a:xfrm>
            <a:off x="762000" y="2209800"/>
            <a:ext cx="3733800" cy="1371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99"/>
                </a:solidFill>
              </a:rPr>
              <a:t>Mother and</a:t>
            </a:r>
            <a:br>
              <a:rPr lang="en-US" sz="3000" dirty="0">
                <a:solidFill>
                  <a:srgbClr val="FFFF99"/>
                </a:solidFill>
              </a:rPr>
            </a:br>
            <a:r>
              <a:rPr lang="en-US" sz="3000" dirty="0">
                <a:solidFill>
                  <a:srgbClr val="FFFF99"/>
                </a:solidFill>
              </a:rPr>
              <a:t>sister, </a:t>
            </a:r>
            <a:r>
              <a:rPr lang="en-US" sz="3000" dirty="0"/>
              <a:t>2:3-9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79F6EC-3685-7399-F5CC-8C81EAB6CAE2}"/>
              </a:ext>
            </a:extLst>
          </p:cNvPr>
          <p:cNvSpPr/>
          <p:nvPr/>
        </p:nvSpPr>
        <p:spPr>
          <a:xfrm>
            <a:off x="4648200" y="2209800"/>
            <a:ext cx="3733800" cy="1371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99"/>
                </a:solidFill>
              </a:rPr>
              <a:t>Pharaoh’s </a:t>
            </a:r>
            <a:br>
              <a:rPr lang="en-US" sz="3000" dirty="0">
                <a:solidFill>
                  <a:srgbClr val="FFFF99"/>
                </a:solidFill>
              </a:rPr>
            </a:br>
            <a:r>
              <a:rPr lang="en-US" sz="3000" dirty="0">
                <a:solidFill>
                  <a:srgbClr val="FFFF99"/>
                </a:solidFill>
              </a:rPr>
              <a:t>daughter, </a:t>
            </a:r>
            <a:r>
              <a:rPr lang="en-US" sz="3000" dirty="0"/>
              <a:t>2:7-9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tabLst>
                <a:tab pos="687388" algn="l"/>
              </a:tabLst>
            </a:pPr>
            <a:r>
              <a:rPr lang="en-US" altLang="en-US" sz="3000" dirty="0">
                <a:solidFill>
                  <a:schemeClr val="bg1"/>
                </a:solidFill>
              </a:rPr>
              <a:t>‘By faith’: must have heard from God, Ro.10:17</a:t>
            </a:r>
          </a:p>
          <a:p>
            <a:pPr marL="0" indent="0">
              <a:spcAft>
                <a:spcPts val="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rgbClr val="FFC000"/>
                </a:solidFill>
              </a:rPr>
              <a:t>3. </a:t>
            </a:r>
            <a:r>
              <a:rPr lang="en-US" altLang="en-US" sz="3000" dirty="0">
                <a:solidFill>
                  <a:schemeClr val="bg1"/>
                </a:solidFill>
              </a:rPr>
              <a:t>Ac.7:17-18…19-21</a:t>
            </a:r>
          </a:p>
          <a:p>
            <a:pPr marL="744538" lvl="1" indent="-344488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r>
              <a:rPr lang="en-US" sz="3000" dirty="0">
                <a:solidFill>
                  <a:srgbClr val="FFFFCC"/>
                </a:solidFill>
              </a:rPr>
              <a:t>Previous Pharaohs knew God’s power</a:t>
            </a:r>
          </a:p>
          <a:p>
            <a:pPr marL="744538" lvl="1" indent="-344488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r>
              <a:rPr lang="en-US" sz="3000" dirty="0">
                <a:solidFill>
                  <a:srgbClr val="FFFFCC"/>
                </a:solidFill>
              </a:rPr>
              <a:t>After time / distractions, people forget God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54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rgbClr val="CCECFF"/>
                </a:solidFill>
              </a:rPr>
              <a:t>Beautiful </a:t>
            </a:r>
            <a:r>
              <a:rPr lang="en-US" altLang="en-US" sz="2400" dirty="0">
                <a:solidFill>
                  <a:schemeClr val="bg1"/>
                </a:solidFill>
              </a:rPr>
              <a:t>(ESV);  </a:t>
            </a:r>
            <a:r>
              <a:rPr lang="en-US" altLang="en-US" sz="3000" dirty="0">
                <a:solidFill>
                  <a:srgbClr val="CCECFF"/>
                </a:solidFill>
              </a:rPr>
              <a:t>Lovely </a:t>
            </a:r>
            <a:r>
              <a:rPr lang="en-US" altLang="en-US" sz="2400" dirty="0">
                <a:solidFill>
                  <a:schemeClr val="bg1"/>
                </a:solidFill>
              </a:rPr>
              <a:t>(NASB)</a:t>
            </a:r>
            <a:r>
              <a:rPr lang="en-US" altLang="en-US" sz="3000" dirty="0">
                <a:solidFill>
                  <a:srgbClr val="CCFFFF"/>
                </a:solidFill>
              </a:rPr>
              <a:t>.  </a:t>
            </a:r>
            <a:r>
              <a:rPr lang="en-US" altLang="en-US" sz="3000" dirty="0">
                <a:solidFill>
                  <a:schemeClr val="bg1"/>
                </a:solidFill>
              </a:rPr>
              <a:t>Ac.7:20</a:t>
            </a:r>
            <a:endParaRPr lang="en-US" altLang="en-US" sz="29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r>
              <a:rPr lang="en-US" sz="3000" dirty="0">
                <a:solidFill>
                  <a:schemeClr val="bg1"/>
                </a:solidFill>
              </a:rPr>
              <a:t>“Handsome, well-pleasing” </a:t>
            </a:r>
            <a:r>
              <a:rPr lang="en-US" sz="2200" dirty="0">
                <a:solidFill>
                  <a:schemeClr val="bg1"/>
                </a:solidFill>
              </a:rPr>
              <a:t>– BDAG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r>
              <a:rPr lang="en-US" sz="3000" dirty="0">
                <a:solidFill>
                  <a:schemeClr val="bg1"/>
                </a:solidFill>
              </a:rPr>
              <a:t>As a baby Moses connects with God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r>
              <a:rPr lang="en-US" sz="3000" dirty="0">
                <a:solidFill>
                  <a:schemeClr val="bg1"/>
                </a:solidFill>
              </a:rPr>
              <a:t>If Hebrew idiom: ‘he was no ordinary child’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687388" algn="l"/>
              </a:tabLst>
            </a:pPr>
            <a:r>
              <a:rPr lang="en-US" sz="3000" dirty="0">
                <a:solidFill>
                  <a:schemeClr val="bg1"/>
                </a:solidFill>
              </a:rPr>
              <a:t>Gave rise to fictions 	</a:t>
            </a:r>
          </a:p>
        </p:txBody>
      </p:sp>
    </p:spTree>
    <p:extLst>
      <p:ext uri="{BB962C8B-B14F-4D97-AF65-F5344CB8AC3E}">
        <p14:creationId xmlns:p14="http://schemas.microsoft.com/office/powerpoint/2010/main" val="174821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DD6984D7-46D9-C1B3-E903-8DF5319D90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  <a:tabLst>
                <a:tab pos="687388" algn="l"/>
              </a:tabLst>
            </a:pPr>
            <a:r>
              <a:rPr lang="en-US" sz="3100" dirty="0">
                <a:solidFill>
                  <a:srgbClr val="CCECFF"/>
                </a:solidFill>
              </a:rPr>
              <a:t>Did not fear command of king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Ex.1</a:t>
            </a:r>
            <a:r>
              <a:rPr lang="en-US" sz="3000" baseline="30000" dirty="0">
                <a:solidFill>
                  <a:schemeClr val="bg1"/>
                </a:solidFill>
              </a:rPr>
              <a:t>22</a:t>
            </a:r>
            <a:r>
              <a:rPr lang="en-US" sz="3000" dirty="0"/>
              <a:t> </a:t>
            </a:r>
            <a:r>
              <a:rPr lang="en-US" sz="3000" dirty="0">
                <a:solidFill>
                  <a:srgbClr val="FFFFCC"/>
                </a:solidFill>
              </a:rPr>
              <a:t>Then Pharaoh commanded all his people, Every son that is born to the Hebrews you shall cast into the Nile, but you shall let every daughter live</a:t>
            </a:r>
          </a:p>
          <a:p>
            <a:r>
              <a:rPr lang="en-US" sz="3000" dirty="0">
                <a:solidFill>
                  <a:schemeClr val="bg1"/>
                </a:solidFill>
              </a:rPr>
              <a:t>Ex.2</a:t>
            </a:r>
            <a:r>
              <a:rPr lang="en-US" sz="3000" baseline="30000" dirty="0">
                <a:solidFill>
                  <a:schemeClr val="bg1"/>
                </a:solidFill>
              </a:rPr>
              <a:t>1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>
                <a:solidFill>
                  <a:srgbClr val="FFFFCC"/>
                </a:solidFill>
              </a:rPr>
              <a:t>Now a man from the house of Levi went and took as his wife a Levite woman.   </a:t>
            </a:r>
            <a:r>
              <a:rPr lang="en-US" sz="3000" baseline="30000" dirty="0">
                <a:solidFill>
                  <a:schemeClr val="bg1"/>
                </a:solidFill>
              </a:rPr>
              <a:t>2</a:t>
            </a:r>
            <a:r>
              <a:rPr lang="en-US" sz="3000" dirty="0">
                <a:solidFill>
                  <a:srgbClr val="FFFFCC"/>
                </a:solidFill>
              </a:rPr>
              <a:t> The woman conceived and bore a son, and when she saw that he was a fine child, she hid him three months</a:t>
            </a:r>
            <a:endParaRPr lang="en-US" b="1" baseline="30000" dirty="0">
              <a:solidFill>
                <a:srgbClr val="FFFFCC"/>
              </a:solidFill>
            </a:endParaRPr>
          </a:p>
          <a:p>
            <a:pPr lvl="1"/>
            <a:r>
              <a:rPr lang="en-US" dirty="0"/>
              <a:t>  (Ex 2:12). (2016). Crossway Bibles.</a:t>
            </a:r>
          </a:p>
          <a:p>
            <a:r>
              <a:rPr lang="en-US" dirty="0"/>
              <a:t> </a:t>
            </a:r>
            <a:endParaRPr lang="en-US" sz="3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2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0F6B83DA-E9ED-841F-4BAF-AA3A4919DA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382000" cy="571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DC2322AF-3A2C-EA27-3EE1-6974A03D4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0875" y="609600"/>
            <a:ext cx="4122250" cy="6096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2400" kern="0" dirty="0">
                <a:latin typeface="Calibri" panose="020F0502020204030204" pitchFamily="34" charset="0"/>
                <a:cs typeface="Calibri" panose="020F0502020204030204" pitchFamily="34" charset="0"/>
              </a:rPr>
              <a:t>Faith of His Parents, 23 </a:t>
            </a: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F419B155-84C3-4601-FF95-1FDF61840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8130" y="1371600"/>
            <a:ext cx="4987923" cy="1066800"/>
          </a:xfrm>
          <a:prstGeom prst="bevel">
            <a:avLst>
              <a:gd name="adj" fmla="val 12500"/>
            </a:avLst>
          </a:prstGeom>
          <a:solidFill>
            <a:srgbClr val="CCECFF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kern="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II</a:t>
            </a:r>
            <a:r>
              <a:rPr lang="en-US" altLang="en-US" b="1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sz="3600" kern="0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Faith of Moses, </a:t>
            </a:r>
            <a:r>
              <a:rPr lang="en-US" altLang="en-US" sz="3600" kern="0" dirty="0">
                <a:latin typeface="Calibri" panose="020F0502020204030204" pitchFamily="34" charset="0"/>
                <a:cs typeface="Calibri" panose="020F0502020204030204" pitchFamily="34" charset="0"/>
              </a:rPr>
              <a:t>24-29</a:t>
            </a:r>
          </a:p>
        </p:txBody>
      </p:sp>
    </p:spTree>
    <p:extLst>
      <p:ext uri="{BB962C8B-B14F-4D97-AF65-F5344CB8AC3E}">
        <p14:creationId xmlns:p14="http://schemas.microsoft.com/office/powerpoint/2010/main" val="421709300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3652</TotalTime>
  <Words>1048</Words>
  <Application>Microsoft Office PowerPoint</Application>
  <PresentationFormat>On-screen Show (4:3)</PresentationFormat>
  <Paragraphs>118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Verdana</vt:lpstr>
      <vt:lpstr>Wingdings</vt:lpstr>
      <vt:lpstr>Default Design</vt:lpstr>
      <vt:lpstr>3_Default Design</vt:lpstr>
      <vt:lpstr>PowerPoint Presentation</vt:lpstr>
      <vt:lpstr>Moses: 11 times in Hebrews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138</cp:revision>
  <dcterms:created xsi:type="dcterms:W3CDTF">2011-08-18T15:42:19Z</dcterms:created>
  <dcterms:modified xsi:type="dcterms:W3CDTF">2023-09-09T13:39:36Z</dcterms:modified>
</cp:coreProperties>
</file>