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  <p:sldMasterId id="2147483751" r:id="rId3"/>
  </p:sldMasterIdLst>
  <p:notesMasterIdLst>
    <p:notesMasterId r:id="rId22"/>
  </p:notesMasterIdLst>
  <p:sldIdLst>
    <p:sldId id="305" r:id="rId4"/>
    <p:sldId id="534" r:id="rId5"/>
    <p:sldId id="374" r:id="rId6"/>
    <p:sldId id="487" r:id="rId7"/>
    <p:sldId id="535" r:id="rId8"/>
    <p:sldId id="536" r:id="rId9"/>
    <p:sldId id="538" r:id="rId10"/>
    <p:sldId id="514" r:id="rId11"/>
    <p:sldId id="539" r:id="rId12"/>
    <p:sldId id="540" r:id="rId13"/>
    <p:sldId id="541" r:id="rId14"/>
    <p:sldId id="537" r:id="rId15"/>
    <p:sldId id="496" r:id="rId16"/>
    <p:sldId id="542" r:id="rId17"/>
    <p:sldId id="543" r:id="rId18"/>
    <p:sldId id="544" r:id="rId19"/>
    <p:sldId id="545" r:id="rId20"/>
    <p:sldId id="54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CC"/>
    <a:srgbClr val="CCFFFF"/>
    <a:srgbClr val="FF0066"/>
    <a:srgbClr val="800000"/>
    <a:srgbClr val="C0C0C0"/>
    <a:srgbClr val="DDDDDD"/>
    <a:srgbClr val="CCEC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056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25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299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866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75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24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804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153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155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103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909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47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3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02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40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25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26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26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7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62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83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08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5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>
                <a:solidFill>
                  <a:srgbClr val="CCFFFF"/>
                </a:solidFill>
                <a:latin typeface="Arial"/>
              </a:rPr>
              <a:t>In The Presence of God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000"/>
                </a:solidFill>
              </a:rPr>
              <a:t>God knows 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Jn.2:24-25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He knows us better than we know ourselves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Ps.50:21, </a:t>
            </a:r>
            <a:r>
              <a:rPr lang="en-US" altLang="en-US" sz="3100" dirty="0">
                <a:solidFill>
                  <a:srgbClr val="FFFFCC"/>
                </a:solidFill>
              </a:rPr>
              <a:t>These things you have done and I kept silence; </a:t>
            </a:r>
            <a:r>
              <a:rPr lang="en-US" altLang="en-US" sz="3100" dirty="0">
                <a:solidFill>
                  <a:schemeClr val="bg1"/>
                </a:solidFill>
              </a:rPr>
              <a:t>You thought that I was just like you; </a:t>
            </a:r>
            <a:r>
              <a:rPr lang="en-US" altLang="en-US" sz="3100" dirty="0">
                <a:solidFill>
                  <a:srgbClr val="FFFFCC"/>
                </a:solidFill>
              </a:rPr>
              <a:t>I will reprove you and state the case in order before your eyes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2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000"/>
                </a:solidFill>
              </a:rPr>
              <a:t>God wants us to win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Ac.7, Stephen’s death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Jesus knows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Jesus cares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Jesus encourages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Jesus accepts him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What else matters?</a:t>
            </a:r>
          </a:p>
        </p:txBody>
      </p:sp>
    </p:spTree>
    <p:extLst>
      <p:ext uri="{BB962C8B-B14F-4D97-AF65-F5344CB8AC3E}">
        <p14:creationId xmlns:p14="http://schemas.microsoft.com/office/powerpoint/2010/main" val="290027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Illustrations of His Presence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7408CE49-9ACD-FF54-7DC2-A62A2CBB080E}"/>
              </a:ext>
            </a:extLst>
          </p:cNvPr>
          <p:cNvSpPr/>
          <p:nvPr/>
        </p:nvSpPr>
        <p:spPr bwMode="auto">
          <a:xfrm>
            <a:off x="657519" y="1762027"/>
            <a:ext cx="783717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Impact of His Presence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5C7D430-14D5-B566-5BEB-3937417E6C3E}"/>
              </a:ext>
            </a:extLst>
          </p:cNvPr>
          <p:cNvSpPr/>
          <p:nvPr/>
        </p:nvSpPr>
        <p:spPr bwMode="auto">
          <a:xfrm>
            <a:off x="1629265" y="1143000"/>
            <a:ext cx="5888182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Importance of His Presence</a:t>
            </a:r>
          </a:p>
        </p:txBody>
      </p:sp>
    </p:spTree>
    <p:extLst>
      <p:ext uri="{BB962C8B-B14F-4D97-AF65-F5344CB8AC3E}">
        <p14:creationId xmlns:p14="http://schemas.microsoft.com/office/powerpoint/2010/main" val="2719472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1. </a:t>
            </a:r>
            <a:r>
              <a:rPr lang="en-US" altLang="en-US" sz="3400" dirty="0">
                <a:solidFill>
                  <a:srgbClr val="CCFFCC"/>
                </a:solidFill>
              </a:rPr>
              <a:t>Discipline,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Mt.18:…15-20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1-14: </a:t>
            </a:r>
            <a:r>
              <a:rPr lang="en-US" altLang="en-US" sz="3100" dirty="0">
                <a:solidFill>
                  <a:schemeClr val="bg1"/>
                </a:solidFill>
              </a:rPr>
              <a:t>previous context: our sins against others</a:t>
            </a:r>
          </a:p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15:</a:t>
            </a:r>
            <a:r>
              <a:rPr lang="en-US" altLang="en-US" sz="3100" dirty="0">
                <a:solidFill>
                  <a:schemeClr val="bg1"/>
                </a:solidFill>
              </a:rPr>
              <a:t> now turns to sins of others against us.   </a:t>
            </a:r>
            <a:r>
              <a:rPr lang="en-US" altLang="en-US" sz="2900" dirty="0">
                <a:solidFill>
                  <a:schemeClr val="bg1"/>
                </a:solidFill>
              </a:rPr>
              <a:t>Lv.19:17-18</a:t>
            </a:r>
          </a:p>
          <a:p>
            <a:pPr marL="519113" indent="-519113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FFFF"/>
                </a:solidFill>
              </a:rPr>
              <a:t>a. </a:t>
            </a:r>
            <a:r>
              <a:rPr lang="en-US" altLang="en-US" sz="3100" dirty="0">
                <a:solidFill>
                  <a:schemeClr val="bg1"/>
                </a:solidFill>
              </a:rPr>
              <a:t>Explains how principle of 10-14 works</a:t>
            </a:r>
          </a:p>
          <a:p>
            <a:pPr marL="519113" indent="-519113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FFFF"/>
                </a:solidFill>
              </a:rPr>
              <a:t>b. </a:t>
            </a:r>
            <a:r>
              <a:rPr lang="en-US" altLang="en-US" sz="3100" dirty="0">
                <a:solidFill>
                  <a:srgbClr val="FFFF99"/>
                </a:solidFill>
              </a:rPr>
              <a:t>You:</a:t>
            </a:r>
            <a:r>
              <a:rPr lang="en-US" altLang="en-US" sz="3100" dirty="0">
                <a:solidFill>
                  <a:schemeClr val="bg1"/>
                </a:solidFill>
              </a:rPr>
              <a:t> a </a:t>
            </a:r>
            <a:r>
              <a:rPr lang="en-US" altLang="en-US" sz="3100" u="sng" dirty="0">
                <a:solidFill>
                  <a:schemeClr val="bg1"/>
                </a:solidFill>
              </a:rPr>
              <a:t>brother</a:t>
            </a:r>
            <a:r>
              <a:rPr lang="en-US" altLang="en-US" sz="3100" dirty="0">
                <a:solidFill>
                  <a:schemeClr val="bg1"/>
                </a:solidFill>
              </a:rPr>
              <a:t> has sinned; </a:t>
            </a:r>
            <a:r>
              <a:rPr lang="en-US" altLang="en-US" sz="3100" i="1" u="sng" dirty="0">
                <a:solidFill>
                  <a:schemeClr val="bg1"/>
                </a:solidFill>
              </a:rPr>
              <a:t>you</a:t>
            </a:r>
            <a:r>
              <a:rPr lang="en-US" altLang="en-US" sz="3100" dirty="0">
                <a:solidFill>
                  <a:schemeClr val="bg1"/>
                </a:solidFill>
              </a:rPr>
              <a:t> must act</a:t>
            </a:r>
          </a:p>
          <a:p>
            <a:pPr marL="519113" indent="-519113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FFFF"/>
                </a:solidFill>
              </a:rPr>
              <a:t>c. </a:t>
            </a:r>
            <a:r>
              <a:rPr lang="en-US" altLang="en-US" sz="3100" dirty="0">
                <a:solidFill>
                  <a:srgbClr val="FFFF99"/>
                </a:solidFill>
              </a:rPr>
              <a:t>Alone: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avoid</a:t>
            </a:r>
            <a:r>
              <a:rPr lang="en-US" altLang="en-US" sz="3100" dirty="0">
                <a:solidFill>
                  <a:schemeClr val="bg1"/>
                </a:solidFill>
              </a:rPr>
              <a:t> publicity</a:t>
            </a:r>
          </a:p>
          <a:p>
            <a:pPr marL="519113" indent="-519113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FFFF"/>
                </a:solidFill>
              </a:rPr>
              <a:t>d. </a:t>
            </a:r>
            <a:r>
              <a:rPr lang="en-US" altLang="en-US" sz="3100" dirty="0">
                <a:solidFill>
                  <a:srgbClr val="FFFF99"/>
                </a:solidFill>
              </a:rPr>
              <a:t>Aim: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gain</a:t>
            </a:r>
            <a:r>
              <a:rPr lang="en-US" altLang="en-US" sz="3100" dirty="0">
                <a:solidFill>
                  <a:schemeClr val="bg1"/>
                </a:solidFill>
              </a:rPr>
              <a:t> (win) your brother</a:t>
            </a:r>
          </a:p>
          <a:p>
            <a:pPr marL="857250" indent="-85725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 </a:t>
            </a:r>
            <a:r>
              <a:rPr lang="en-US" altLang="en-US" sz="2400" dirty="0">
                <a:solidFill>
                  <a:srgbClr val="CCFFFF"/>
                </a:solidFill>
              </a:rPr>
              <a:t>e. </a:t>
            </a:r>
            <a:r>
              <a:rPr lang="en-US" altLang="en-US" sz="3100" dirty="0">
                <a:solidFill>
                  <a:srgbClr val="FFFF99"/>
                </a:solidFill>
              </a:rPr>
              <a:t>Involve others </a:t>
            </a:r>
            <a:r>
              <a:rPr lang="en-US" altLang="en-US" sz="3100" u="sng" dirty="0">
                <a:solidFill>
                  <a:schemeClr val="bg1"/>
                </a:solidFill>
              </a:rPr>
              <a:t>only</a:t>
            </a:r>
            <a:r>
              <a:rPr lang="en-US" altLang="en-US" sz="3100" dirty="0">
                <a:solidFill>
                  <a:schemeClr val="bg1"/>
                </a:solidFill>
              </a:rPr>
              <a:t> when private attempts have failed (v.16)</a:t>
            </a:r>
          </a:p>
          <a:p>
            <a:pPr marL="519113" indent="-519113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FFFF"/>
                </a:solidFill>
              </a:rPr>
              <a:t>f.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Church</a:t>
            </a:r>
            <a:r>
              <a:rPr lang="en-US" altLang="en-US" sz="3100" dirty="0">
                <a:solidFill>
                  <a:schemeClr val="bg1"/>
                </a:solidFill>
              </a:rPr>
              <a:t> (local congregation), 17</a:t>
            </a:r>
          </a:p>
          <a:p>
            <a:pPr marL="519113" indent="-519113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FFFF"/>
                </a:solidFill>
              </a:rPr>
              <a:t>g.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Sinner’s refusal </a:t>
            </a:r>
            <a:r>
              <a:rPr lang="en-US" altLang="en-US" sz="3100" dirty="0">
                <a:solidFill>
                  <a:schemeClr val="bg1"/>
                </a:solidFill>
              </a:rPr>
              <a:t>to repent . . . fatal</a:t>
            </a: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5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1. </a:t>
            </a:r>
            <a:r>
              <a:rPr lang="en-US" altLang="en-US" sz="3400" dirty="0">
                <a:solidFill>
                  <a:srgbClr val="CCFFCC"/>
                </a:solidFill>
              </a:rPr>
              <a:t>Discipline,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Mt.18:…15-20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1-14: </a:t>
            </a:r>
            <a:r>
              <a:rPr lang="en-US" altLang="en-US" sz="2400" dirty="0">
                <a:solidFill>
                  <a:schemeClr val="bg1"/>
                </a:solidFill>
              </a:rPr>
              <a:t>previous context: our sins against others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15:</a:t>
            </a:r>
            <a:r>
              <a:rPr lang="en-US" altLang="en-US" sz="2400" dirty="0">
                <a:solidFill>
                  <a:schemeClr val="bg1"/>
                </a:solidFill>
              </a:rPr>
              <a:t> now turns to sins of others against us.   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18: future perfect tense </a:t>
            </a:r>
            <a:r>
              <a:rPr lang="en-US" altLang="en-US" sz="2800" dirty="0">
                <a:solidFill>
                  <a:srgbClr val="FFFFCC"/>
                </a:solidFill>
              </a:rPr>
              <a:t>(cf. NASB):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Shall have been bound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Shall have been loosed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F5D585-CE85-0FF4-D1CD-42CCEB93BD9F}"/>
              </a:ext>
            </a:extLst>
          </p:cNvPr>
          <p:cNvSpPr/>
          <p:nvPr/>
        </p:nvSpPr>
        <p:spPr>
          <a:xfrm>
            <a:off x="685800" y="3581400"/>
            <a:ext cx="7772400" cy="1600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dirty="0">
                <a:solidFill>
                  <a:srgbClr val="CCFFCC"/>
                </a:solidFill>
              </a:rPr>
              <a:t>Church carries out heaven’s decision; not heaven ratifying church’s decisions.</a:t>
            </a:r>
          </a:p>
          <a:p>
            <a:pPr algn="ctr"/>
            <a:r>
              <a:rPr lang="en-US" sz="3000" dirty="0">
                <a:solidFill>
                  <a:srgbClr val="CCFFCC"/>
                </a:solidFill>
              </a:rPr>
              <a:t>Heavenly decision preceded church action.</a:t>
            </a:r>
          </a:p>
        </p:txBody>
      </p:sp>
    </p:spTree>
    <p:extLst>
      <p:ext uri="{BB962C8B-B14F-4D97-AF65-F5344CB8AC3E}">
        <p14:creationId xmlns:p14="http://schemas.microsoft.com/office/powerpoint/2010/main" val="311310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1. </a:t>
            </a:r>
            <a:r>
              <a:rPr lang="en-US" altLang="en-US" sz="3400" dirty="0">
                <a:solidFill>
                  <a:srgbClr val="CCFFCC"/>
                </a:solidFill>
              </a:rPr>
              <a:t>Discipline,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Mt.18:…15-20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1-14: </a:t>
            </a:r>
            <a:r>
              <a:rPr lang="en-US" altLang="en-US" sz="2400" dirty="0">
                <a:solidFill>
                  <a:schemeClr val="bg1"/>
                </a:solidFill>
              </a:rPr>
              <a:t>previous context: our sins against others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15:</a:t>
            </a:r>
            <a:r>
              <a:rPr lang="en-US" altLang="en-US" sz="2400" dirty="0">
                <a:solidFill>
                  <a:schemeClr val="bg1"/>
                </a:solidFill>
              </a:rPr>
              <a:t> now turns to sins of others against us.   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18: </a:t>
            </a:r>
            <a:r>
              <a:rPr lang="en-US" altLang="en-US" sz="2400" dirty="0">
                <a:solidFill>
                  <a:schemeClr val="bg1"/>
                </a:solidFill>
              </a:rPr>
              <a:t>future perfect tense (cf. NASB)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19:</a:t>
            </a:r>
            <a:r>
              <a:rPr lang="en-US" altLang="en-US" sz="3100" dirty="0">
                <a:solidFill>
                  <a:srgbClr val="FFFFCC"/>
                </a:solidFill>
              </a:rPr>
              <a:t> Father’s participation: perfect harmony between heaven / earth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20:</a:t>
            </a:r>
            <a:r>
              <a:rPr lang="en-US" altLang="en-US" sz="3100" dirty="0">
                <a:solidFill>
                  <a:srgbClr val="FFFFCC"/>
                </a:solidFill>
              </a:rPr>
              <a:t> “I am there in the midst of them…”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In smallest possible company, offering greatest possible confession, reaping sweetest possible communion.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knows … cares … commands … judges.  </a:t>
            </a:r>
            <a:r>
              <a:rPr lang="en-US" altLang="en-US" sz="2700" dirty="0">
                <a:solidFill>
                  <a:schemeClr val="bg1"/>
                </a:solidFill>
              </a:rPr>
              <a:t>Rv.2:4</a:t>
            </a:r>
          </a:p>
        </p:txBody>
      </p:sp>
    </p:spTree>
    <p:extLst>
      <p:ext uri="{BB962C8B-B14F-4D97-AF65-F5344CB8AC3E}">
        <p14:creationId xmlns:p14="http://schemas.microsoft.com/office/powerpoint/2010/main" val="307542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2. </a:t>
            </a:r>
            <a:r>
              <a:rPr lang="en-US" altLang="en-US" sz="3400" dirty="0">
                <a:solidFill>
                  <a:srgbClr val="CCFFCC"/>
                </a:solidFill>
              </a:rPr>
              <a:t>Worship,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Mt.26:26-30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638800"/>
          </a:xfrm>
        </p:spPr>
        <p:txBody>
          <a:bodyPr/>
          <a:lstStyle/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Ps.100:2.    (1 Sm.3:9)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Ac.2:42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Ac.10:33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Co.11:17-20, come together…for worse… divisions…not to eat Lord’s supper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000"/>
                </a:solidFill>
              </a:rPr>
              <a:t>They chewed / swallowed, but lost all connection with the Lord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33-34…lest you come together for judgment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He sees, He knows, He judges</a:t>
            </a:r>
          </a:p>
        </p:txBody>
      </p:sp>
    </p:spTree>
    <p:extLst>
      <p:ext uri="{BB962C8B-B14F-4D97-AF65-F5344CB8AC3E}">
        <p14:creationId xmlns:p14="http://schemas.microsoft.com/office/powerpoint/2010/main" val="24448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3. </a:t>
            </a:r>
            <a:r>
              <a:rPr lang="en-US" altLang="en-US" sz="3400" dirty="0">
                <a:solidFill>
                  <a:srgbClr val="CCFFCC"/>
                </a:solidFill>
              </a:rPr>
              <a:t>Christians,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Mt.28:20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638800"/>
          </a:xfrm>
        </p:spPr>
        <p:txBody>
          <a:bodyPr/>
          <a:lstStyle/>
          <a:p>
            <a:pPr marL="519113" indent="-519113" algn="ctr">
              <a:spcAft>
                <a:spcPts val="0"/>
              </a:spcAft>
              <a:buNone/>
            </a:pPr>
            <a:r>
              <a:rPr lang="en-US" altLang="en-US" sz="3100" i="1" dirty="0">
                <a:solidFill>
                  <a:schemeClr val="bg1"/>
                </a:solidFill>
              </a:rPr>
              <a:t>“I am with you always…”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Ac.18:9-10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 Co.2:10, </a:t>
            </a:r>
            <a:r>
              <a:rPr lang="en-US" altLang="en-US" sz="3000" dirty="0">
                <a:solidFill>
                  <a:srgbClr val="CCFFFF"/>
                </a:solidFill>
              </a:rPr>
              <a:t>Now whom you forgive </a:t>
            </a:r>
            <a:r>
              <a:rPr lang="en-US" altLang="en-US" sz="3000" dirty="0" err="1">
                <a:solidFill>
                  <a:srgbClr val="CCFFFF"/>
                </a:solidFill>
              </a:rPr>
              <a:t>anyth</a:t>
            </a:r>
            <a:r>
              <a:rPr lang="en-US" altLang="en-US" sz="3000" dirty="0">
                <a:solidFill>
                  <a:srgbClr val="CCFFFF"/>
                </a:solidFill>
              </a:rPr>
              <a:t>., I also forgive.  For if indeed I have forgiven any-thing, I have forgiven that one for your sakes in the presence of Christ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1:23 – began section invoking God as Witness; concludes by invoking Christ as witness of his genuine forgiveness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There IS an all-seeing Eye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</a:endParaRPr>
          </a:p>
          <a:p>
            <a:pPr marL="519113" indent="-519113">
              <a:spcAft>
                <a:spcPts val="0"/>
              </a:spcAft>
              <a:buNone/>
            </a:pPr>
            <a:endParaRPr lang="en-US" altLang="en-US" sz="3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9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</a:rPr>
              <a:t>4. </a:t>
            </a:r>
            <a:r>
              <a:rPr lang="en-US" altLang="en-US" sz="3400" dirty="0">
                <a:solidFill>
                  <a:srgbClr val="CCFFCC"/>
                </a:solidFill>
              </a:rPr>
              <a:t>Death,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Ps.23:4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000"/>
            <a:ext cx="8305800" cy="5638800"/>
          </a:xfrm>
        </p:spPr>
        <p:txBody>
          <a:bodyPr/>
          <a:lstStyle/>
          <a:p>
            <a:pPr marL="519113" indent="-519113" algn="ctr">
              <a:spcAft>
                <a:spcPts val="0"/>
              </a:spcAft>
              <a:buNone/>
            </a:pPr>
            <a:r>
              <a:rPr lang="en-US" altLang="en-US" sz="3100" i="1" dirty="0">
                <a:solidFill>
                  <a:schemeClr val="bg1"/>
                </a:solidFill>
              </a:rPr>
              <a:t>“I walk through the valley . . .”</a:t>
            </a:r>
          </a:p>
          <a:p>
            <a:pPr marL="519113" indent="-519113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 Co.4:14, </a:t>
            </a:r>
            <a:r>
              <a:rPr lang="en-US" altLang="en-US" sz="3100" dirty="0">
                <a:solidFill>
                  <a:srgbClr val="FFFFCC"/>
                </a:solidFill>
              </a:rPr>
              <a:t>knowing that He who raised up the Lord Jesus will also raise us up with Jesus, and will present us with you</a:t>
            </a:r>
          </a:p>
          <a:p>
            <a:pPr marL="519113" indent="-519113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 Th.1:9, </a:t>
            </a:r>
            <a:r>
              <a:rPr lang="en-US" altLang="en-US" sz="3100" dirty="0">
                <a:solidFill>
                  <a:srgbClr val="FFFFCC"/>
                </a:solidFill>
              </a:rPr>
              <a:t>These shall be punished with ever-lasting destruction from the presence of the Lord and from the glory of His power</a:t>
            </a:r>
          </a:p>
          <a:p>
            <a:pPr marL="519113" indent="-519113">
              <a:spcAft>
                <a:spcPts val="0"/>
              </a:spcAft>
              <a:buNone/>
            </a:pPr>
            <a:endParaRPr lang="en-US" altLang="en-US" sz="3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1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09281" y="609600"/>
            <a:ext cx="8334865" cy="5857973"/>
          </a:xfrm>
          <a:solidFill>
            <a:schemeClr val="tx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Ac.10:33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 I sent to you immediately, and you have done well to come. Now therefore, we are all present before God, to hear all the things commanded you by God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Co.1:29</a:t>
            </a:r>
            <a:r>
              <a:rPr lang="en-US" baseline="30000" dirty="0">
                <a:solidFill>
                  <a:srgbClr val="FFFFCC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…that no flesh should glory in His presence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rgbClr val="FFFF99"/>
                </a:solidFill>
              </a:rPr>
              <a:t>1 Tim.5:21</a:t>
            </a:r>
            <a:r>
              <a:rPr lang="en-US" sz="3000" dirty="0">
                <a:solidFill>
                  <a:schemeClr val="bg1"/>
                </a:solidFill>
              </a:rPr>
              <a:t> I charge you before God and the Lord Jesus Christ and the elect angels that you observe these things without prejudice, doing nothing with partiality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Also 6:13;  2 Tim.2:14;  4:1 </a:t>
            </a:r>
            <a:endParaRPr lang="en-US" sz="3100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4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We are </a:t>
            </a:r>
            <a:r>
              <a:rPr lang="en-US" altLang="en-US" sz="3400" b="1" i="1" u="sng" dirty="0">
                <a:solidFill>
                  <a:srgbClr val="CCFFFF"/>
                </a:solidFill>
              </a:rPr>
              <a:t>now</a:t>
            </a:r>
            <a:r>
              <a:rPr lang="en-US" altLang="en-US" sz="3400" dirty="0">
                <a:solidFill>
                  <a:srgbClr val="CCFFFF"/>
                </a:solidFill>
              </a:rPr>
              <a:t> in presence of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sees …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hears …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knows our words …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knows our thoughts …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He knows our actions</a:t>
            </a:r>
          </a:p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Gn.3:8 – hide from Him?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54238" y="533400"/>
            <a:ext cx="783717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Illustrations of His Presence</a:t>
            </a:r>
          </a:p>
        </p:txBody>
      </p:sp>
    </p:spTree>
    <p:extLst>
      <p:ext uri="{BB962C8B-B14F-4D97-AF65-F5344CB8AC3E}">
        <p14:creationId xmlns:p14="http://schemas.microsoft.com/office/powerpoint/2010/main" val="267244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1.  </a:t>
            </a:r>
            <a:r>
              <a:rPr lang="en-US" altLang="en-US" sz="3100" dirty="0">
                <a:solidFill>
                  <a:srgbClr val="CCFFFF"/>
                </a:solidFill>
              </a:rPr>
              <a:t>Jacob, </a:t>
            </a:r>
            <a:r>
              <a:rPr lang="en-US" altLang="en-US" sz="3100" dirty="0">
                <a:solidFill>
                  <a:schemeClr val="bg1"/>
                </a:solidFill>
              </a:rPr>
              <a:t>Gn.28:16, amazed…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2.  </a:t>
            </a:r>
            <a:r>
              <a:rPr lang="en-US" altLang="en-US" sz="3100" dirty="0">
                <a:solidFill>
                  <a:srgbClr val="CCFFFF"/>
                </a:solidFill>
              </a:rPr>
              <a:t>Moses, </a:t>
            </a:r>
            <a:r>
              <a:rPr lang="en-US" altLang="en-US" sz="3100" dirty="0">
                <a:solidFill>
                  <a:schemeClr val="bg1"/>
                </a:solidFill>
              </a:rPr>
              <a:t>Ex.33:14-15, assurance…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3.  </a:t>
            </a:r>
            <a:r>
              <a:rPr lang="en-US" altLang="en-US" sz="3100" dirty="0">
                <a:solidFill>
                  <a:srgbClr val="CCFFFF"/>
                </a:solidFill>
              </a:rPr>
              <a:t>Gideon,</a:t>
            </a:r>
            <a:r>
              <a:rPr lang="en-US" altLang="en-US" sz="3100" dirty="0">
                <a:solidFill>
                  <a:schemeClr val="bg1"/>
                </a:solidFill>
              </a:rPr>
              <a:t> Jg.6, victory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4.  </a:t>
            </a:r>
            <a:r>
              <a:rPr lang="en-US" altLang="en-US" sz="3100" dirty="0">
                <a:solidFill>
                  <a:srgbClr val="CCFFFF"/>
                </a:solidFill>
              </a:rPr>
              <a:t>Job</a:t>
            </a:r>
            <a:r>
              <a:rPr lang="en-US" altLang="en-US" sz="3100" dirty="0">
                <a:solidFill>
                  <a:schemeClr val="bg1"/>
                </a:solidFill>
              </a:rPr>
              <a:t> 38-42, God defended him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5.  </a:t>
            </a:r>
            <a:r>
              <a:rPr lang="en-US" altLang="en-US" sz="3100" dirty="0">
                <a:solidFill>
                  <a:srgbClr val="CCFFFF"/>
                </a:solidFill>
              </a:rPr>
              <a:t>Isaiah </a:t>
            </a:r>
            <a:r>
              <a:rPr lang="en-US" altLang="en-US" sz="3100" dirty="0">
                <a:solidFill>
                  <a:schemeClr val="bg1"/>
                </a:solidFill>
              </a:rPr>
              <a:t>6, unclean…cleansed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6.  </a:t>
            </a:r>
            <a:r>
              <a:rPr lang="en-US" altLang="en-US" sz="3100" dirty="0">
                <a:solidFill>
                  <a:srgbClr val="CCFFFF"/>
                </a:solidFill>
              </a:rPr>
              <a:t>Jonah </a:t>
            </a:r>
            <a:r>
              <a:rPr lang="en-US" altLang="en-US" sz="3100" dirty="0">
                <a:solidFill>
                  <a:schemeClr val="bg1"/>
                </a:solidFill>
              </a:rPr>
              <a:t>1:10, fleeing from His presence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7.  </a:t>
            </a:r>
            <a:r>
              <a:rPr lang="en-US" altLang="en-US" sz="3100" dirty="0">
                <a:solidFill>
                  <a:srgbClr val="CCFFFF"/>
                </a:solidFill>
              </a:rPr>
              <a:t>Daniel</a:t>
            </a:r>
            <a:r>
              <a:rPr lang="en-US" altLang="en-US" sz="3100" dirty="0">
                <a:solidFill>
                  <a:schemeClr val="bg1"/>
                </a:solidFill>
              </a:rPr>
              <a:t> 1… 2… 6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8.  </a:t>
            </a:r>
            <a:r>
              <a:rPr lang="en-US" altLang="en-US" sz="3100" dirty="0">
                <a:solidFill>
                  <a:srgbClr val="CCFFFF"/>
                </a:solidFill>
              </a:rPr>
              <a:t>Peter, </a:t>
            </a:r>
            <a:r>
              <a:rPr lang="en-US" altLang="en-US" sz="3100" dirty="0">
                <a:solidFill>
                  <a:schemeClr val="bg1"/>
                </a:solidFill>
              </a:rPr>
              <a:t>Lk.5:8, self-exam</a:t>
            </a:r>
          </a:p>
          <a:p>
            <a:pPr marL="169862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9.  </a:t>
            </a:r>
            <a:r>
              <a:rPr lang="en-US" altLang="en-US" sz="3100" dirty="0">
                <a:solidFill>
                  <a:srgbClr val="CCFFFF"/>
                </a:solidFill>
              </a:rPr>
              <a:t>Lord’s audiences,</a:t>
            </a:r>
            <a:r>
              <a:rPr lang="en-US" altLang="en-US" sz="3100" dirty="0">
                <a:solidFill>
                  <a:schemeClr val="bg1"/>
                </a:solidFill>
              </a:rPr>
              <a:t> Lk.13:26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10.  </a:t>
            </a:r>
            <a:r>
              <a:rPr lang="en-US" altLang="en-US" sz="3100" dirty="0">
                <a:solidFill>
                  <a:srgbClr val="CCFFFF"/>
                </a:solidFill>
              </a:rPr>
              <a:t>Paul, his conversion and others, </a:t>
            </a:r>
            <a:r>
              <a:rPr lang="en-US" altLang="en-US" sz="3100" dirty="0">
                <a:solidFill>
                  <a:schemeClr val="bg1"/>
                </a:solidFill>
              </a:rPr>
              <a:t>Ac.18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11.</a:t>
            </a:r>
            <a:r>
              <a:rPr lang="en-US" altLang="en-US" sz="3100" dirty="0">
                <a:solidFill>
                  <a:schemeClr val="bg1"/>
                </a:solidFill>
              </a:rPr>
              <a:t>  2 Th.1:9</a:t>
            </a:r>
          </a:p>
        </p:txBody>
      </p:sp>
    </p:spTree>
    <p:extLst>
      <p:ext uri="{BB962C8B-B14F-4D97-AF65-F5344CB8AC3E}">
        <p14:creationId xmlns:p14="http://schemas.microsoft.com/office/powerpoint/2010/main" val="25206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Illustrations of His Presence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7408CE49-9ACD-FF54-7DC2-A62A2CBB080E}"/>
              </a:ext>
            </a:extLst>
          </p:cNvPr>
          <p:cNvSpPr/>
          <p:nvPr/>
        </p:nvSpPr>
        <p:spPr bwMode="auto">
          <a:xfrm>
            <a:off x="657519" y="1143000"/>
            <a:ext cx="783717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Importance of His Presence</a:t>
            </a:r>
          </a:p>
        </p:txBody>
      </p:sp>
    </p:spTree>
    <p:extLst>
      <p:ext uri="{BB962C8B-B14F-4D97-AF65-F5344CB8AC3E}">
        <p14:creationId xmlns:p14="http://schemas.microsoft.com/office/powerpoint/2010/main" val="332883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000"/>
                </a:solidFill>
              </a:rPr>
              <a:t>God sees 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Ps.139:7, </a:t>
            </a:r>
            <a:r>
              <a:rPr lang="en-US" altLang="en-US" sz="3100" dirty="0">
                <a:solidFill>
                  <a:srgbClr val="FFFFCC"/>
                </a:solidFill>
              </a:rPr>
              <a:t>run, but not hide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Ro.2:16, </a:t>
            </a:r>
            <a:r>
              <a:rPr lang="en-US" altLang="en-US" sz="3100" dirty="0">
                <a:solidFill>
                  <a:srgbClr val="FFFFCC"/>
                </a:solidFill>
              </a:rPr>
              <a:t>we just thought our secrets were secret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000"/>
                </a:solidFill>
              </a:rPr>
              <a:t>God hears 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Nu.11:1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Rescued from Egyptian slavery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On road to land of milk and honey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They complain . . . God heard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000"/>
                </a:solidFill>
              </a:rPr>
              <a:t>God speaks to 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Ps.19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Nu.24:13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Cliches sound good, but do not substitute for right actions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5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13536</TotalTime>
  <Words>896</Words>
  <Application>Microsoft Office PowerPoint</Application>
  <PresentationFormat>On-screen Show (4:3)</PresentationFormat>
  <Paragraphs>109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Verdana</vt:lpstr>
      <vt:lpstr>Wingdings</vt:lpstr>
      <vt:lpstr>1_Default Design</vt:lpstr>
      <vt:lpstr>Default Design</vt:lpstr>
      <vt:lpstr>2_Default Design</vt:lpstr>
      <vt:lpstr>PowerPoint Presentation</vt:lpstr>
      <vt:lpstr>PowerPoint Presentation</vt:lpstr>
      <vt:lpstr>We are now in presence of God</vt:lpstr>
      <vt:lpstr>PowerPoint Presentation</vt:lpstr>
      <vt:lpstr>PowerPoint Presentation</vt:lpstr>
      <vt:lpstr>PowerPoint Presentation</vt:lpstr>
      <vt:lpstr>God sees us</vt:lpstr>
      <vt:lpstr>God hears us</vt:lpstr>
      <vt:lpstr>God speaks to us</vt:lpstr>
      <vt:lpstr>God knows us</vt:lpstr>
      <vt:lpstr>God wants us to win</vt:lpstr>
      <vt:lpstr>PowerPoint Presentation</vt:lpstr>
      <vt:lpstr>1. Discipline, Mt.18:…15-20</vt:lpstr>
      <vt:lpstr>1. Discipline, Mt.18:…15-20</vt:lpstr>
      <vt:lpstr>1. Discipline, Mt.18:…15-20</vt:lpstr>
      <vt:lpstr>2. Worship, Mt.26:26-30</vt:lpstr>
      <vt:lpstr>3. Christians, Mt.28:20</vt:lpstr>
      <vt:lpstr>4. Death, Ps.23:4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1171</cp:revision>
  <dcterms:created xsi:type="dcterms:W3CDTF">2011-08-18T15:42:19Z</dcterms:created>
  <dcterms:modified xsi:type="dcterms:W3CDTF">2023-09-09T13:46:22Z</dcterms:modified>
</cp:coreProperties>
</file>