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05" r:id="rId2"/>
    <p:sldId id="365" r:id="rId3"/>
    <p:sldId id="366" r:id="rId4"/>
    <p:sldId id="614" r:id="rId5"/>
    <p:sldId id="628" r:id="rId6"/>
    <p:sldId id="629" r:id="rId7"/>
    <p:sldId id="641" r:id="rId8"/>
    <p:sldId id="630" r:id="rId9"/>
    <p:sldId id="631" r:id="rId10"/>
    <p:sldId id="640" r:id="rId11"/>
    <p:sldId id="613" r:id="rId12"/>
    <p:sldId id="608" r:id="rId13"/>
    <p:sldId id="632" r:id="rId14"/>
    <p:sldId id="633" r:id="rId15"/>
    <p:sldId id="634" r:id="rId16"/>
    <p:sldId id="635" r:id="rId17"/>
    <p:sldId id="636" r:id="rId18"/>
    <p:sldId id="637" r:id="rId19"/>
    <p:sldId id="627" r:id="rId20"/>
    <p:sldId id="639" r:id="rId21"/>
    <p:sldId id="63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CC"/>
    <a:srgbClr val="FFFF00"/>
    <a:srgbClr val="FFFF99"/>
    <a:srgbClr val="CCFFCC"/>
    <a:srgbClr val="99FF33"/>
    <a:srgbClr val="FF9933"/>
    <a:srgbClr val="C0C0C0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623" autoAdjust="0"/>
    <p:restoredTop sz="94660"/>
  </p:normalViewPr>
  <p:slideViewPr>
    <p:cSldViewPr showGuides="1">
      <p:cViewPr varScale="1">
        <p:scale>
          <a:sx n="94" d="100"/>
          <a:sy n="94" d="100"/>
        </p:scale>
        <p:origin x="816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714892" y="1143000"/>
            <a:ext cx="5715000" cy="14478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C000"/>
                </a:solidFill>
              </a:rPr>
              <a:t>Buyer’s Remorse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10:19-31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95373" y="838200"/>
            <a:ext cx="8571344" cy="57912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</a:rPr>
              <a:t>God</a:t>
            </a:r>
            <a:r>
              <a:rPr lang="en-US" sz="3100" i="1" dirty="0">
                <a:solidFill>
                  <a:schemeClr val="bg1"/>
                </a:solidFill>
                <a:ea typeface="Verdana" panose="020B0604030504040204" pitchFamily="34" charset="0"/>
              </a:rPr>
              <a:t>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</a:rPr>
              <a:t>will judge not only adversaries, but deserters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400" dirty="0">
                <a:solidFill>
                  <a:srgbClr val="FFFFCC"/>
                </a:solidFill>
                <a:ea typeface="Verdana" panose="020B0604030504040204" pitchFamily="34" charset="0"/>
              </a:rPr>
              <a:t>12:12-29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</a:rPr>
              <a:t>Do not say ‘no’ to God… </a:t>
            </a:r>
          </a:p>
        </p:txBody>
      </p:sp>
    </p:spTree>
    <p:extLst>
      <p:ext uri="{BB962C8B-B14F-4D97-AF65-F5344CB8AC3E}">
        <p14:creationId xmlns:p14="http://schemas.microsoft.com/office/powerpoint/2010/main" val="404218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743" y="694874"/>
            <a:ext cx="5490814" cy="515252"/>
          </a:xfr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Possibility of Apostasy: Hebrews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E30D37A-B29F-4303-AB31-8C6441D9662F}"/>
              </a:ext>
            </a:extLst>
          </p:cNvPr>
          <p:cNvSpPr txBox="1">
            <a:spLocks/>
          </p:cNvSpPr>
          <p:nvPr/>
        </p:nvSpPr>
        <p:spPr bwMode="auto">
          <a:xfrm>
            <a:off x="1257692" y="1410092"/>
            <a:ext cx="6643885" cy="121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0070C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Probability of Apostasy</a:t>
            </a:r>
            <a:endParaRPr lang="en-US" sz="3000" dirty="0">
              <a:solidFill>
                <a:srgbClr val="FFFF99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100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Not because God is</a:t>
            </a:r>
            <a:b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inadequate or unconcerned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lvl="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</a:rPr>
              <a:t>Word,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Hb.4:12  (choice: 11:25)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u="sng" dirty="0">
                <a:solidFill>
                  <a:srgbClr val="CCFFFF"/>
                </a:solidFill>
                <a:ea typeface="Verdana" panose="020B0604030504040204" pitchFamily="34" charset="0"/>
              </a:rPr>
              <a:t>Living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</a:rPr>
              <a:t>: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 achieves its purpose   </a:t>
            </a:r>
          </a:p>
          <a:p>
            <a:pPr marL="971550" lvl="2" indent="-2270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4x of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</a:rPr>
              <a:t>God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: 3:12; 9:14; 10:31; 12:22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u="sng" dirty="0">
                <a:solidFill>
                  <a:srgbClr val="CCFFFF"/>
                </a:solidFill>
                <a:ea typeface="Verdana" panose="020B0604030504040204" pitchFamily="34" charset="0"/>
              </a:rPr>
              <a:t>Active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</a:rPr>
              <a:t>: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 effective; shows us what we are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u="sng" dirty="0">
                <a:solidFill>
                  <a:srgbClr val="CCFFFF"/>
                </a:solidFill>
                <a:ea typeface="Verdana" panose="020B0604030504040204" pitchFamily="34" charset="0"/>
              </a:rPr>
              <a:t>Piercing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</a:rPr>
              <a:t>: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sword cuts away sin; pierces the heart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</a:rPr>
              <a:t>High Priest,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 Hb.4:14-16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Forgiveness of sins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Help to win</a:t>
            </a:r>
          </a:p>
        </p:txBody>
      </p:sp>
    </p:spTree>
    <p:extLst>
      <p:ext uri="{BB962C8B-B14F-4D97-AF65-F5344CB8AC3E}">
        <p14:creationId xmlns:p14="http://schemas.microsoft.com/office/powerpoint/2010/main" val="292079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Warning signs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 marL="0" lvl="0" indent="0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1. </a:t>
            </a:r>
            <a:r>
              <a:rPr lang="en-US" sz="3000" dirty="0">
                <a:solidFill>
                  <a:srgbClr val="FFC000"/>
                </a:solidFill>
                <a:ea typeface="Verdana" panose="020B0604030504040204" pitchFamily="34" charset="0"/>
              </a:rPr>
              <a:t>Neglect,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 2:1-3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2. </a:t>
            </a:r>
            <a:r>
              <a:rPr lang="en-US" sz="3000" dirty="0">
                <a:solidFill>
                  <a:srgbClr val="FFC000"/>
                </a:solidFill>
                <a:ea typeface="Verdana" panose="020B0604030504040204" pitchFamily="34" charset="0"/>
              </a:rPr>
              <a:t>Hardening of heart,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3:7-8 (13, 15; 4:7)</a:t>
            </a:r>
          </a:p>
          <a:p>
            <a:pPr marL="574675" lvl="1" indent="-2349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12: </a:t>
            </a:r>
            <a:r>
              <a:rPr lang="en-US" sz="3000" u="sng" dirty="0">
                <a:solidFill>
                  <a:srgbClr val="FFFFCC"/>
                </a:solidFill>
                <a:ea typeface="Verdana" panose="020B0604030504040204" pitchFamily="34" charset="0"/>
              </a:rPr>
              <a:t>danger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:  heart condition.  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</a:rPr>
              <a:t>Examine</a:t>
            </a:r>
            <a:endParaRPr lang="en-US" sz="3000" dirty="0">
              <a:solidFill>
                <a:srgbClr val="CCFFFF"/>
              </a:solidFill>
              <a:ea typeface="Verdana" panose="020B0604030504040204" pitchFamily="34" charset="0"/>
            </a:endParaRPr>
          </a:p>
          <a:p>
            <a:pPr marL="574675" lvl="1" indent="-2349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13: </a:t>
            </a:r>
            <a:r>
              <a:rPr lang="en-US" sz="3000" u="sng" dirty="0">
                <a:solidFill>
                  <a:srgbClr val="FFFFCC"/>
                </a:solidFill>
                <a:ea typeface="Verdana" panose="020B0604030504040204" pitchFamily="34" charset="0"/>
              </a:rPr>
              <a:t>defense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: mutual admonition.  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</a:rPr>
              <a:t>Encourage</a:t>
            </a:r>
          </a:p>
          <a:p>
            <a:pPr marL="574675" lvl="1" indent="-2349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14: </a:t>
            </a:r>
            <a:r>
              <a:rPr lang="en-US" sz="3000" u="sng" dirty="0">
                <a:solidFill>
                  <a:srgbClr val="FFFFCC"/>
                </a:solidFill>
                <a:ea typeface="Verdana" panose="020B0604030504040204" pitchFamily="34" charset="0"/>
              </a:rPr>
              <a:t>desire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: faithful to end.  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</a:rPr>
              <a:t>Endure</a:t>
            </a:r>
            <a:endParaRPr lang="en-US" sz="3000" dirty="0">
              <a:solidFill>
                <a:srgbClr val="CCFFFF"/>
              </a:solidFill>
              <a:ea typeface="Verdana" panose="020B0604030504040204" pitchFamily="34" charset="0"/>
            </a:endParaRPr>
          </a:p>
          <a:p>
            <a:pPr marL="574675" lvl="1" indent="-2349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15-19: </a:t>
            </a:r>
            <a:r>
              <a:rPr lang="en-US" sz="3000" u="sng" dirty="0">
                <a:solidFill>
                  <a:srgbClr val="FFFFCC"/>
                </a:solidFill>
                <a:ea typeface="Verdana" panose="020B0604030504040204" pitchFamily="34" charset="0"/>
              </a:rPr>
              <a:t>directions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: God’s daily care…  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</a:rPr>
              <a:t>Edify</a:t>
            </a:r>
            <a:r>
              <a:rPr lang="en-US" sz="3000" dirty="0">
                <a:solidFill>
                  <a:srgbClr val="CCFFFF"/>
                </a:solidFill>
                <a:ea typeface="Verdana" panose="020B0604030504040204" pitchFamily="34" charset="0"/>
              </a:rPr>
              <a:t> </a:t>
            </a:r>
            <a:endParaRPr lang="en-US" sz="3000" dirty="0">
              <a:solidFill>
                <a:schemeClr val="bg1"/>
              </a:solidFill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89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Warning signs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 marL="0" lvl="0" indent="0"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3. </a:t>
            </a:r>
            <a:r>
              <a:rPr lang="en-US" sz="3000" dirty="0">
                <a:solidFill>
                  <a:srgbClr val="FFC000"/>
                </a:solidFill>
                <a:ea typeface="Verdana" panose="020B0604030504040204" pitchFamily="34" charset="0"/>
              </a:rPr>
              <a:t>Weakening of their faith,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4:1-11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FF"/>
                </a:solidFill>
                <a:ea typeface="Verdana" panose="020B0604030504040204" pitchFamily="34" charset="0"/>
              </a:rPr>
              <a:t>2: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 Israel heard without obeying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FF"/>
                </a:solidFill>
                <a:ea typeface="Verdana" panose="020B0604030504040204" pitchFamily="34" charset="0"/>
              </a:rPr>
              <a:t>11: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 some who did obey did not last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FF"/>
                </a:solidFill>
                <a:ea typeface="Verdana" panose="020B0604030504040204" pitchFamily="34" charset="0"/>
              </a:rPr>
              <a:t>12: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 sword cuts away sin, frees, urges…</a:t>
            </a:r>
          </a:p>
        </p:txBody>
      </p:sp>
    </p:spTree>
    <p:extLst>
      <p:ext uri="{BB962C8B-B14F-4D97-AF65-F5344CB8AC3E}">
        <p14:creationId xmlns:p14="http://schemas.microsoft.com/office/powerpoint/2010/main" val="162313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Warning signs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 marL="0" lvl="0" indent="0"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4. </a:t>
            </a:r>
            <a:r>
              <a:rPr lang="en-US" sz="3000" dirty="0">
                <a:solidFill>
                  <a:srgbClr val="FFC000"/>
                </a:solidFill>
                <a:ea typeface="Verdana" panose="020B0604030504040204" pitchFamily="34" charset="0"/>
              </a:rPr>
              <a:t>Slow growth,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 5:11-14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Writer wants to take them from milk to maturity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Dull – ‘lazy as to one’s ears’; to be slow to understand, with an implication of laziness </a:t>
            </a:r>
            <a:r>
              <a:rPr lang="en-US" sz="1800" dirty="0">
                <a:solidFill>
                  <a:schemeClr val="bg1"/>
                </a:solidFill>
                <a:ea typeface="Verdana" panose="020B0604030504040204" pitchFamily="34" charset="0"/>
              </a:rPr>
              <a:t>(L-N) </a:t>
            </a:r>
            <a:endParaRPr lang="en-US" sz="3000" dirty="0">
              <a:solidFill>
                <a:schemeClr val="bg1"/>
              </a:solidFill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68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Warning signs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 marL="339725" lvl="0" indent="-339725"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5. </a:t>
            </a:r>
            <a:r>
              <a:rPr lang="en-US" sz="3000" dirty="0">
                <a:solidFill>
                  <a:srgbClr val="FFC000"/>
                </a:solidFill>
                <a:ea typeface="Verdana" panose="020B0604030504040204" pitchFamily="34" charset="0"/>
              </a:rPr>
              <a:t>Callous indifference for sinfulness of sin, </a:t>
            </a:r>
            <a:br>
              <a:rPr lang="en-US" sz="3000" dirty="0">
                <a:solidFill>
                  <a:srgbClr val="FFC000"/>
                </a:solidFill>
                <a:ea typeface="Verdana" panose="020B0604030504040204" pitchFamily="34" charset="0"/>
              </a:rPr>
            </a:b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6:4-6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Disobedient re-nail Jesus to cross… </a:t>
            </a:r>
            <a:b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</a:b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re-shame Him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Jews murdered Him; apostasy to Judaism says they were right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Possibility of apostasy can lead to </a:t>
            </a:r>
            <a:r>
              <a:rPr lang="en-US" sz="3000" dirty="0" err="1">
                <a:solidFill>
                  <a:schemeClr val="bg1"/>
                </a:solidFill>
                <a:ea typeface="Verdana" panose="020B0604030504040204" pitchFamily="34" charset="0"/>
              </a:rPr>
              <a:t>impos-sibility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 of repentance –</a:t>
            </a:r>
          </a:p>
          <a:p>
            <a:pPr marL="914400" lvl="2" indent="0">
              <a:spcAft>
                <a:spcPts val="0"/>
              </a:spcAft>
              <a:buNone/>
            </a:pPr>
            <a:r>
              <a:rPr lang="en-US" sz="2800" baseline="30000" dirty="0">
                <a:solidFill>
                  <a:srgbClr val="FFC000"/>
                </a:solidFill>
                <a:ea typeface="Verdana" panose="020B0604030504040204" pitchFamily="34" charset="0"/>
              </a:rPr>
              <a:t>1</a:t>
            </a:r>
            <a:r>
              <a:rPr lang="en-US" sz="2600" dirty="0">
                <a:solidFill>
                  <a:srgbClr val="FFC000"/>
                </a:solidFill>
                <a:ea typeface="Verdana" panose="020B0604030504040204" pitchFamily="34" charset="0"/>
              </a:rPr>
              <a:t> </a:t>
            </a:r>
            <a:r>
              <a:rPr lang="en-US" sz="3000" dirty="0">
                <a:solidFill>
                  <a:srgbClr val="CCFFCC"/>
                </a:solidFill>
                <a:ea typeface="Verdana" panose="020B0604030504040204" pitchFamily="34" charset="0"/>
              </a:rPr>
              <a:t>Hard heart </a:t>
            </a:r>
          </a:p>
          <a:p>
            <a:pPr marL="914400" lvl="2" indent="0">
              <a:spcAft>
                <a:spcPts val="0"/>
              </a:spcAft>
              <a:buNone/>
            </a:pPr>
            <a:r>
              <a:rPr lang="en-US" sz="2800" baseline="30000" dirty="0">
                <a:solidFill>
                  <a:srgbClr val="FFC000"/>
                </a:solidFill>
                <a:ea typeface="Verdana" panose="020B0604030504040204" pitchFamily="34" charset="0"/>
              </a:rPr>
              <a:t>2</a:t>
            </a:r>
            <a:r>
              <a:rPr lang="en-US" sz="2800" baseline="30000" dirty="0">
                <a:solidFill>
                  <a:schemeClr val="bg1"/>
                </a:solidFill>
                <a:ea typeface="Verdana" panose="020B0604030504040204" pitchFamily="34" charset="0"/>
              </a:rPr>
              <a:t> </a:t>
            </a:r>
            <a:r>
              <a:rPr lang="en-US" sz="3000" dirty="0">
                <a:solidFill>
                  <a:srgbClr val="CCFFCC"/>
                </a:solidFill>
                <a:ea typeface="Verdana" panose="020B0604030504040204" pitchFamily="34" charset="0"/>
              </a:rPr>
              <a:t>Same gospel they rejected</a:t>
            </a:r>
          </a:p>
          <a:p>
            <a:pPr marL="914400" lvl="2" indent="0">
              <a:spcAft>
                <a:spcPts val="0"/>
              </a:spcAft>
              <a:buNone/>
            </a:pPr>
            <a:r>
              <a:rPr lang="en-US" sz="2800" baseline="30000" dirty="0">
                <a:solidFill>
                  <a:srgbClr val="FFC000"/>
                </a:solidFill>
                <a:ea typeface="Verdana" panose="020B0604030504040204" pitchFamily="34" charset="0"/>
              </a:rPr>
              <a:t>3</a:t>
            </a:r>
            <a:r>
              <a:rPr lang="en-US" sz="2800" baseline="30000" dirty="0">
                <a:solidFill>
                  <a:schemeClr val="bg1"/>
                </a:solidFill>
                <a:ea typeface="Verdana" panose="020B0604030504040204" pitchFamily="34" charset="0"/>
              </a:rPr>
              <a:t> </a:t>
            </a:r>
            <a:r>
              <a:rPr lang="en-US" sz="3000" dirty="0">
                <a:solidFill>
                  <a:srgbClr val="CCFFCC"/>
                </a:solidFill>
                <a:ea typeface="Verdana" panose="020B0604030504040204" pitchFamily="34" charset="0"/>
              </a:rPr>
              <a:t>Call of the wild</a:t>
            </a:r>
          </a:p>
        </p:txBody>
      </p:sp>
    </p:spTree>
    <p:extLst>
      <p:ext uri="{BB962C8B-B14F-4D97-AF65-F5344CB8AC3E}">
        <p14:creationId xmlns:p14="http://schemas.microsoft.com/office/powerpoint/2010/main" val="249695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Warning signs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 marL="0" lvl="0" indent="0"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6. </a:t>
            </a:r>
            <a:r>
              <a:rPr lang="en-US" sz="3000" dirty="0">
                <a:solidFill>
                  <a:srgbClr val="FFC000"/>
                </a:solidFill>
                <a:ea typeface="Verdana" panose="020B0604030504040204" pitchFamily="34" charset="0"/>
              </a:rPr>
              <a:t>Wavering,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10:23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Lit., does not bend; is straight  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Some waver in pleasure, persecution, peer pressure   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7. </a:t>
            </a:r>
            <a:r>
              <a:rPr lang="en-US" sz="3000" dirty="0">
                <a:solidFill>
                  <a:srgbClr val="FFC000"/>
                </a:solidFill>
                <a:ea typeface="Verdana" panose="020B0604030504040204" pitchFamily="34" charset="0"/>
              </a:rPr>
              <a:t>Laying out,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 10:24-25.  We need one another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26-31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8. </a:t>
            </a:r>
            <a:r>
              <a:rPr lang="en-US" sz="3000" dirty="0">
                <a:solidFill>
                  <a:srgbClr val="FFC000"/>
                </a:solidFill>
                <a:ea typeface="Verdana" panose="020B0604030504040204" pitchFamily="34" charset="0"/>
              </a:rPr>
              <a:t>Fear of persecution,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10:32-39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9. </a:t>
            </a:r>
            <a:r>
              <a:rPr lang="en-US" sz="3000" dirty="0">
                <a:solidFill>
                  <a:srgbClr val="FFC000"/>
                </a:solidFill>
                <a:ea typeface="Verdana" panose="020B0604030504040204" pitchFamily="34" charset="0"/>
              </a:rPr>
              <a:t>Weighed down by sin / world,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12:1-2</a:t>
            </a:r>
            <a:endParaRPr lang="en-US" sz="3000" dirty="0">
              <a:solidFill>
                <a:srgbClr val="CCFFCC"/>
              </a:solidFill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72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743" y="694874"/>
            <a:ext cx="5490814" cy="515252"/>
          </a:xfr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Possibility of Apostasy: Hebrews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E30D37A-B29F-4303-AB31-8C6441D9662F}"/>
              </a:ext>
            </a:extLst>
          </p:cNvPr>
          <p:cNvSpPr txBox="1">
            <a:spLocks/>
          </p:cNvSpPr>
          <p:nvPr/>
        </p:nvSpPr>
        <p:spPr bwMode="auto">
          <a:xfrm>
            <a:off x="1257692" y="2066827"/>
            <a:ext cx="6643885" cy="121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0070C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Prevention of Apostasy</a:t>
            </a:r>
            <a:endParaRPr lang="en-US" sz="3000" dirty="0">
              <a:solidFill>
                <a:srgbClr val="FFFF99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EE643A6-7856-E215-176B-95669B2F9C38}"/>
              </a:ext>
            </a:extLst>
          </p:cNvPr>
          <p:cNvSpPr txBox="1">
            <a:spLocks/>
          </p:cNvSpPr>
          <p:nvPr/>
        </p:nvSpPr>
        <p:spPr bwMode="auto">
          <a:xfrm>
            <a:off x="1833443" y="1371600"/>
            <a:ext cx="5490814" cy="51525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2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Probability of Apostasy</a:t>
            </a:r>
          </a:p>
        </p:txBody>
      </p:sp>
    </p:spTree>
    <p:extLst>
      <p:ext uri="{BB962C8B-B14F-4D97-AF65-F5344CB8AC3E}">
        <p14:creationId xmlns:p14="http://schemas.microsoft.com/office/powerpoint/2010/main" val="3671121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/>
          <a:lstStyle/>
          <a:p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Hebrews 12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9436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</a:rPr>
              <a:t>Endurance,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1-2.  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Goal: likeness to Christ</a:t>
            </a:r>
          </a:p>
          <a:p>
            <a:pPr marL="574675" lvl="1" indent="-23495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“Am I farther down the road than yesterday?”</a:t>
            </a:r>
          </a:p>
          <a:p>
            <a:pPr marL="574675" lvl="1" indent="-2349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Don’t quit in . . . </a:t>
            </a:r>
          </a:p>
          <a:p>
            <a:pPr marL="914400" lvl="2" indent="-282575">
              <a:spcBef>
                <a:spcPts val="3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…</a:t>
            </a:r>
            <a:r>
              <a:rPr lang="en-US" sz="3000" dirty="0">
                <a:solidFill>
                  <a:srgbClr val="CCFFFF"/>
                </a:solidFill>
                <a:ea typeface="Verdana" panose="020B0604030504040204" pitchFamily="34" charset="0"/>
              </a:rPr>
              <a:t>prayer,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 Lk.18:1</a:t>
            </a:r>
          </a:p>
          <a:p>
            <a:pPr marL="914400" lvl="2" indent="-282575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…</a:t>
            </a:r>
            <a:r>
              <a:rPr lang="en-US" sz="3000" dirty="0">
                <a:solidFill>
                  <a:srgbClr val="CCFFFF"/>
                </a:solidFill>
                <a:ea typeface="Verdana" panose="020B0604030504040204" pitchFamily="34" charset="0"/>
              </a:rPr>
              <a:t>perseverance,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 2 Co.4:1   </a:t>
            </a:r>
          </a:p>
          <a:p>
            <a:pPr marL="914400" lvl="2" indent="-282575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…</a:t>
            </a:r>
            <a:r>
              <a:rPr lang="en-US" sz="3000" dirty="0">
                <a:solidFill>
                  <a:srgbClr val="CCFFFF"/>
                </a:solidFill>
                <a:ea typeface="Verdana" panose="020B0604030504040204" pitchFamily="34" charset="0"/>
              </a:rPr>
              <a:t>hope,</a:t>
            </a: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2 Co.4:16    </a:t>
            </a:r>
          </a:p>
          <a:p>
            <a:pPr marL="914400" lvl="2" indent="-282575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…</a:t>
            </a:r>
            <a:r>
              <a:rPr lang="en-US" sz="3000" dirty="0">
                <a:solidFill>
                  <a:srgbClr val="CCFFFF"/>
                </a:solidFill>
                <a:ea typeface="Verdana" panose="020B0604030504040204" pitchFamily="34" charset="0"/>
              </a:rPr>
              <a:t>work,</a:t>
            </a: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Gal.6:9    </a:t>
            </a:r>
          </a:p>
          <a:p>
            <a:pPr marL="914400" lvl="2" indent="-282575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…</a:t>
            </a:r>
            <a:r>
              <a:rPr lang="en-US" sz="3000" dirty="0">
                <a:solidFill>
                  <a:srgbClr val="CCFFFF"/>
                </a:solidFill>
                <a:ea typeface="Verdana" panose="020B0604030504040204" pitchFamily="34" charset="0"/>
              </a:rPr>
              <a:t>trust,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Ep.3:13    </a:t>
            </a:r>
          </a:p>
          <a:p>
            <a:pPr marL="914400" lvl="2" indent="-282575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…</a:t>
            </a:r>
            <a:r>
              <a:rPr lang="en-US" sz="3000" dirty="0">
                <a:solidFill>
                  <a:srgbClr val="CCFFFF"/>
                </a:solidFill>
                <a:ea typeface="Verdana" panose="020B0604030504040204" pitchFamily="34" charset="0"/>
              </a:rPr>
              <a:t>doing good,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2 Th.3:13 </a:t>
            </a:r>
          </a:p>
          <a:p>
            <a:pPr marL="914400" lvl="2" indent="-2825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…</a:t>
            </a:r>
            <a:r>
              <a:rPr lang="en-US" sz="3000" dirty="0">
                <a:solidFill>
                  <a:srgbClr val="CCFFFF"/>
                </a:solidFill>
                <a:ea typeface="Verdana" panose="020B0604030504040204" pitchFamily="34" charset="0"/>
              </a:rPr>
              <a:t>endurance under chastening,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Hb.12:5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570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/>
          <a:lstStyle/>
          <a:p>
            <a:r>
              <a:rPr lang="en-US" sz="34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Hebrews 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44056" y="685800"/>
            <a:ext cx="8458200" cy="5943600"/>
          </a:xfrm>
        </p:spPr>
        <p:txBody>
          <a:bodyPr/>
          <a:lstStyle/>
          <a:p>
            <a:pPr marL="230188" indent="-230188">
              <a:spcAft>
                <a:spcPts val="900"/>
              </a:spcAft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Heroes of faith</a:t>
            </a:r>
          </a:p>
          <a:p>
            <a:pPr marL="230188" indent="-230188">
              <a:spcAft>
                <a:spcPts val="900"/>
              </a:spcAft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Shared trait: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</a:rPr>
              <a:t>took </a:t>
            </a:r>
            <a:r>
              <a:rPr lang="en-US" sz="3100" u="sng" dirty="0">
                <a:solidFill>
                  <a:srgbClr val="CCFFFF"/>
                </a:solidFill>
                <a:ea typeface="Verdana" panose="020B0604030504040204" pitchFamily="34" charset="0"/>
              </a:rPr>
              <a:t>WORD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</a:rPr>
              <a:t> of Lord seriously</a:t>
            </a:r>
          </a:p>
          <a:p>
            <a:pPr marL="0" lvl="0" indent="0">
              <a:spcAft>
                <a:spcPts val="600"/>
              </a:spcAft>
              <a:buNone/>
            </a:pPr>
            <a:endParaRPr lang="en-US" b="1" baseline="30000" dirty="0">
              <a:solidFill>
                <a:srgbClr val="FFFF00"/>
              </a:solidFill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/>
          <a:lstStyle/>
          <a:p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Hebrews 12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9436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</a:rPr>
              <a:t>Endurance,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1-2 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</a:rPr>
              <a:t>Example,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2-4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</a:rPr>
              <a:t>Exhortation,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 5-6 (13:22).   Job 4:4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</a:rPr>
              <a:t>Endearment,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12-15  (4:1, lest anyone fall short…)</a:t>
            </a:r>
          </a:p>
        </p:txBody>
      </p:sp>
    </p:spTree>
    <p:extLst>
      <p:ext uri="{BB962C8B-B14F-4D97-AF65-F5344CB8AC3E}">
        <p14:creationId xmlns:p14="http://schemas.microsoft.com/office/powerpoint/2010/main" val="2520194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</a:rPr>
              <a:t>“A real faith is to the believer like the hair of Samson, in which his great strength lies.”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</a:rPr>
              <a:t>Without it, we are as weak and defenseless as he.</a:t>
            </a:r>
          </a:p>
        </p:txBody>
      </p:sp>
    </p:spTree>
    <p:extLst>
      <p:ext uri="{BB962C8B-B14F-4D97-AF65-F5344CB8AC3E}">
        <p14:creationId xmlns:p14="http://schemas.microsoft.com/office/powerpoint/2010/main" val="358142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3208" y="609600"/>
            <a:ext cx="6643885" cy="1219200"/>
          </a:xfrm>
          <a:solidFill>
            <a:schemeClr val="tx1">
              <a:lumMod val="95000"/>
              <a:lumOff val="5000"/>
            </a:schemeClr>
          </a:solidFill>
          <a:ln>
            <a:solidFill>
              <a:srgbClr val="0070C0"/>
            </a:solidFill>
          </a:ln>
          <a:effectLst/>
        </p:spPr>
        <p:txBody>
          <a:bodyPr anchor="ctr" anchorCtr="0"/>
          <a:lstStyle/>
          <a:p>
            <a:r>
              <a:rPr 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Possibility of Apostasy: Hebrews</a:t>
            </a:r>
            <a:endParaRPr lang="en-US" sz="3000" dirty="0">
              <a:solidFill>
                <a:srgbClr val="FFFF99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2:1-3, danger: drift away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95373" y="685800"/>
            <a:ext cx="8571344" cy="5943600"/>
          </a:xfrm>
        </p:spPr>
        <p:txBody>
          <a:bodyPr/>
          <a:lstStyle/>
          <a:p>
            <a:pPr marL="230188" indent="-230188">
              <a:spcBef>
                <a:spcPts val="600"/>
              </a:spcBef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Ring</a:t>
            </a:r>
          </a:p>
          <a:p>
            <a:pPr marL="230188" indent="-230188">
              <a:spcBef>
                <a:spcPts val="600"/>
              </a:spcBef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Crumb of food</a:t>
            </a:r>
          </a:p>
          <a:p>
            <a:pPr marL="230188" indent="-230188">
              <a:spcBef>
                <a:spcPts val="600"/>
              </a:spcBef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Ship drifts past anchor</a:t>
            </a:r>
          </a:p>
          <a:p>
            <a:pPr marL="230188" indent="-230188">
              <a:spcBef>
                <a:spcPts val="600"/>
              </a:spcBef>
              <a:spcAft>
                <a:spcPts val="0"/>
              </a:spcAft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Pr.3:21, My son, let them not </a:t>
            </a:r>
            <a:r>
              <a:rPr lang="en-US" sz="3100" i="1" u="sng" dirty="0">
                <a:solidFill>
                  <a:srgbClr val="FFFFCC"/>
                </a:solidFill>
                <a:ea typeface="Verdana" panose="020B0604030504040204" pitchFamily="34" charset="0"/>
              </a:rPr>
              <a:t>depart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 from your eyes</a:t>
            </a:r>
          </a:p>
          <a:p>
            <a:pPr marL="282575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dirty="0">
                <a:solidFill>
                  <a:srgbClr val="FFC000"/>
                </a:solidFill>
                <a:ea typeface="Verdana" panose="020B0604030504040204" pitchFamily="34" charset="0"/>
              </a:rPr>
              <a:t>1.</a:t>
            </a:r>
            <a:r>
              <a:rPr lang="en-US" sz="2200" dirty="0">
                <a:solidFill>
                  <a:srgbClr val="CCFFCC"/>
                </a:solidFill>
                <a:ea typeface="Verdana" panose="020B0604030504040204" pitchFamily="34" charset="0"/>
              </a:rPr>
              <a:t>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</a:rPr>
              <a:t>Great revelation demands great concern</a:t>
            </a:r>
          </a:p>
          <a:p>
            <a:pPr marL="631825" lvl="1" indent="-3492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dirty="0">
                <a:solidFill>
                  <a:srgbClr val="FFC000"/>
                </a:solidFill>
                <a:ea typeface="Verdana" panose="020B0604030504040204" pitchFamily="34" charset="0"/>
              </a:rPr>
              <a:t>2.</a:t>
            </a:r>
            <a:r>
              <a:rPr lang="en-US" sz="2200" dirty="0">
                <a:solidFill>
                  <a:srgbClr val="CCFFCC"/>
                </a:solidFill>
                <a:ea typeface="Verdana" panose="020B0604030504040204" pitchFamily="34" charset="0"/>
              </a:rPr>
              <a:t>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</a:rPr>
              <a:t>Neglect of Law given by angels was fatal… 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Ac.3:22.    Hebrews 1</a:t>
            </a:r>
          </a:p>
          <a:p>
            <a:pPr marL="282575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FFC000"/>
                </a:solidFill>
                <a:ea typeface="Verdana" panose="020B0604030504040204" pitchFamily="34" charset="0"/>
              </a:rPr>
              <a:t>3.</a:t>
            </a:r>
            <a:r>
              <a:rPr lang="en-US" sz="2200" dirty="0">
                <a:solidFill>
                  <a:schemeClr val="bg1"/>
                </a:solidFill>
                <a:ea typeface="Verdana" panose="020B0604030504040204" pitchFamily="34" charset="0"/>
              </a:rPr>
              <a:t>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</a:rPr>
              <a:t>Gospel superiority,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Hb.2:3 </a:t>
            </a:r>
            <a:endParaRPr lang="en-US" sz="3100" dirty="0">
              <a:solidFill>
                <a:srgbClr val="CCFFCC"/>
              </a:solidFill>
              <a:ea typeface="Verdana" panose="020B0604030504040204" pitchFamily="34" charset="0"/>
            </a:endParaRPr>
          </a:p>
          <a:p>
            <a:pPr marL="230188" indent="-230188">
              <a:spcBef>
                <a:spcPts val="600"/>
              </a:spcBef>
              <a:spcAft>
                <a:spcPts val="0"/>
              </a:spcAft>
            </a:pPr>
            <a:endParaRPr lang="en-US" sz="3100" dirty="0">
              <a:solidFill>
                <a:srgbClr val="CCFFFF"/>
              </a:solidFill>
              <a:ea typeface="Times New Roman" panose="02020603050405020304" pitchFamily="18" charset="0"/>
            </a:endParaRPr>
          </a:p>
          <a:p>
            <a:pPr marL="630238" lvl="1" indent="-230188">
              <a:spcAft>
                <a:spcPts val="600"/>
              </a:spcAft>
            </a:pPr>
            <a:endParaRPr lang="en-US" b="1" baseline="30000" dirty="0">
              <a:solidFill>
                <a:srgbClr val="FFFF00"/>
              </a:solidFill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33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2:3, gospel superiority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95373" y="838200"/>
            <a:ext cx="8571344" cy="57912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100" baseline="30000" dirty="0">
                <a:solidFill>
                  <a:srgbClr val="FFC000"/>
                </a:solidFill>
                <a:ea typeface="Times New Roman" panose="02020603050405020304" pitchFamily="18" charset="0"/>
              </a:rPr>
              <a:t>1</a:t>
            </a:r>
            <a:r>
              <a:rPr lang="en-US" sz="3100" baseline="300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Original commencement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100" baseline="30000" dirty="0">
                <a:solidFill>
                  <a:srgbClr val="FFC000"/>
                </a:solidFill>
                <a:ea typeface="Times New Roman" panose="02020603050405020304" pitchFamily="18" charset="0"/>
              </a:rPr>
              <a:t>2</a:t>
            </a:r>
            <a:r>
              <a:rPr lang="en-US" sz="3100" baseline="300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Divine proclamation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100" baseline="30000" dirty="0">
                <a:solidFill>
                  <a:srgbClr val="FFC000"/>
                </a:solidFill>
                <a:ea typeface="Times New Roman" panose="02020603050405020304" pitchFamily="18" charset="0"/>
              </a:rPr>
              <a:t>3</a:t>
            </a:r>
            <a:r>
              <a:rPr lang="en-US" sz="3100" baseline="300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Miraculous confirmation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Neglect salvation (be unconcerned)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“Bible:  says what it means…”</a:t>
            </a:r>
          </a:p>
          <a:p>
            <a:pPr marL="630238" lvl="1" indent="-230188">
              <a:spcAft>
                <a:spcPts val="600"/>
              </a:spcAft>
            </a:pPr>
            <a:endParaRPr lang="en-US" b="1" baseline="30000" dirty="0">
              <a:solidFill>
                <a:srgbClr val="FFFF00"/>
              </a:solidFill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05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3:7-4:14, if Jesus is so great,</a:t>
            </a:r>
            <a:br>
              <a:rPr 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we must trust and obey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95373" y="1295400"/>
            <a:ext cx="8571344" cy="53340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3:8: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</a:rPr>
              <a:t>hard hearts stole Israel’s rest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FF"/>
                </a:solidFill>
                <a:ea typeface="Verdana" panose="020B0604030504040204" pitchFamily="34" charset="0"/>
              </a:rPr>
              <a:t>Harden</a:t>
            </a:r>
            <a:r>
              <a:rPr lang="en-US" sz="2700" dirty="0">
                <a:solidFill>
                  <a:srgbClr val="CCFFFF"/>
                </a:solidFill>
                <a:ea typeface="Verdana" panose="020B0604030504040204" pitchFamily="34" charset="0"/>
              </a:rPr>
              <a:t>: </a:t>
            </a:r>
            <a:r>
              <a:rPr lang="en-US" sz="3000" dirty="0">
                <a:solidFill>
                  <a:srgbClr val="CCFFFF"/>
                </a:solidFill>
                <a:ea typeface="Verdana" panose="020B0604030504040204" pitchFamily="34" charset="0"/>
              </a:rPr>
              <a:t>make stubborn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3:12: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</a:rPr>
              <a:t> beware!   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EADB8E-AC25-9E5E-4E5C-0091F1136625}"/>
              </a:ext>
            </a:extLst>
          </p:cNvPr>
          <p:cNvSpPr/>
          <p:nvPr/>
        </p:nvSpPr>
        <p:spPr>
          <a:xfrm>
            <a:off x="552254" y="3200400"/>
            <a:ext cx="8049683" cy="2514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/>
              <a:t>“In old times the glory of Israel was the know-ledge of the living God; but now to fall back from Christianity to Judaism was to revolt from Him, for as God is living so the revelation He gives of Himself is progressive” </a:t>
            </a:r>
            <a:r>
              <a:rPr lang="en-US" dirty="0"/>
              <a:t>– Westcott </a:t>
            </a:r>
          </a:p>
        </p:txBody>
      </p:sp>
    </p:spTree>
    <p:extLst>
      <p:ext uri="{BB962C8B-B14F-4D97-AF65-F5344CB8AC3E}">
        <p14:creationId xmlns:p14="http://schemas.microsoft.com/office/powerpoint/2010/main" val="417091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3:7-4:14, if Jesus is so great,</a:t>
            </a:r>
            <a:br>
              <a:rPr 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we must trust and obey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95373" y="1295400"/>
            <a:ext cx="8571344" cy="53340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3:8: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</a:rPr>
              <a:t>hard hearts stole Israel’s rest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FF"/>
                </a:solidFill>
                <a:ea typeface="Verdana" panose="020B0604030504040204" pitchFamily="34" charset="0"/>
              </a:rPr>
              <a:t>Harden</a:t>
            </a:r>
            <a:r>
              <a:rPr lang="en-US" sz="2700" dirty="0">
                <a:solidFill>
                  <a:srgbClr val="CCFFFF"/>
                </a:solidFill>
                <a:ea typeface="Verdana" panose="020B0604030504040204" pitchFamily="34" charset="0"/>
              </a:rPr>
              <a:t>: </a:t>
            </a:r>
            <a:r>
              <a:rPr lang="en-US" sz="3000" dirty="0">
                <a:solidFill>
                  <a:srgbClr val="CCFFFF"/>
                </a:solidFill>
                <a:ea typeface="Verdana" panose="020B0604030504040204" pitchFamily="34" charset="0"/>
              </a:rPr>
              <a:t>make stubborn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3:12: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</a:rPr>
              <a:t> beware!   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100" dirty="0">
                <a:solidFill>
                  <a:srgbClr val="FFC000"/>
                </a:solidFill>
                <a:ea typeface="Verdana" panose="020B0604030504040204" pitchFamily="34" charset="0"/>
              </a:rPr>
              <a:t>We stand to lose even more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Moses did not reach Canaan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He did go to the Lord (Mt.17)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If we do not reach our rest, we will not reach heaven   </a:t>
            </a:r>
          </a:p>
        </p:txBody>
      </p:sp>
    </p:spTree>
    <p:extLst>
      <p:ext uri="{BB962C8B-B14F-4D97-AF65-F5344CB8AC3E}">
        <p14:creationId xmlns:p14="http://schemas.microsoft.com/office/powerpoint/2010/main" val="21190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3:7-4:14, if Jesus is so great,</a:t>
            </a:r>
            <a:br>
              <a:rPr 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we must trust and obey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95373" y="1295400"/>
            <a:ext cx="8571344" cy="53340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3:8: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</a:rPr>
              <a:t>apostasy stole Israel’s rest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3:12: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</a:rPr>
              <a:t> beware!  </a:t>
            </a:r>
          </a:p>
          <a:p>
            <a:pPr marL="461963" indent="-461963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3:13-14: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</a:rPr>
              <a:t> mutual exhortation and admonition – </a:t>
            </a:r>
            <a:br>
              <a:rPr lang="en-US" sz="3100" dirty="0">
                <a:solidFill>
                  <a:srgbClr val="CCFFCC"/>
                </a:solidFill>
                <a:ea typeface="Verdana" panose="020B0604030504040204" pitchFamily="34" charset="0"/>
              </a:rPr>
            </a:b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</a:rPr>
              <a:t>a way to avoid apostasy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</a:rPr>
              <a:t>Daily exhortation  /  prayer  /  gratitude…</a:t>
            </a:r>
            <a:r>
              <a:rPr lang="en-US" sz="2700" dirty="0">
                <a:solidFill>
                  <a:srgbClr val="CCFFCC"/>
                </a:solidFill>
                <a:ea typeface="Verdana" panose="020B0604030504040204" pitchFamily="34" charset="0"/>
              </a:rPr>
              <a:t>  </a:t>
            </a:r>
          </a:p>
          <a:p>
            <a:pPr marL="461963" indent="-46196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3:19: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</a:rPr>
              <a:t>unbelief.  The faith they had at the beginning failed them 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</a:rPr>
              <a:t>Same fate threatens readers of Hebrews</a:t>
            </a:r>
          </a:p>
        </p:txBody>
      </p:sp>
    </p:spTree>
    <p:extLst>
      <p:ext uri="{BB962C8B-B14F-4D97-AF65-F5344CB8AC3E}">
        <p14:creationId xmlns:p14="http://schemas.microsoft.com/office/powerpoint/2010/main" val="305697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6:1-12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95373" y="838200"/>
            <a:ext cx="8571344" cy="57912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6:6: </a:t>
            </a:r>
            <a:r>
              <a:rPr lang="en-US" sz="3100" i="1" dirty="0">
                <a:solidFill>
                  <a:srgbClr val="CCFFCC"/>
                </a:solidFill>
                <a:ea typeface="Verdana" panose="020B0604030504040204" pitchFamily="34" charset="0"/>
              </a:rPr>
              <a:t>and having fallen away</a:t>
            </a:r>
            <a:r>
              <a:rPr lang="en-US" sz="3100" i="1" dirty="0">
                <a:solidFill>
                  <a:srgbClr val="FFFFCC"/>
                </a:solidFill>
                <a:ea typeface="Verdana" panose="020B0604030504040204" pitchFamily="34" charset="0"/>
              </a:rPr>
              <a:t>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(3:12, </a:t>
            </a:r>
            <a:r>
              <a:rPr lang="en-US" sz="3100" i="1" dirty="0">
                <a:solidFill>
                  <a:schemeClr val="bg1"/>
                </a:solidFill>
                <a:ea typeface="Verdana" panose="020B0604030504040204" pitchFamily="34" charset="0"/>
              </a:rPr>
              <a:t>apostasy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)</a:t>
            </a:r>
            <a:endParaRPr lang="en-US" sz="3100" i="1" dirty="0">
              <a:solidFill>
                <a:schemeClr val="bg1"/>
              </a:solidFill>
              <a:ea typeface="Verdan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Some make it an imaginary warning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</a:rPr>
              <a:t>(impossible for true child of God) 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Hoping for best proves possibility of worst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>
                <a:solidFill>
                  <a:schemeClr val="bg1"/>
                </a:solidFill>
                <a:ea typeface="Verdana" panose="020B0604030504040204" pitchFamily="34" charset="0"/>
              </a:rPr>
              <a:t>6:11-12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,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</a:rPr>
              <a:t>God </a:t>
            </a:r>
            <a:r>
              <a:rPr lang="en-US" sz="3100" i="1" dirty="0">
                <a:solidFill>
                  <a:srgbClr val="FFFFCC"/>
                </a:solidFill>
                <a:ea typeface="Verdana" panose="020B0604030504040204" pitchFamily="34" charset="0"/>
              </a:rPr>
              <a:t>gives no frivolous warnings</a:t>
            </a:r>
            <a:endParaRPr lang="en-US" sz="3100" dirty="0">
              <a:solidFill>
                <a:schemeClr val="bg1"/>
              </a:solidFill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45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8251</TotalTime>
  <Words>842</Words>
  <Application>Microsoft Office PowerPoint</Application>
  <PresentationFormat>On-screen Show (4:3)</PresentationFormat>
  <Paragraphs>112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Verdana</vt:lpstr>
      <vt:lpstr>Wingdings</vt:lpstr>
      <vt:lpstr>Default Design</vt:lpstr>
      <vt:lpstr>PowerPoint Presentation</vt:lpstr>
      <vt:lpstr>Hebrews 11</vt:lpstr>
      <vt:lpstr>I. Possibility of Apostasy: Hebrews</vt:lpstr>
      <vt:lpstr>2:1-3, danger: drift away</vt:lpstr>
      <vt:lpstr>2:3, gospel superiority</vt:lpstr>
      <vt:lpstr>3:7-4:14, if Jesus is so great, we must trust and obey</vt:lpstr>
      <vt:lpstr>3:7-4:14, if Jesus is so great, we must trust and obey</vt:lpstr>
      <vt:lpstr>3:7-4:14, if Jesus is so great, we must trust and obey</vt:lpstr>
      <vt:lpstr>6:1-12</vt:lpstr>
      <vt:lpstr>10:19-31</vt:lpstr>
      <vt:lpstr>I. Possibility of Apostasy: Hebrews</vt:lpstr>
      <vt:lpstr>Not because God is inadequate or unconcerned</vt:lpstr>
      <vt:lpstr>Warning signs</vt:lpstr>
      <vt:lpstr>Warning signs</vt:lpstr>
      <vt:lpstr>Warning signs</vt:lpstr>
      <vt:lpstr>Warning signs</vt:lpstr>
      <vt:lpstr>Warning signs</vt:lpstr>
      <vt:lpstr>I. Possibility of Apostasy: Hebrews</vt:lpstr>
      <vt:lpstr>Hebrews 12</vt:lpstr>
      <vt:lpstr>Hebrews 12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597</cp:revision>
  <dcterms:created xsi:type="dcterms:W3CDTF">2004-01-08T21:08:14Z</dcterms:created>
  <dcterms:modified xsi:type="dcterms:W3CDTF">2023-09-30T00:43:17Z</dcterms:modified>
</cp:coreProperties>
</file>