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3"/>
  </p:notesMasterIdLst>
  <p:sldIdLst>
    <p:sldId id="305" r:id="rId3"/>
    <p:sldId id="373" r:id="rId4"/>
    <p:sldId id="534" r:id="rId5"/>
    <p:sldId id="504" r:id="rId6"/>
    <p:sldId id="522" r:id="rId7"/>
    <p:sldId id="524" r:id="rId8"/>
    <p:sldId id="523" r:id="rId9"/>
    <p:sldId id="525" r:id="rId10"/>
    <p:sldId id="512" r:id="rId11"/>
    <p:sldId id="490" r:id="rId12"/>
    <p:sldId id="527" r:id="rId13"/>
    <p:sldId id="526" r:id="rId14"/>
    <p:sldId id="528" r:id="rId15"/>
    <p:sldId id="513" r:id="rId16"/>
    <p:sldId id="529" r:id="rId17"/>
    <p:sldId id="530" r:id="rId18"/>
    <p:sldId id="531" r:id="rId19"/>
    <p:sldId id="532" r:id="rId20"/>
    <p:sldId id="514" r:id="rId21"/>
    <p:sldId id="53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99FFCC"/>
    <a:srgbClr val="CCFFCC"/>
    <a:srgbClr val="CCECFF"/>
    <a:srgbClr val="FFFF99"/>
    <a:srgbClr val="FFCCCC"/>
    <a:srgbClr val="A50021"/>
    <a:srgbClr val="CC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860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532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140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871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53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65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724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3428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30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774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0058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690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38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044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447800"/>
            <a:ext cx="6477000" cy="12192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Faithfulness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Luke – a manual on faithfulness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Lk.5:20, seeable faith (Ja.2:18).  “Show me!”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Lk.7:9, greater faith…   Faith is growable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Lk.12:42, faithful manager…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Lk.16:10, </a:t>
            </a:r>
            <a:r>
              <a:rPr lang="en-US" altLang="en-US" sz="3000" dirty="0">
                <a:solidFill>
                  <a:srgbClr val="FFFFCC"/>
                </a:solidFill>
              </a:rPr>
              <a:t>faithful in least … also in much</a:t>
            </a:r>
          </a:p>
        </p:txBody>
      </p: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2089FDD-F852-8E32-ADCD-08FDF3E3072A}"/>
              </a:ext>
            </a:extLst>
          </p:cNvPr>
          <p:cNvSpPr/>
          <p:nvPr/>
        </p:nvSpPr>
        <p:spPr bwMode="auto">
          <a:xfrm>
            <a:off x="823686" y="3581400"/>
            <a:ext cx="7482114" cy="2438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“Don’t waste your time waiting and longing for large opportunities which may never come.   But faithfully handle the little things that are always claiming your attention”</a:t>
            </a:r>
          </a:p>
        </p:txBody>
      </p:sp>
    </p:spTree>
    <p:extLst>
      <p:ext uri="{BB962C8B-B14F-4D97-AF65-F5344CB8AC3E}">
        <p14:creationId xmlns:p14="http://schemas.microsoft.com/office/powerpoint/2010/main" val="384330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Luke – a manual on faithfulness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Lk.5:20, seeable faith (Ja.2:18).  “Show me!”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Lk.7:9, greater faith…   Faith is growable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Lk.12:42, faithful manager…  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Lk.16:10, </a:t>
            </a:r>
            <a:r>
              <a:rPr lang="en-US" altLang="en-US" sz="3000" dirty="0">
                <a:solidFill>
                  <a:srgbClr val="FFFFCC"/>
                </a:solidFill>
              </a:rPr>
              <a:t>faithful in least … also in much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Lk.16:11, </a:t>
            </a:r>
            <a:r>
              <a:rPr lang="en-US" altLang="en-US" sz="3000" dirty="0">
                <a:solidFill>
                  <a:srgbClr val="FFFFCC"/>
                </a:solidFill>
              </a:rPr>
              <a:t>faithless in greed; not entrusted with gospel.</a:t>
            </a:r>
            <a:r>
              <a:rPr lang="en-US" altLang="en-US" sz="3000" dirty="0">
                <a:solidFill>
                  <a:schemeClr val="bg1"/>
                </a:solidFill>
              </a:rPr>
              <a:t>   Judas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Lk.16:12, </a:t>
            </a:r>
            <a:r>
              <a:rPr lang="en-US" altLang="en-US" sz="3000" dirty="0">
                <a:solidFill>
                  <a:srgbClr val="FFFFCC"/>
                </a:solidFill>
              </a:rPr>
              <a:t>unfaithful   </a:t>
            </a:r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2E97545A-FF9D-A152-AB94-132703ED6C41}"/>
              </a:ext>
            </a:extLst>
          </p:cNvPr>
          <p:cNvSpPr/>
          <p:nvPr/>
        </p:nvSpPr>
        <p:spPr bwMode="auto">
          <a:xfrm>
            <a:off x="1783080" y="5029200"/>
            <a:ext cx="5562600" cy="1295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One talent man offered 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regrets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, not </a:t>
            </a:r>
            <a:r>
              <a:rPr kumimoji="0" lang="en-US" sz="31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759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100" dirty="0">
                <a:solidFill>
                  <a:srgbClr val="CCECFF"/>
                </a:solidFill>
              </a:rPr>
              <a:t>Philippians 2:19-22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20: </a:t>
            </a:r>
            <a:r>
              <a:rPr lang="en-US" altLang="en-US" sz="3000" dirty="0">
                <a:solidFill>
                  <a:srgbClr val="FFFFCC"/>
                </a:solidFill>
              </a:rPr>
              <a:t>like-minded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21: </a:t>
            </a:r>
            <a:r>
              <a:rPr lang="en-US" altLang="en-US" sz="3000" dirty="0">
                <a:solidFill>
                  <a:srgbClr val="FFFFCC"/>
                </a:solidFill>
              </a:rPr>
              <a:t>unselfish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22: </a:t>
            </a:r>
            <a:r>
              <a:rPr lang="en-US" altLang="en-US" sz="3000" dirty="0">
                <a:solidFill>
                  <a:srgbClr val="FFFFCC"/>
                </a:solidFill>
              </a:rPr>
              <a:t>proven servant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Ac.16:1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Co.4:17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Co.16:10-11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1 Th.3:2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2 Tim.1:6-8, 15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5B96A1-365A-D7F0-4832-014A05571A25}"/>
              </a:ext>
            </a:extLst>
          </p:cNvPr>
          <p:cNvSpPr/>
          <p:nvPr/>
        </p:nvSpPr>
        <p:spPr>
          <a:xfrm>
            <a:off x="4572000" y="3048000"/>
            <a:ext cx="41148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Willing to suffer for Lord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(ct. 2 Tim.4:10)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B1168E-C851-2455-E95F-0FD90048CB5C}"/>
              </a:ext>
            </a:extLst>
          </p:cNvPr>
          <p:cNvSpPr/>
          <p:nvPr/>
        </p:nvSpPr>
        <p:spPr>
          <a:xfrm>
            <a:off x="4572000" y="4419600"/>
            <a:ext cx="4114800" cy="12192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Doubt his faithfulness?  </a:t>
            </a: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(Hb.13:23)</a:t>
            </a:r>
          </a:p>
        </p:txBody>
      </p:sp>
    </p:spTree>
    <p:extLst>
      <p:ext uri="{BB962C8B-B14F-4D97-AF65-F5344CB8AC3E}">
        <p14:creationId xmlns:p14="http://schemas.microsoft.com/office/powerpoint/2010/main" val="40793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What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 Faithfulness?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2CBFADCC-4114-2692-4FD6-08F9CF6343BE}"/>
              </a:ext>
            </a:extLst>
          </p:cNvPr>
          <p:cNvSpPr/>
          <p:nvPr/>
        </p:nvSpPr>
        <p:spPr bwMode="auto">
          <a:xfrm>
            <a:off x="963103" y="1828800"/>
            <a:ext cx="7219362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Kinds Of Faithfulness</a:t>
            </a:r>
            <a:endParaRPr kumimoji="0" lang="en-US" sz="350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257E122-10B3-7167-16DB-4B5E06A71A1A}"/>
              </a:ext>
            </a:extLst>
          </p:cNvPr>
          <p:cNvSpPr/>
          <p:nvPr/>
        </p:nvSpPr>
        <p:spPr bwMode="auto">
          <a:xfrm>
            <a:off x="1895573" y="12192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To Identify Faithfulness?</a:t>
            </a:r>
          </a:p>
        </p:txBody>
      </p:sp>
    </p:spTree>
    <p:extLst>
      <p:ext uri="{BB962C8B-B14F-4D97-AF65-F5344CB8AC3E}">
        <p14:creationId xmlns:p14="http://schemas.microsoft.com/office/powerpoint/2010/main" val="1459041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CCECFF"/>
                </a:solidFill>
              </a:rPr>
              <a:t>Marital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029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Mal.2</a:t>
            </a:r>
            <a:r>
              <a:rPr lang="en-US" altLang="en-US" sz="3000" baseline="30000" dirty="0">
                <a:solidFill>
                  <a:schemeClr val="bg1"/>
                </a:solidFill>
              </a:rPr>
              <a:t>16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For the L</a:t>
            </a:r>
            <a:r>
              <a:rPr lang="en-US" altLang="en-US" sz="2600" dirty="0">
                <a:solidFill>
                  <a:srgbClr val="FFFFCC"/>
                </a:solidFill>
              </a:rPr>
              <a:t>ORD</a:t>
            </a:r>
            <a:r>
              <a:rPr lang="en-US" altLang="en-US" sz="3000" dirty="0">
                <a:solidFill>
                  <a:srgbClr val="FFFFCC"/>
                </a:solidFill>
              </a:rPr>
              <a:t> God of Israel says That He hates divorce, For it covers one’s garment with violence, Says the L</a:t>
            </a:r>
            <a:r>
              <a:rPr lang="en-US" altLang="en-US" sz="2600" dirty="0">
                <a:solidFill>
                  <a:srgbClr val="FFFFCC"/>
                </a:solidFill>
              </a:rPr>
              <a:t>ORD</a:t>
            </a:r>
            <a:r>
              <a:rPr lang="en-US" altLang="en-US" sz="3000" dirty="0">
                <a:solidFill>
                  <a:srgbClr val="FFFFCC"/>
                </a:solidFill>
              </a:rPr>
              <a:t> of hosts.  There-fore take heed to your spirit, That you do not deal treacherously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Dt.24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Moderns manipulate text to fit preconceptions…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CCECFF"/>
                </a:solidFill>
              </a:rPr>
              <a:t>Parental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334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2 Tim.2:4…</a:t>
            </a:r>
            <a:r>
              <a:rPr lang="en-US" altLang="en-US" sz="3000" dirty="0">
                <a:solidFill>
                  <a:srgbClr val="FFFFCC"/>
                </a:solidFill>
              </a:rPr>
              <a:t>love their husbands and children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Greece / Rome exposed inconvenient children – sold to slave traders, or killed them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CCECFF"/>
                </a:solidFill>
              </a:rPr>
              <a:t>Brotherly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334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Prov.27</a:t>
            </a:r>
            <a:r>
              <a:rPr lang="en-US" altLang="en-US" sz="3000" baseline="30000" dirty="0">
                <a:solidFill>
                  <a:schemeClr val="bg1"/>
                </a:solidFill>
              </a:rPr>
              <a:t>6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Faithful are the wounds of a friend, But the kisses of an enemy are deceitful.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Ps.51</a:t>
            </a:r>
            <a:r>
              <a:rPr lang="en-US" altLang="en-US" sz="3000" baseline="30000" dirty="0">
                <a:solidFill>
                  <a:schemeClr val="bg1"/>
                </a:solidFill>
              </a:rPr>
              <a:t>7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Purge me with hyssop, and I shall be clean; Wash me, and I shall be whiter than snow.  </a:t>
            </a:r>
            <a:r>
              <a:rPr lang="en-US" altLang="en-US" sz="3000" baseline="30000" dirty="0">
                <a:solidFill>
                  <a:schemeClr val="bg1"/>
                </a:solidFill>
              </a:rPr>
              <a:t>8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Make me hear joy and gladness, That the bones You have broken may rejoice. </a:t>
            </a:r>
            <a:r>
              <a:rPr lang="en-US" altLang="en-US" sz="3000" baseline="30000" dirty="0">
                <a:solidFill>
                  <a:schemeClr val="bg1"/>
                </a:solidFill>
              </a:rPr>
              <a:t>9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Hide Your face from my sins, And blot out all my iniquities.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CCECFF"/>
                </a:solidFill>
              </a:rPr>
              <a:t>Spiritual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914400"/>
            <a:ext cx="83058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Rv.2:10, three parts –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FFFF00"/>
                </a:solidFill>
              </a:rPr>
              <a:t> 1. </a:t>
            </a:r>
            <a:r>
              <a:rPr lang="en-US" altLang="en-US" sz="3000" dirty="0">
                <a:solidFill>
                  <a:schemeClr val="bg1"/>
                </a:solidFill>
              </a:rPr>
              <a:t>Confident faithfulness.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Courageous faithfulness.   1 K.22:13-14</a:t>
            </a:r>
          </a:p>
          <a:p>
            <a:pPr marL="519113" indent="-519113"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Continual faithfulness.   Lv.6</a:t>
            </a:r>
            <a:r>
              <a:rPr lang="en-US" baseline="30000" dirty="0">
                <a:solidFill>
                  <a:schemeClr val="bg1"/>
                </a:solidFill>
              </a:rPr>
              <a:t>12 </a:t>
            </a:r>
            <a:r>
              <a:rPr lang="en-US" sz="3000" dirty="0">
                <a:solidFill>
                  <a:srgbClr val="FFFFCC"/>
                </a:solidFill>
              </a:rPr>
              <a:t>And the fire on the altar shall be kept burning on it; it shall not be put out. And the priest shall burn wood on it every morning, and lay the burnt offering in order on it; and he shall burn on it the fat of the peace offerings. </a:t>
            </a:r>
            <a:r>
              <a:rPr lang="en-US" sz="3000" baseline="30000" dirty="0">
                <a:solidFill>
                  <a:schemeClr val="bg1"/>
                </a:solidFill>
              </a:rPr>
              <a:t>13</a:t>
            </a:r>
            <a:r>
              <a:rPr lang="en-US" sz="3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rgbClr val="FFFFCC"/>
                </a:solidFill>
              </a:rPr>
              <a:t>A fire shall always be burning on the altar; it shall never go out.</a:t>
            </a:r>
            <a:endParaRPr lang="en-US" altLang="en-US" sz="3000" dirty="0">
              <a:solidFill>
                <a:srgbClr val="FFFFCC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3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What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 Faithfulness?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2CBFADCC-4114-2692-4FD6-08F9CF6343BE}"/>
              </a:ext>
            </a:extLst>
          </p:cNvPr>
          <p:cNvSpPr/>
          <p:nvPr/>
        </p:nvSpPr>
        <p:spPr bwMode="auto">
          <a:xfrm>
            <a:off x="963103" y="2486319"/>
            <a:ext cx="7219362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Indicators of Spiritual Faithfulness</a:t>
            </a:r>
            <a:endParaRPr kumimoji="0" lang="en-US" sz="350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257E122-10B3-7167-16DB-4B5E06A71A1A}"/>
              </a:ext>
            </a:extLst>
          </p:cNvPr>
          <p:cNvSpPr/>
          <p:nvPr/>
        </p:nvSpPr>
        <p:spPr bwMode="auto">
          <a:xfrm>
            <a:off x="1895573" y="12192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How To Identify Faithfulness?</a:t>
            </a: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81F35F93-223E-D4C9-36F5-D7DDBF2419BE}"/>
              </a:ext>
            </a:extLst>
          </p:cNvPr>
          <p:cNvSpPr/>
          <p:nvPr/>
        </p:nvSpPr>
        <p:spPr bwMode="auto">
          <a:xfrm>
            <a:off x="1895573" y="1838227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Kinds Of Faithfulness?</a:t>
            </a:r>
          </a:p>
        </p:txBody>
      </p:sp>
    </p:spTree>
    <p:extLst>
      <p:ext uri="{BB962C8B-B14F-4D97-AF65-F5344CB8AC3E}">
        <p14:creationId xmlns:p14="http://schemas.microsoft.com/office/powerpoint/2010/main" val="3451144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Belief?   </a:t>
            </a:r>
            <a:r>
              <a:rPr lang="en-US" altLang="en-US" sz="3100" dirty="0">
                <a:solidFill>
                  <a:schemeClr val="bg1"/>
                </a:solidFill>
              </a:rPr>
              <a:t>Hb.3:5-6.  </a:t>
            </a:r>
            <a:r>
              <a:rPr lang="en-US" altLang="en-US" sz="3100" dirty="0">
                <a:solidFill>
                  <a:srgbClr val="CCFFCC"/>
                </a:solidFill>
              </a:rPr>
              <a:t>Cliffhanger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33254"/>
            <a:ext cx="8229600" cy="5410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2.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Growth?  </a:t>
            </a:r>
            <a:r>
              <a:rPr lang="en-US" altLang="en-US" sz="3000" dirty="0">
                <a:solidFill>
                  <a:schemeClr val="bg1"/>
                </a:solidFill>
              </a:rPr>
              <a:t>Hb.5:12-14;  6:1.     Gn.12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3.</a:t>
            </a:r>
            <a:r>
              <a:rPr lang="en-US" altLang="en-US" sz="2400" dirty="0">
                <a:solidFill>
                  <a:srgbClr val="CCFFCC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Imitation?</a:t>
            </a:r>
            <a:r>
              <a:rPr lang="en-US" altLang="en-US" sz="3000" dirty="0">
                <a:solidFill>
                  <a:schemeClr val="bg1"/>
                </a:solidFill>
              </a:rPr>
              <a:t>  Hb.6:12.  Ezk.5:7-8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4.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Attendance?  </a:t>
            </a:r>
            <a:r>
              <a:rPr lang="en-US" altLang="en-US" sz="3000" dirty="0">
                <a:solidFill>
                  <a:schemeClr val="bg1"/>
                </a:solidFill>
              </a:rPr>
              <a:t>Hb.10:19-25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Faith,</a:t>
            </a:r>
            <a:r>
              <a:rPr lang="en-US" altLang="en-US" sz="3000" dirty="0">
                <a:solidFill>
                  <a:schemeClr val="bg1"/>
                </a:solidFill>
              </a:rPr>
              <a:t> 22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Hope,</a:t>
            </a:r>
            <a:r>
              <a:rPr lang="en-US" altLang="en-US" sz="3000" dirty="0">
                <a:solidFill>
                  <a:schemeClr val="bg1"/>
                </a:solidFill>
              </a:rPr>
              <a:t> 23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altLang="en-US" sz="3000" dirty="0">
                <a:solidFill>
                  <a:srgbClr val="FFFFCC"/>
                </a:solidFill>
              </a:rPr>
              <a:t>Love, </a:t>
            </a:r>
            <a:r>
              <a:rPr lang="en-US" altLang="en-US" sz="3000" dirty="0">
                <a:solidFill>
                  <a:schemeClr val="bg1"/>
                </a:solidFill>
              </a:rPr>
              <a:t>24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ECFF"/>
                </a:solidFill>
              </a:rPr>
              <a:t>5. </a:t>
            </a:r>
            <a:r>
              <a:rPr lang="en-US" altLang="en-US" sz="3000" dirty="0">
                <a:solidFill>
                  <a:srgbClr val="CCFFCC"/>
                </a:solidFill>
              </a:rPr>
              <a:t>Life?</a:t>
            </a:r>
            <a:r>
              <a:rPr lang="en-US" altLang="en-US" sz="3000" dirty="0">
                <a:solidFill>
                  <a:schemeClr val="bg1"/>
                </a:solidFill>
              </a:rPr>
              <a:t>  Hb.10:32-39</a:t>
            </a:r>
          </a:p>
        </p:txBody>
      </p:sp>
    </p:spTree>
    <p:extLst>
      <p:ext uri="{BB962C8B-B14F-4D97-AF65-F5344CB8AC3E}">
        <p14:creationId xmlns:p14="http://schemas.microsoft.com/office/powerpoint/2010/main" val="287210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9F43B0-6E50-BBFD-CB42-C786D6A07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Old Faithful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01F03-3D34-01EC-AE6D-E75AD009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Semper fidelis</a:t>
            </a:r>
          </a:p>
          <a:p>
            <a:r>
              <a:rPr lang="en-US" sz="3100" dirty="0">
                <a:solidFill>
                  <a:schemeClr val="bg1"/>
                </a:solidFill>
              </a:rPr>
              <a:t>1 Co.4</a:t>
            </a:r>
            <a:r>
              <a:rPr lang="en-US" sz="3100" baseline="30000" dirty="0">
                <a:solidFill>
                  <a:schemeClr val="bg1"/>
                </a:solidFill>
              </a:rPr>
              <a:t>2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it is required in stewards that one be found faithful</a:t>
            </a:r>
          </a:p>
          <a:p>
            <a:r>
              <a:rPr lang="en-US" sz="3100" dirty="0">
                <a:solidFill>
                  <a:srgbClr val="CCFFCC"/>
                </a:solidFill>
              </a:rPr>
              <a:t>Bernie Madoff</a:t>
            </a:r>
          </a:p>
          <a:p>
            <a:pPr marL="0" indent="0" algn="ctr">
              <a:buNone/>
            </a:pPr>
            <a:r>
              <a:rPr lang="en-US" sz="3100" dirty="0">
                <a:solidFill>
                  <a:srgbClr val="CCFFFF"/>
                </a:solidFill>
              </a:rPr>
              <a:t>God is faithful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bg1"/>
                </a:solidFill>
              </a:rPr>
              <a:t>2 Tim.2</a:t>
            </a:r>
            <a:r>
              <a:rPr lang="en-US" sz="3100" baseline="30000" dirty="0">
                <a:solidFill>
                  <a:schemeClr val="bg1"/>
                </a:solidFill>
              </a:rPr>
              <a:t>13</a:t>
            </a:r>
            <a:r>
              <a:rPr lang="en-US" sz="3100" dirty="0">
                <a:solidFill>
                  <a:srgbClr val="CCFFFF"/>
                </a:solidFill>
              </a:rPr>
              <a:t> if we are faithless, He remains faithful; He cannot deny Himself</a:t>
            </a: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2400" dirty="0">
                <a:solidFill>
                  <a:srgbClr val="CCECFF"/>
                </a:solidFill>
              </a:rPr>
              <a:t>5. </a:t>
            </a:r>
            <a:r>
              <a:rPr lang="en-US" altLang="en-US" sz="3100" dirty="0">
                <a:solidFill>
                  <a:srgbClr val="CCFFCC"/>
                </a:solidFill>
              </a:rPr>
              <a:t>Life?   </a:t>
            </a:r>
            <a:r>
              <a:rPr lang="en-US" altLang="en-US" sz="3100" dirty="0">
                <a:solidFill>
                  <a:schemeClr val="bg1"/>
                </a:solidFill>
              </a:rPr>
              <a:t>Hb.10:32-39.  </a:t>
            </a:r>
            <a:endParaRPr lang="en-US" altLang="en-US" sz="3100" dirty="0">
              <a:solidFill>
                <a:srgbClr val="CCFFCC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02920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35: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confidence</a:t>
            </a:r>
            <a:r>
              <a:rPr lang="en-US" altLang="en-US" sz="3000" dirty="0">
                <a:solidFill>
                  <a:schemeClr val="bg1"/>
                </a:solidFill>
              </a:rPr>
              <a:t>.   Not in self (19) but God.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36: </a:t>
            </a:r>
            <a:r>
              <a:rPr lang="en-US" altLang="en-US" sz="3000" dirty="0">
                <a:solidFill>
                  <a:srgbClr val="CCFFFF"/>
                </a:solidFill>
              </a:rPr>
              <a:t>endurance</a:t>
            </a:r>
            <a:r>
              <a:rPr lang="en-US" altLang="en-US" sz="3000" dirty="0">
                <a:solidFill>
                  <a:schemeClr val="bg1"/>
                </a:solidFill>
              </a:rPr>
              <a:t>.  12:1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37: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patience</a:t>
            </a:r>
            <a:r>
              <a:rPr lang="en-US" altLang="en-US" sz="3000" dirty="0">
                <a:solidFill>
                  <a:schemeClr val="bg1"/>
                </a:solidFill>
              </a:rPr>
              <a:t>.  2 Co.4:17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38: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FF"/>
                </a:solidFill>
              </a:rPr>
              <a:t>persistence</a:t>
            </a:r>
            <a:r>
              <a:rPr lang="en-US" altLang="en-US" sz="3000" dirty="0">
                <a:solidFill>
                  <a:schemeClr val="bg1"/>
                </a:solidFill>
              </a:rPr>
              <a:t>.  Hab.2:4 . . . 3:17-18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39: </a:t>
            </a:r>
            <a:r>
              <a:rPr lang="en-US" altLang="en-US" sz="3000" dirty="0">
                <a:solidFill>
                  <a:srgbClr val="CCFFFF"/>
                </a:solidFill>
              </a:rPr>
              <a:t>perseverance</a:t>
            </a:r>
            <a:r>
              <a:rPr lang="en-US" altLang="en-US" sz="3000" dirty="0">
                <a:solidFill>
                  <a:schemeClr val="bg1"/>
                </a:solidFill>
              </a:rPr>
              <a:t>.   Mt.24</a:t>
            </a:r>
            <a:r>
              <a:rPr lang="en-US" baseline="30000" dirty="0">
                <a:solidFill>
                  <a:srgbClr val="FFFFCC"/>
                </a:solidFill>
              </a:rPr>
              <a:t>44 </a:t>
            </a:r>
            <a:r>
              <a:rPr lang="en-US" sz="3000" dirty="0">
                <a:solidFill>
                  <a:srgbClr val="CCFFCC"/>
                </a:solidFill>
              </a:rPr>
              <a:t>Therefore you also be ready, for the Son of Man is coming at an hour you </a:t>
            </a:r>
            <a:r>
              <a:rPr lang="en-US" sz="3000" u="sng" dirty="0">
                <a:solidFill>
                  <a:srgbClr val="CCFFCC"/>
                </a:solidFill>
              </a:rPr>
              <a:t>do not expect</a:t>
            </a:r>
            <a:r>
              <a:rPr lang="en-US" sz="3000" dirty="0">
                <a:solidFill>
                  <a:srgbClr val="CCFFCC"/>
                </a:solidFill>
              </a:rPr>
              <a:t>.  </a:t>
            </a:r>
            <a:r>
              <a:rPr lang="en-US" sz="3000" baseline="30000" dirty="0">
                <a:solidFill>
                  <a:srgbClr val="FFFFCC"/>
                </a:solidFill>
              </a:rPr>
              <a:t>50</a:t>
            </a:r>
            <a:r>
              <a:rPr lang="en-US" sz="3000" dirty="0">
                <a:solidFill>
                  <a:srgbClr val="FFFFCC"/>
                </a:solidFill>
              </a:rPr>
              <a:t> </a:t>
            </a:r>
            <a:r>
              <a:rPr lang="en-US" sz="3000" dirty="0">
                <a:solidFill>
                  <a:srgbClr val="CCFFCC"/>
                </a:solidFill>
              </a:rPr>
              <a:t>the master of that servant will come on a day when he is </a:t>
            </a:r>
            <a:r>
              <a:rPr lang="en-US" sz="3000" u="sng" dirty="0">
                <a:solidFill>
                  <a:srgbClr val="CCFFCC"/>
                </a:solidFill>
              </a:rPr>
              <a:t>not looking for him</a:t>
            </a:r>
            <a:r>
              <a:rPr lang="en-US" sz="3000" dirty="0">
                <a:solidFill>
                  <a:srgbClr val="CCFFCC"/>
                </a:solidFill>
              </a:rPr>
              <a:t> and at an hour that he is </a:t>
            </a:r>
            <a:r>
              <a:rPr lang="en-US" sz="3000" u="sng" dirty="0">
                <a:solidFill>
                  <a:srgbClr val="CCFFCC"/>
                </a:solidFill>
              </a:rPr>
              <a:t>not aware of</a:t>
            </a:r>
            <a:r>
              <a:rPr lang="en-US" sz="3000" dirty="0">
                <a:solidFill>
                  <a:srgbClr val="CCFFCC"/>
                </a:solidFill>
              </a:rPr>
              <a:t>…</a:t>
            </a:r>
          </a:p>
          <a:p>
            <a:pPr marL="0" indent="0">
              <a:buNone/>
            </a:pPr>
            <a:endParaRPr lang="en-US" baseline="300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58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is Faithfulness?</a:t>
            </a:r>
            <a:endParaRPr kumimoji="0" lang="en-US" sz="35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4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Faithful</a:t>
            </a:r>
            <a:endParaRPr lang="en-US" altLang="en-US" sz="31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Someone in whom confidence can be placed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Dependable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Can be counted on to do the job right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rgbClr val="FFFF99"/>
                </a:solidFill>
              </a:rPr>
              <a:t>Con</a:t>
            </a:r>
            <a:r>
              <a:rPr lang="en-US" altLang="en-US" sz="2400" dirty="0" err="1">
                <a:solidFill>
                  <a:srgbClr val="00B0F0"/>
                </a:solidFill>
              </a:rPr>
              <a:t>▪</a:t>
            </a:r>
            <a:r>
              <a:rPr lang="en-US" altLang="en-US" sz="3000" dirty="0" err="1">
                <a:solidFill>
                  <a:srgbClr val="FFFF99"/>
                </a:solidFill>
              </a:rPr>
              <a:t>fidence</a:t>
            </a:r>
            <a:r>
              <a:rPr lang="en-US" altLang="en-US" sz="3000" dirty="0">
                <a:solidFill>
                  <a:schemeClr val="bg1"/>
                </a:solidFill>
              </a:rPr>
              <a:t> 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Confidant</a:t>
            </a:r>
            <a:r>
              <a:rPr lang="en-US" altLang="en-US" sz="3000" dirty="0">
                <a:solidFill>
                  <a:schemeClr val="bg1"/>
                </a:solidFill>
              </a:rPr>
              <a:t> (trusted friend)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Confide</a:t>
            </a:r>
            <a:r>
              <a:rPr lang="en-US" altLang="en-US" sz="3000" dirty="0">
                <a:solidFill>
                  <a:schemeClr val="bg1"/>
                </a:solidFill>
              </a:rPr>
              <a:t> (trust).  ‘Take me into your confidence’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Tim.1:12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Faithful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Someone in whom confidence can be placed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Dependable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Can be counted on to do the job right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Con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fidence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rgbClr val="FFFF99"/>
                </a:solidFill>
              </a:rPr>
              <a:t>Re</a:t>
            </a:r>
            <a:r>
              <a:rPr lang="en-US" altLang="en-US" sz="2400" dirty="0" err="1">
                <a:solidFill>
                  <a:srgbClr val="00B0F0"/>
                </a:solidFill>
              </a:rPr>
              <a:t>▪</a:t>
            </a:r>
            <a:r>
              <a:rPr lang="en-US" altLang="en-US" sz="3000" dirty="0" err="1">
                <a:solidFill>
                  <a:srgbClr val="FFFF99"/>
                </a:solidFill>
              </a:rPr>
              <a:t>liability</a:t>
            </a:r>
            <a:r>
              <a:rPr lang="en-US" altLang="en-US" sz="3000" dirty="0">
                <a:solidFill>
                  <a:schemeClr val="bg1"/>
                </a:solidFill>
              </a:rPr>
              <a:t> 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Bound to in trust and confidence </a:t>
            </a:r>
            <a:r>
              <a:rPr lang="en-US" altLang="en-US" sz="3000" dirty="0">
                <a:solidFill>
                  <a:schemeClr val="bg1">
                    <a:lumMod val="95000"/>
                  </a:schemeClr>
                </a:solidFill>
              </a:rPr>
              <a:t>[religion]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Faithful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Someone in whom confidence can be placed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Dependable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Can be counted on to do the job right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Con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fidence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Re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liability</a:t>
            </a:r>
            <a:r>
              <a:rPr lang="en-US" altLang="en-US" sz="2200" dirty="0">
                <a:solidFill>
                  <a:schemeClr val="bg1"/>
                </a:solidFill>
              </a:rPr>
              <a:t>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rgbClr val="FFFF99"/>
                </a:solidFill>
              </a:rPr>
              <a:t>Fide</a:t>
            </a:r>
            <a:r>
              <a:rPr lang="en-US" altLang="en-US" sz="2400" dirty="0" err="1">
                <a:solidFill>
                  <a:srgbClr val="00B0F0"/>
                </a:solidFill>
              </a:rPr>
              <a:t>▪</a:t>
            </a:r>
            <a:r>
              <a:rPr lang="en-US" altLang="en-US" sz="3000" dirty="0" err="1">
                <a:solidFill>
                  <a:srgbClr val="FFFF99"/>
                </a:solidFill>
              </a:rPr>
              <a:t>lity</a:t>
            </a:r>
            <a:r>
              <a:rPr lang="en-US" altLang="en-US" sz="3000" dirty="0">
                <a:solidFill>
                  <a:srgbClr val="FFFF99"/>
                </a:solidFill>
              </a:rPr>
              <a:t> 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Faithful devotion to duty, obligations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1 Sm.2:…35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Fidelity Federal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89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Faithful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Someone in whom confidence can be placed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Dependable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Can be counted on to do the job right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Con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fidence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Re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liability</a:t>
            </a:r>
            <a:r>
              <a:rPr lang="en-US" altLang="en-US" sz="2200" dirty="0">
                <a:solidFill>
                  <a:schemeClr val="bg1"/>
                </a:solidFill>
              </a:rPr>
              <a:t>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Fide</a:t>
            </a:r>
            <a:r>
              <a:rPr lang="en-US" altLang="en-US" sz="20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lity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rgbClr val="FFFF99"/>
                </a:solidFill>
              </a:rPr>
              <a:t>Commit</a:t>
            </a:r>
            <a:r>
              <a:rPr lang="en-US" altLang="en-US" sz="2400" dirty="0" err="1">
                <a:solidFill>
                  <a:srgbClr val="00B0F0"/>
                </a:solidFill>
              </a:rPr>
              <a:t>▪</a:t>
            </a:r>
            <a:r>
              <a:rPr lang="en-US" altLang="en-US" sz="3000" dirty="0" err="1">
                <a:solidFill>
                  <a:srgbClr val="FFFF99"/>
                </a:solidFill>
              </a:rPr>
              <a:t>ment</a:t>
            </a:r>
            <a:endParaRPr lang="en-US" altLang="en-US" sz="3000" dirty="0">
              <a:solidFill>
                <a:srgbClr val="FFFF99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99"/>
                </a:solidFill>
              </a:rPr>
              <a:t>To send together.  Pledge, bind.   </a:t>
            </a:r>
            <a:r>
              <a:rPr lang="en-US" altLang="en-US" sz="3000" dirty="0">
                <a:solidFill>
                  <a:schemeClr val="bg1"/>
                </a:solidFill>
              </a:rPr>
              <a:t>Rv.2:10, 13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79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6096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Faithful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2" y="685800"/>
            <a:ext cx="8610599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Someone in whom confidence can be placed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Dependable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Can be counted on to do the job right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Con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fidence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Re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liability</a:t>
            </a:r>
            <a:r>
              <a:rPr lang="en-US" altLang="en-US" sz="2200" dirty="0">
                <a:solidFill>
                  <a:schemeClr val="bg1"/>
                </a:solidFill>
              </a:rPr>
              <a:t>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Fide</a:t>
            </a:r>
            <a:r>
              <a:rPr lang="en-US" altLang="en-US" sz="20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lity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2200" dirty="0" err="1">
                <a:solidFill>
                  <a:srgbClr val="FFFF99"/>
                </a:solidFill>
              </a:rPr>
              <a:t>Commit</a:t>
            </a:r>
            <a:r>
              <a:rPr lang="en-US" altLang="en-US" sz="2200" dirty="0" err="1">
                <a:solidFill>
                  <a:srgbClr val="00B0F0"/>
                </a:solidFill>
              </a:rPr>
              <a:t>▪</a:t>
            </a:r>
            <a:r>
              <a:rPr lang="en-US" altLang="en-US" sz="2200" dirty="0" err="1">
                <a:solidFill>
                  <a:srgbClr val="FFFF99"/>
                </a:solidFill>
              </a:rPr>
              <a:t>ment</a:t>
            </a:r>
            <a:endParaRPr lang="en-US" altLang="en-US" sz="2200" dirty="0">
              <a:solidFill>
                <a:srgbClr val="FFFF99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 err="1">
                <a:solidFill>
                  <a:srgbClr val="FFFF99"/>
                </a:solidFill>
              </a:rPr>
              <a:t>Trust</a:t>
            </a:r>
            <a:r>
              <a:rPr lang="en-US" altLang="en-US" sz="2400" dirty="0" err="1">
                <a:solidFill>
                  <a:srgbClr val="00B0F0"/>
                </a:solidFill>
              </a:rPr>
              <a:t>▪</a:t>
            </a:r>
            <a:r>
              <a:rPr lang="en-US" altLang="en-US" sz="3000" dirty="0" err="1">
                <a:solidFill>
                  <a:srgbClr val="FFFF99"/>
                </a:solidFill>
              </a:rPr>
              <a:t>worthiness</a:t>
            </a:r>
            <a:r>
              <a:rPr lang="en-US" altLang="en-US" sz="3000" dirty="0">
                <a:solidFill>
                  <a:srgbClr val="FFFF99"/>
                </a:solidFill>
              </a:rPr>
              <a:t> / </a:t>
            </a:r>
            <a:r>
              <a:rPr lang="en-US" altLang="en-US" sz="3000" dirty="0" err="1">
                <a:solidFill>
                  <a:srgbClr val="FFFF99"/>
                </a:solidFill>
              </a:rPr>
              <a:t>Depend</a:t>
            </a:r>
            <a:r>
              <a:rPr lang="en-US" altLang="en-US" sz="2400" dirty="0" err="1">
                <a:solidFill>
                  <a:srgbClr val="00B0F0"/>
                </a:solidFill>
              </a:rPr>
              <a:t>▪</a:t>
            </a:r>
            <a:r>
              <a:rPr lang="en-US" altLang="en-US" sz="3000" dirty="0" err="1">
                <a:solidFill>
                  <a:srgbClr val="FFFF99"/>
                </a:solidFill>
              </a:rPr>
              <a:t>ability</a:t>
            </a:r>
            <a:endParaRPr lang="en-US" altLang="en-US" sz="3000" dirty="0">
              <a:solidFill>
                <a:srgbClr val="FFFF99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Gn.39:6…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rgbClr val="FFFFCC"/>
                </a:solidFill>
              </a:rPr>
              <a:t>Car … oven … phone…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89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What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 Faithfulness?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2CBFADCC-4114-2692-4FD6-08F9CF6343BE}"/>
              </a:ext>
            </a:extLst>
          </p:cNvPr>
          <p:cNvSpPr/>
          <p:nvPr/>
        </p:nvSpPr>
        <p:spPr bwMode="auto">
          <a:xfrm>
            <a:off x="963103" y="1219200"/>
            <a:ext cx="7219362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5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How To Identify Faithfulness?</a:t>
            </a:r>
            <a:endParaRPr kumimoji="0" lang="en-US" sz="350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05436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12448</TotalTime>
  <Words>958</Words>
  <Application>Microsoft Office PowerPoint</Application>
  <PresentationFormat>On-screen Show (4:3)</PresentationFormat>
  <Paragraphs>131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Verdana</vt:lpstr>
      <vt:lpstr>Wingdings</vt:lpstr>
      <vt:lpstr>1_Default Design</vt:lpstr>
      <vt:lpstr>Default Design</vt:lpstr>
      <vt:lpstr>PowerPoint Presentation</vt:lpstr>
      <vt:lpstr>Old Faithful</vt:lpstr>
      <vt:lpstr>PowerPoint Presentation</vt:lpstr>
      <vt:lpstr>Faithful</vt:lpstr>
      <vt:lpstr>Faithful</vt:lpstr>
      <vt:lpstr>Faithful</vt:lpstr>
      <vt:lpstr>Faithful</vt:lpstr>
      <vt:lpstr>Faithful</vt:lpstr>
      <vt:lpstr>PowerPoint Presentation</vt:lpstr>
      <vt:lpstr>Luke – a manual on faithfulness</vt:lpstr>
      <vt:lpstr>Luke – a manual on faithfulness</vt:lpstr>
      <vt:lpstr>Philippians 2:19-22</vt:lpstr>
      <vt:lpstr>PowerPoint Presentation</vt:lpstr>
      <vt:lpstr>1. Marital</vt:lpstr>
      <vt:lpstr>2. Parental</vt:lpstr>
      <vt:lpstr>3. Brotherly</vt:lpstr>
      <vt:lpstr>4. Spiritual</vt:lpstr>
      <vt:lpstr>PowerPoint Presentation</vt:lpstr>
      <vt:lpstr>1. Belief?   Hb.3:5-6.  Cliffhanger</vt:lpstr>
      <vt:lpstr>5. Life?   Hb.10:32-39.  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1147</cp:revision>
  <dcterms:created xsi:type="dcterms:W3CDTF">2011-08-18T15:42:19Z</dcterms:created>
  <dcterms:modified xsi:type="dcterms:W3CDTF">2023-11-18T04:30:30Z</dcterms:modified>
</cp:coreProperties>
</file>