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7"/>
  </p:notesMasterIdLst>
  <p:sldIdLst>
    <p:sldId id="501" r:id="rId2"/>
    <p:sldId id="447" r:id="rId3"/>
    <p:sldId id="598" r:id="rId4"/>
    <p:sldId id="599" r:id="rId5"/>
    <p:sldId id="600" r:id="rId6"/>
    <p:sldId id="597" r:id="rId7"/>
    <p:sldId id="589" r:id="rId8"/>
    <p:sldId id="590" r:id="rId9"/>
    <p:sldId id="591" r:id="rId10"/>
    <p:sldId id="592" r:id="rId11"/>
    <p:sldId id="593" r:id="rId12"/>
    <p:sldId id="565" r:id="rId13"/>
    <p:sldId id="594" r:id="rId14"/>
    <p:sldId id="595" r:id="rId15"/>
    <p:sldId id="59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FFCC"/>
    <a:srgbClr val="FFFFCC"/>
    <a:srgbClr val="CCECFF"/>
    <a:srgbClr val="FFFF99"/>
    <a:srgbClr val="99FFCC"/>
    <a:srgbClr val="A50021"/>
    <a:srgbClr val="CC0066"/>
    <a:srgbClr val="8000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884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85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5948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49441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52007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90166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4686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67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1014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446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4499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319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0871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9562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080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890485" y="556181"/>
            <a:ext cx="5374259" cy="116892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Good To</a:t>
            </a:r>
            <a:br>
              <a:rPr lang="en-US" sz="3200" kern="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kern="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Become A Christian?</a:t>
            </a:r>
            <a:endParaRPr kumimoji="0" lang="en-US" sz="3500" b="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293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D. </a:t>
            </a:r>
            <a:r>
              <a:rPr lang="en-US" altLang="en-US" sz="3100" dirty="0">
                <a:solidFill>
                  <a:srgbClr val="CCECFF"/>
                </a:solidFill>
              </a:rPr>
              <a:t>“I’m afraid”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Rv.21:8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Mt.13:20-21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Suffers loss of – </a:t>
            </a:r>
            <a:endParaRPr lang="en-US" altLang="en-US" sz="3000" dirty="0">
              <a:solidFill>
                <a:srgbClr val="FFFFCC"/>
              </a:solidFill>
            </a:endParaRPr>
          </a:p>
          <a:p>
            <a:pPr marL="744538" lvl="1" indent="-404813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sz="3000" dirty="0">
                <a:solidFill>
                  <a:srgbClr val="CCFFCC"/>
                </a:solidFill>
              </a:rPr>
              <a:t>Reputation. </a:t>
            </a:r>
            <a:r>
              <a:rPr lang="en-US" altLang="en-US" sz="3000" dirty="0">
                <a:solidFill>
                  <a:schemeClr val="bg1"/>
                </a:solidFill>
              </a:rPr>
              <a:t>   Rv.2:14</a:t>
            </a:r>
          </a:p>
          <a:p>
            <a:pPr marL="687388" lvl="1" indent="-347663">
              <a:spcAft>
                <a:spcPts val="90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chemeClr val="bg1"/>
                </a:solidFill>
              </a:rPr>
              <a:t>2. </a:t>
            </a:r>
            <a:r>
              <a:rPr lang="en-US" altLang="en-US" sz="3000" dirty="0">
                <a:solidFill>
                  <a:srgbClr val="CCFFCC"/>
                </a:solidFill>
              </a:rPr>
              <a:t>Property.</a:t>
            </a:r>
            <a:r>
              <a:rPr lang="en-US" altLang="en-US" sz="3000" dirty="0">
                <a:solidFill>
                  <a:srgbClr val="FFFFCC"/>
                </a:solidFill>
              </a:rPr>
              <a:t>  Paul suffered the loss of all things …and counted them as rubbish…   </a:t>
            </a:r>
          </a:p>
          <a:p>
            <a:pPr marL="339725" lvl="1" indent="0">
              <a:spcAft>
                <a:spcPts val="90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chemeClr val="bg1"/>
                </a:solidFill>
              </a:rPr>
              <a:t>3. </a:t>
            </a:r>
            <a:r>
              <a:rPr lang="en-US" altLang="en-US" sz="3000" dirty="0">
                <a:solidFill>
                  <a:srgbClr val="CCFFCC"/>
                </a:solidFill>
              </a:rPr>
              <a:t>Life.</a:t>
            </a:r>
            <a:r>
              <a:rPr lang="en-US" altLang="en-US" sz="3000" dirty="0">
                <a:solidFill>
                  <a:srgbClr val="FFFFCC"/>
                </a:solidFill>
              </a:rPr>
              <a:t>  </a:t>
            </a:r>
            <a:r>
              <a:rPr lang="en-US" altLang="en-US" sz="3000" dirty="0">
                <a:solidFill>
                  <a:schemeClr val="bg1"/>
                </a:solidFill>
              </a:rPr>
              <a:t>Rv.2:13</a:t>
            </a:r>
          </a:p>
          <a:p>
            <a:pPr marL="339725" lvl="1" indent="-339725">
              <a:spcAft>
                <a:spcPts val="900"/>
              </a:spcAft>
              <a:buNone/>
              <a:tabLst>
                <a:tab pos="687388" algn="l"/>
              </a:tabLst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3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2360884" y="999242"/>
            <a:ext cx="4423878" cy="44306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Some Say No Because …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1FEFE148-FBAD-E7CA-5806-AC43F62DD604}"/>
              </a:ext>
            </a:extLst>
          </p:cNvPr>
          <p:cNvSpPr/>
          <p:nvPr/>
        </p:nvSpPr>
        <p:spPr bwMode="auto">
          <a:xfrm>
            <a:off x="1012041" y="1585270"/>
            <a:ext cx="7124700" cy="116892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The Answer Is Yes</a:t>
            </a:r>
          </a:p>
        </p:txBody>
      </p:sp>
    </p:spTree>
    <p:extLst>
      <p:ext uri="{BB962C8B-B14F-4D97-AF65-F5344CB8AC3E}">
        <p14:creationId xmlns:p14="http://schemas.microsoft.com/office/powerpoint/2010/main" val="915204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A. </a:t>
            </a:r>
            <a:r>
              <a:rPr lang="en-US" altLang="en-US" sz="3100" dirty="0">
                <a:solidFill>
                  <a:srgbClr val="FFFFCC"/>
                </a:solidFill>
              </a:rPr>
              <a:t>Satisfaction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48091"/>
            <a:ext cx="8610599" cy="5912965"/>
          </a:xfrm>
        </p:spPr>
        <p:txBody>
          <a:bodyPr/>
          <a:lstStyle/>
          <a:p>
            <a:pPr marL="0" indent="0" algn="ctr">
              <a:spcAft>
                <a:spcPts val="8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Only in Christ.   Ro.6:23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Ec.1:8, </a:t>
            </a:r>
            <a:r>
              <a:rPr lang="en-US" altLang="en-US" sz="3000" dirty="0">
                <a:solidFill>
                  <a:srgbClr val="CCFFFF"/>
                </a:solidFill>
              </a:rPr>
              <a:t>the eye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Ec.5:10, </a:t>
            </a:r>
            <a:r>
              <a:rPr lang="en-US" altLang="en-US" sz="3000" dirty="0">
                <a:solidFill>
                  <a:srgbClr val="CCFFFF"/>
                </a:solidFill>
              </a:rPr>
              <a:t>silver.</a:t>
            </a:r>
            <a:r>
              <a:rPr lang="en-US" altLang="en-US" sz="3000" dirty="0">
                <a:solidFill>
                  <a:schemeClr val="bg1"/>
                </a:solidFill>
              </a:rPr>
              <a:t>   Not satisfied.   Josh.7:21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Ec.6:3, </a:t>
            </a:r>
            <a:r>
              <a:rPr lang="en-US" altLang="en-US" sz="3000" dirty="0">
                <a:solidFill>
                  <a:srgbClr val="CCFFFF"/>
                </a:solidFill>
              </a:rPr>
              <a:t>blessings do not satisfy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Ec.6:7, </a:t>
            </a:r>
            <a:r>
              <a:rPr lang="en-US" altLang="en-US" sz="3000" dirty="0">
                <a:solidFill>
                  <a:srgbClr val="CCFFFF"/>
                </a:solidFill>
              </a:rPr>
              <a:t>labor and its benefits.</a:t>
            </a:r>
            <a:r>
              <a:rPr lang="en-US" altLang="en-US" sz="3000" dirty="0">
                <a:solidFill>
                  <a:schemeClr val="bg1"/>
                </a:solidFill>
              </a:rPr>
              <a:t>   Ph.3:8</a:t>
            </a:r>
            <a:endParaRPr lang="en-US" altLang="en-US" sz="30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66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B. </a:t>
            </a:r>
            <a:r>
              <a:rPr lang="en-US" altLang="en-US" sz="3100" dirty="0">
                <a:solidFill>
                  <a:srgbClr val="FFFFCC"/>
                </a:solidFill>
              </a:rPr>
              <a:t>Cannot afford not to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48091"/>
            <a:ext cx="8610599" cy="5912965"/>
          </a:xfrm>
        </p:spPr>
        <p:txBody>
          <a:bodyPr/>
          <a:lstStyle/>
          <a:p>
            <a:pPr marL="0" indent="0" algn="ctr">
              <a:spcAft>
                <a:spcPts val="8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Mk.10:…30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Lk.16, </a:t>
            </a:r>
            <a:r>
              <a:rPr lang="en-US" altLang="en-US" sz="3000" dirty="0">
                <a:solidFill>
                  <a:srgbClr val="FFFFCC"/>
                </a:solidFill>
              </a:rPr>
              <a:t>rich man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Lk.19:41, </a:t>
            </a:r>
            <a:r>
              <a:rPr lang="en-US" altLang="en-US" sz="3000" dirty="0">
                <a:solidFill>
                  <a:srgbClr val="FFFFCC"/>
                </a:solidFill>
              </a:rPr>
              <a:t>wept</a:t>
            </a:r>
            <a:r>
              <a:rPr lang="en-US" altLang="en-US" sz="3000" dirty="0">
                <a:solidFill>
                  <a:schemeClr val="bg1"/>
                </a:solidFill>
              </a:rPr>
              <a:t> . . . Jn.11:35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2 Tim.4:7, </a:t>
            </a:r>
            <a:r>
              <a:rPr lang="en-US" altLang="en-US" sz="3000" i="1" u="sng" dirty="0">
                <a:solidFill>
                  <a:srgbClr val="FFFFCC"/>
                </a:solidFill>
              </a:rPr>
              <a:t>have</a:t>
            </a:r>
            <a:r>
              <a:rPr lang="en-US" altLang="en-US" sz="3000" i="1" dirty="0">
                <a:solidFill>
                  <a:srgbClr val="FFFFCC"/>
                </a:solidFill>
              </a:rPr>
              <a:t> fought… finished… kept…</a:t>
            </a: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i="1" dirty="0">
                <a:solidFill>
                  <a:srgbClr val="CCFFFF"/>
                </a:solidFill>
              </a:rPr>
              <a:t>“Paul is at the top of the hill with a backward look at the climb” </a:t>
            </a:r>
            <a:r>
              <a:rPr lang="en-US" altLang="en-US" sz="2400" dirty="0">
                <a:solidFill>
                  <a:schemeClr val="bg1"/>
                </a:solidFill>
              </a:rPr>
              <a:t>– ATR - Davis</a:t>
            </a:r>
            <a:endParaRPr lang="en-US" alt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35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C. </a:t>
            </a:r>
            <a:r>
              <a:rPr lang="en-US" altLang="en-US" sz="3100" dirty="0">
                <a:solidFill>
                  <a:srgbClr val="FFFFCC"/>
                </a:solidFill>
              </a:rPr>
              <a:t>Gratitude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48091"/>
            <a:ext cx="8610599" cy="5912965"/>
          </a:xfrm>
        </p:spPr>
        <p:txBody>
          <a:bodyPr/>
          <a:lstStyle/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Lk.8… </a:t>
            </a:r>
            <a:r>
              <a:rPr lang="en-US" altLang="en-US" sz="3000" baseline="30000" dirty="0">
                <a:solidFill>
                  <a:schemeClr val="bg1"/>
                </a:solidFill>
              </a:rPr>
              <a:t>38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2900" dirty="0">
                <a:solidFill>
                  <a:srgbClr val="CCFFCC"/>
                </a:solidFill>
              </a:rPr>
              <a:t>man from whom the demons had departed begged Him that he might be with Him.  But Jesus sent him away, saying,   </a:t>
            </a:r>
            <a:r>
              <a:rPr lang="en-US" altLang="en-US" sz="3000" baseline="30000" dirty="0">
                <a:solidFill>
                  <a:schemeClr val="bg1"/>
                </a:solidFill>
              </a:rPr>
              <a:t>39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CC"/>
                </a:solidFill>
              </a:rPr>
              <a:t>Return to your own house, and tell what great things God has done for you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Ep.2:1-3…</a:t>
            </a:r>
            <a:r>
              <a:rPr lang="en-US" altLang="en-US" sz="3000" dirty="0">
                <a:solidFill>
                  <a:srgbClr val="CCFFCC"/>
                </a:solidFill>
              </a:rPr>
              <a:t>their past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Ep.2:4, </a:t>
            </a:r>
            <a:r>
              <a:rPr lang="en-US" altLang="en-US" sz="3000" dirty="0">
                <a:solidFill>
                  <a:srgbClr val="CCFFCC"/>
                </a:solidFill>
              </a:rPr>
              <a:t>but God</a:t>
            </a:r>
            <a:r>
              <a:rPr lang="en-US" altLang="en-US" sz="3000" dirty="0">
                <a:solidFill>
                  <a:schemeClr val="bg1"/>
                </a:solidFill>
              </a:rPr>
              <a:t>…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Ep.2:12, </a:t>
            </a:r>
            <a:r>
              <a:rPr lang="en-US" altLang="en-US" sz="3000" dirty="0">
                <a:solidFill>
                  <a:srgbClr val="CCFFCC"/>
                </a:solidFill>
              </a:rPr>
              <a:t>their past without God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Ep.2:13, </a:t>
            </a:r>
            <a:r>
              <a:rPr lang="en-US" altLang="en-US" sz="3000" dirty="0">
                <a:solidFill>
                  <a:srgbClr val="CCFFCC"/>
                </a:solidFill>
              </a:rPr>
              <a:t>but now</a:t>
            </a:r>
          </a:p>
          <a:p>
            <a:pPr marL="0" indent="0">
              <a:spcAft>
                <a:spcPts val="8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97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D. </a:t>
            </a:r>
            <a:r>
              <a:rPr lang="en-US" altLang="en-US" sz="3100" dirty="0">
                <a:solidFill>
                  <a:srgbClr val="FFFFCC"/>
                </a:solidFill>
              </a:rPr>
              <a:t>Fear (in proper context)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48091"/>
            <a:ext cx="8610599" cy="5912965"/>
          </a:xfrm>
        </p:spPr>
        <p:txBody>
          <a:bodyPr/>
          <a:lstStyle/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Hb.2:15, </a:t>
            </a:r>
            <a:r>
              <a:rPr lang="en-US" altLang="en-US" sz="3000" dirty="0">
                <a:solidFill>
                  <a:srgbClr val="FFFFCC"/>
                </a:solidFill>
              </a:rPr>
              <a:t>release those who through fear of death were all their lifetime subject to bondage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Hb.9:27, </a:t>
            </a:r>
            <a:r>
              <a:rPr lang="en-US" altLang="en-US" sz="3000" dirty="0">
                <a:solidFill>
                  <a:srgbClr val="FFFFCC"/>
                </a:solidFill>
              </a:rPr>
              <a:t>and as it is appointed for men to die once, but after this the judgment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Hb.10:38, </a:t>
            </a:r>
            <a:r>
              <a:rPr lang="en-US" altLang="en-US" sz="3000" dirty="0">
                <a:solidFill>
                  <a:srgbClr val="FFFFCC"/>
                </a:solidFill>
              </a:rPr>
              <a:t>the just shall live by faith; But if anyone draws back, My soul has no pleasure in him</a:t>
            </a:r>
          </a:p>
        </p:txBody>
      </p:sp>
    </p:spTree>
    <p:extLst>
      <p:ext uri="{BB962C8B-B14F-4D97-AF65-F5344CB8AC3E}">
        <p14:creationId xmlns:p14="http://schemas.microsoft.com/office/powerpoint/2010/main" val="420674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Should I become a millionaire? </a:t>
            </a:r>
            <a:endParaRPr lang="en-US" altLang="en-US" sz="32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848412"/>
            <a:ext cx="8610599" cy="5628588"/>
          </a:xfrm>
        </p:spPr>
        <p:txBody>
          <a:bodyPr/>
          <a:lstStyle/>
          <a:p>
            <a:pPr marL="339725" indent="-339725">
              <a:spcAft>
                <a:spcPts val="9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“Do you also want to become His disciples?”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– </a:t>
            </a:r>
            <a:r>
              <a:rPr lang="en-US" altLang="en-US" sz="2800" dirty="0">
                <a:solidFill>
                  <a:schemeClr val="bg1"/>
                </a:solidFill>
              </a:rPr>
              <a:t>Jn.9:27</a:t>
            </a:r>
            <a:endParaRPr lang="en-US" altLang="en-US" dirty="0">
              <a:solidFill>
                <a:schemeClr val="bg1"/>
              </a:solidFill>
            </a:endParaRPr>
          </a:p>
          <a:p>
            <a:pPr marL="339725" indent="-339725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2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“</a:t>
            </a:r>
            <a:r>
              <a:rPr lang="en-US" altLang="en-US" sz="3200" u="sng" dirty="0">
                <a:solidFill>
                  <a:schemeClr val="bg1"/>
                </a:solidFill>
              </a:rPr>
              <a:t>Good</a:t>
            </a:r>
            <a:r>
              <a:rPr lang="en-US" altLang="en-US" sz="3200" dirty="0">
                <a:solidFill>
                  <a:schemeClr val="bg1"/>
                </a:solidFill>
              </a:rPr>
              <a:t>” usually enters this discussion</a:t>
            </a:r>
            <a:endParaRPr lang="en-US" altLang="en-US" sz="32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716434"/>
            <a:ext cx="8610599" cy="5628588"/>
          </a:xfrm>
        </p:spPr>
        <p:txBody>
          <a:bodyPr/>
          <a:lstStyle/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Earliest philosophers: </a:t>
            </a:r>
            <a:r>
              <a:rPr lang="en-US" altLang="en-US" dirty="0">
                <a:solidFill>
                  <a:schemeClr val="bg1"/>
                </a:solidFill>
              </a:rPr>
              <a:t>anything that gives meaning to life is ‘good’ [God is not necessary]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Stoics: </a:t>
            </a:r>
            <a:r>
              <a:rPr lang="en-US" altLang="en-US" dirty="0">
                <a:solidFill>
                  <a:schemeClr val="bg1"/>
                </a:solidFill>
              </a:rPr>
              <a:t>knowing what is good will insure that people do what is good 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Greeks: </a:t>
            </a:r>
            <a:r>
              <a:rPr lang="en-US" altLang="en-US" dirty="0">
                <a:solidFill>
                  <a:schemeClr val="bg1"/>
                </a:solidFill>
              </a:rPr>
              <a:t>connected goodness to gods:  gods who pleased them were good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Old English: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“Goodly” – </a:t>
            </a:r>
            <a:r>
              <a:rPr lang="en-US" altLang="en-US" sz="3000" dirty="0" err="1">
                <a:solidFill>
                  <a:srgbClr val="FFC000"/>
                </a:solidFill>
              </a:rPr>
              <a:t>godlic</a:t>
            </a:r>
            <a:endParaRPr lang="en-US" altLang="en-US" sz="3000" dirty="0">
              <a:solidFill>
                <a:srgbClr val="FFC000"/>
              </a:solidFill>
            </a:endParaRP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“Goodness” – </a:t>
            </a:r>
            <a:r>
              <a:rPr lang="en-US" altLang="en-US" sz="3000" dirty="0" err="1">
                <a:solidFill>
                  <a:srgbClr val="FFC000"/>
                </a:solidFill>
              </a:rPr>
              <a:t>godnes</a:t>
            </a:r>
            <a:r>
              <a:rPr lang="en-US" altLang="en-US" sz="3000" dirty="0">
                <a:solidFill>
                  <a:srgbClr val="FFFFCC"/>
                </a:solidFill>
              </a:rPr>
              <a:t>  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339725" indent="-339725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36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“</a:t>
            </a:r>
            <a:r>
              <a:rPr lang="en-US" altLang="en-US" sz="3200" u="sng" dirty="0">
                <a:solidFill>
                  <a:schemeClr val="bg1"/>
                </a:solidFill>
              </a:rPr>
              <a:t>Good</a:t>
            </a:r>
            <a:r>
              <a:rPr lang="en-US" altLang="en-US" sz="3200" dirty="0">
                <a:solidFill>
                  <a:schemeClr val="bg1"/>
                </a:solidFill>
              </a:rPr>
              <a:t>” usually enters this discussion</a:t>
            </a:r>
            <a:endParaRPr lang="en-US" altLang="en-US" sz="32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41018"/>
            <a:ext cx="8610599" cy="5901186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Jews: </a:t>
            </a:r>
            <a:r>
              <a:rPr lang="en-US" altLang="en-US" dirty="0">
                <a:solidFill>
                  <a:schemeClr val="bg1"/>
                </a:solidFill>
              </a:rPr>
              <a:t>connected goodness to godliness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CCFFCC"/>
                </a:solidFill>
              </a:rPr>
              <a:t>NT discusses this concept</a:t>
            </a:r>
          </a:p>
          <a:p>
            <a:pPr marL="574675" lvl="1" indent="-2921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Parents give good gifts to children,</a:t>
            </a:r>
            <a:r>
              <a:rPr lang="en-US" altLang="en-US" sz="3000" dirty="0">
                <a:solidFill>
                  <a:schemeClr val="bg1"/>
                </a:solidFill>
              </a:rPr>
              <a:t> Mt.7:11</a:t>
            </a:r>
          </a:p>
          <a:p>
            <a:pPr marL="574675" lvl="1" indent="-2921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Good tree – good fruit, </a:t>
            </a:r>
            <a:r>
              <a:rPr lang="en-US" altLang="en-US" sz="3000" dirty="0">
                <a:solidFill>
                  <a:schemeClr val="bg1"/>
                </a:solidFill>
              </a:rPr>
              <a:t>Mt.7:16-17</a:t>
            </a:r>
          </a:p>
          <a:p>
            <a:pPr marL="574675" lvl="1" indent="-2921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Good / faithful servant rewarded, </a:t>
            </a:r>
            <a:r>
              <a:rPr lang="en-US" altLang="en-US" sz="3000" dirty="0">
                <a:solidFill>
                  <a:schemeClr val="bg1"/>
                </a:solidFill>
              </a:rPr>
              <a:t>Mt.25:21,23</a:t>
            </a:r>
          </a:p>
          <a:p>
            <a:pPr marL="574675" lvl="1" indent="-2921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Man with good reputation is good,</a:t>
            </a:r>
            <a:r>
              <a:rPr lang="en-US" altLang="en-US" sz="3000" dirty="0">
                <a:solidFill>
                  <a:schemeClr val="bg1"/>
                </a:solidFill>
              </a:rPr>
              <a:t> Lk.23:50</a:t>
            </a:r>
          </a:p>
          <a:p>
            <a:pPr marL="574675" lvl="1" indent="-2921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Absolute sense: only God is good, </a:t>
            </a:r>
            <a:r>
              <a:rPr lang="en-US" altLang="en-US" sz="3000" dirty="0">
                <a:solidFill>
                  <a:schemeClr val="bg1"/>
                </a:solidFill>
              </a:rPr>
              <a:t>Lk.18:19</a:t>
            </a:r>
          </a:p>
          <a:p>
            <a:pPr marL="574675" lvl="1" indent="-2921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God’s people who follow Him are good, </a:t>
            </a:r>
            <a:r>
              <a:rPr lang="en-US" altLang="en-US" sz="3000" dirty="0">
                <a:solidFill>
                  <a:schemeClr val="bg1"/>
                </a:solidFill>
              </a:rPr>
              <a:t>Lk.6:45</a:t>
            </a:r>
          </a:p>
          <a:p>
            <a:pPr marL="574675" lvl="1" indent="-2921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</a:rPr>
              <a:t>Saul:</a:t>
            </a:r>
            <a:r>
              <a:rPr lang="en-US" altLang="en-US" sz="3000" dirty="0">
                <a:solidFill>
                  <a:schemeClr val="bg1"/>
                </a:solidFill>
              </a:rPr>
              <a:t> Acts 23:1;  1 Tim.1:15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339725" indent="-339725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67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Many false views on becoming a Christian</a:t>
            </a:r>
            <a:endParaRPr lang="en-US" altLang="en-US" sz="32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782423"/>
            <a:ext cx="8610599" cy="5599522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One who helps people in need? 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One who makes people happy? ?  . . .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i="1" u="sng" dirty="0">
                <a:solidFill>
                  <a:srgbClr val="CCECFF"/>
                </a:solidFill>
              </a:rPr>
              <a:t>Should I become a Christian</a:t>
            </a:r>
            <a:r>
              <a:rPr lang="en-US" altLang="en-US" sz="3600" i="1" dirty="0">
                <a:solidFill>
                  <a:srgbClr val="CCECFF"/>
                </a:solidFill>
              </a:rPr>
              <a:t>?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339725" indent="-339725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18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010473" y="556181"/>
            <a:ext cx="7124700" cy="116892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Some Say </a:t>
            </a:r>
            <a:r>
              <a:rPr kumimoji="0" lang="en-US" sz="3500" b="0" i="0" u="sng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No</a:t>
            </a:r>
            <a:r>
              <a: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Because …</a:t>
            </a:r>
          </a:p>
        </p:txBody>
      </p:sp>
    </p:spTree>
    <p:extLst>
      <p:ext uri="{BB962C8B-B14F-4D97-AF65-F5344CB8AC3E}">
        <p14:creationId xmlns:p14="http://schemas.microsoft.com/office/powerpoint/2010/main" val="1128368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A. </a:t>
            </a:r>
            <a:r>
              <a:rPr lang="en-US" altLang="en-US" sz="3100" dirty="0">
                <a:solidFill>
                  <a:srgbClr val="CCECFF"/>
                </a:solidFill>
              </a:rPr>
              <a:t>“I’m satisfied”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339725" indent="-339725">
              <a:spcAft>
                <a:spcPts val="9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Gal.1:10, </a:t>
            </a:r>
            <a:r>
              <a:rPr lang="en-US" altLang="en-US" sz="3000" dirty="0">
                <a:solidFill>
                  <a:srgbClr val="CCFFFF"/>
                </a:solidFill>
              </a:rPr>
              <a:t>who do we wish to please?</a:t>
            </a:r>
          </a:p>
          <a:p>
            <a:pPr marL="339725" indent="-339725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1. </a:t>
            </a:r>
            <a:r>
              <a:rPr lang="en-US" altLang="en-US" sz="3000" dirty="0">
                <a:solidFill>
                  <a:srgbClr val="FFFFCC"/>
                </a:solidFill>
              </a:rPr>
              <a:t>Many believe universalism – any religion or no religion will do.   All are saved…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marL="339725" indent="-339725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2. </a:t>
            </a:r>
            <a:r>
              <a:rPr lang="en-US" altLang="en-US" sz="3000" dirty="0">
                <a:solidFill>
                  <a:srgbClr val="FFFFCC"/>
                </a:solidFill>
              </a:rPr>
              <a:t>If someone implies a person is lost, he is intolerant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marL="339725" indent="-339725" algn="ctr">
              <a:spcAft>
                <a:spcPts val="600"/>
              </a:spcAft>
              <a:buNone/>
            </a:pPr>
            <a:endParaRPr lang="en-US" altLang="en-US" sz="30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38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B.</a:t>
            </a:r>
            <a:r>
              <a:rPr lang="en-US" altLang="en-US" sz="3100" dirty="0">
                <a:solidFill>
                  <a:srgbClr val="CCECFF"/>
                </a:solidFill>
              </a:rPr>
              <a:t> “I can’t afford it.”    </a:t>
            </a:r>
            <a:r>
              <a:rPr lang="en-US" altLang="en-US" sz="2800" dirty="0">
                <a:solidFill>
                  <a:schemeClr val="bg1"/>
                </a:solidFill>
              </a:rPr>
              <a:t>Lv.14:21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sz="3000" dirty="0">
                <a:solidFill>
                  <a:schemeClr val="bg1"/>
                </a:solidFill>
              </a:rPr>
              <a:t>Lk.18:…28.   </a:t>
            </a:r>
            <a:r>
              <a:rPr lang="en-US" altLang="en-US" sz="3000" dirty="0">
                <a:solidFill>
                  <a:srgbClr val="CCFFCC"/>
                </a:solidFill>
              </a:rPr>
              <a:t>Count the cost</a:t>
            </a:r>
          </a:p>
          <a:p>
            <a:pPr marL="687388" lvl="1" indent="-347663">
              <a:spcAft>
                <a:spcPts val="900"/>
              </a:spcAft>
              <a:buNone/>
            </a:pPr>
            <a:r>
              <a:rPr lang="en-US" altLang="en-US" sz="2600" dirty="0">
                <a:solidFill>
                  <a:srgbClr val="FFC000"/>
                </a:solidFill>
              </a:rPr>
              <a:t>a. </a:t>
            </a:r>
            <a:r>
              <a:rPr lang="en-US" altLang="en-US" sz="3000" dirty="0">
                <a:solidFill>
                  <a:schemeClr val="bg1"/>
                </a:solidFill>
              </a:rPr>
              <a:t>Left</a:t>
            </a:r>
            <a:r>
              <a:rPr lang="en-US" altLang="en-US" sz="2600" dirty="0">
                <a:solidFill>
                  <a:srgbClr val="FFFFCC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all</a:t>
            </a:r>
            <a:r>
              <a:rPr lang="en-US" altLang="en-US" sz="2600" dirty="0">
                <a:solidFill>
                  <a:schemeClr val="bg1"/>
                </a:solidFill>
              </a:rPr>
              <a:t> – </a:t>
            </a:r>
            <a:r>
              <a:rPr lang="en-US" altLang="en-US" sz="3000" dirty="0">
                <a:solidFill>
                  <a:srgbClr val="CCFFFF"/>
                </a:solidFill>
              </a:rPr>
              <a:t>their own things, not just home and   family, but interests</a:t>
            </a:r>
          </a:p>
          <a:p>
            <a:pPr marL="687388" lvl="1" indent="-287338">
              <a:spcAft>
                <a:spcPts val="900"/>
              </a:spcAft>
              <a:buNone/>
            </a:pPr>
            <a:r>
              <a:rPr lang="en-US" altLang="en-US" sz="2600" dirty="0">
                <a:solidFill>
                  <a:srgbClr val="FFC000"/>
                </a:solidFill>
              </a:rPr>
              <a:t>b. </a:t>
            </a:r>
            <a:r>
              <a:rPr lang="en-US" altLang="en-US" sz="3000" dirty="0">
                <a:solidFill>
                  <a:schemeClr val="bg1"/>
                </a:solidFill>
              </a:rPr>
              <a:t>Followed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Jesus –</a:t>
            </a:r>
            <a:r>
              <a:rPr lang="en-US" altLang="en-US" sz="3000" dirty="0">
                <a:solidFill>
                  <a:srgbClr val="CCFFCC"/>
                </a:solidFill>
              </a:rPr>
              <a:t> </a:t>
            </a:r>
            <a:r>
              <a:rPr lang="en-US" altLang="en-US" sz="3000" dirty="0">
                <a:solidFill>
                  <a:srgbClr val="CCFFFF"/>
                </a:solidFill>
              </a:rPr>
              <a:t>requires time, work, </a:t>
            </a:r>
            <a:r>
              <a:rPr lang="en-US" altLang="en-US" sz="3000" dirty="0" err="1">
                <a:solidFill>
                  <a:srgbClr val="CCFFFF"/>
                </a:solidFill>
              </a:rPr>
              <a:t>cour</a:t>
            </a:r>
            <a:r>
              <a:rPr lang="en-US" altLang="en-US" sz="3000" dirty="0">
                <a:solidFill>
                  <a:srgbClr val="CCFFFF"/>
                </a:solidFill>
              </a:rPr>
              <a:t>-age, perseverance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2. </a:t>
            </a:r>
            <a:r>
              <a:rPr lang="en-US" altLang="en-US" sz="3000" dirty="0">
                <a:solidFill>
                  <a:schemeClr val="bg1"/>
                </a:solidFill>
              </a:rPr>
              <a:t>Lk.14.  </a:t>
            </a:r>
            <a:r>
              <a:rPr lang="en-US" altLang="en-US" sz="3000" dirty="0">
                <a:solidFill>
                  <a:srgbClr val="CCFFCC"/>
                </a:solidFill>
              </a:rPr>
              <a:t>Jesus openly, honestly explained cost of discipleship 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	</a:t>
            </a:r>
            <a:r>
              <a:rPr lang="en-US" altLang="en-US" sz="2600" dirty="0">
                <a:solidFill>
                  <a:srgbClr val="FFC000"/>
                </a:solidFill>
              </a:rPr>
              <a:t>a. </a:t>
            </a:r>
            <a:r>
              <a:rPr lang="en-US" altLang="en-US" sz="3000" dirty="0">
                <a:solidFill>
                  <a:srgbClr val="CCFFFF"/>
                </a:solidFill>
              </a:rPr>
              <a:t>Effort, </a:t>
            </a:r>
            <a:r>
              <a:rPr lang="en-US" altLang="en-US" sz="3000" dirty="0">
                <a:solidFill>
                  <a:schemeClr val="bg1"/>
                </a:solidFill>
              </a:rPr>
              <a:t>15-24    [excuses: 18, 19, 20, 24]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	</a:t>
            </a:r>
            <a:r>
              <a:rPr lang="en-US" altLang="en-US" sz="2600" dirty="0">
                <a:solidFill>
                  <a:srgbClr val="FFC000"/>
                </a:solidFill>
              </a:rPr>
              <a:t>b. </a:t>
            </a:r>
            <a:r>
              <a:rPr lang="en-US" altLang="en-US" sz="3000" dirty="0">
                <a:solidFill>
                  <a:srgbClr val="CCFFFF"/>
                </a:solidFill>
              </a:rPr>
              <a:t>Family, </a:t>
            </a:r>
            <a:r>
              <a:rPr lang="en-US" altLang="en-US" sz="3000" dirty="0">
                <a:solidFill>
                  <a:schemeClr val="bg1"/>
                </a:solidFill>
              </a:rPr>
              <a:t>25-27   [connects with 15-24].   Gn.29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	</a:t>
            </a:r>
            <a:r>
              <a:rPr lang="en-US" altLang="en-US" sz="2600" dirty="0">
                <a:solidFill>
                  <a:srgbClr val="FFC000"/>
                </a:solidFill>
              </a:rPr>
              <a:t>c. </a:t>
            </a:r>
            <a:r>
              <a:rPr lang="en-US" altLang="en-US" sz="3000" dirty="0">
                <a:solidFill>
                  <a:srgbClr val="CCFFFF"/>
                </a:solidFill>
              </a:rPr>
              <a:t>Time, work, money, </a:t>
            </a:r>
            <a:r>
              <a:rPr lang="en-US" altLang="en-US" sz="3000" dirty="0">
                <a:solidFill>
                  <a:schemeClr val="bg1"/>
                </a:solidFill>
              </a:rPr>
              <a:t>28-33.   Rv.3:15</a:t>
            </a:r>
          </a:p>
        </p:txBody>
      </p:sp>
    </p:spTree>
    <p:extLst>
      <p:ext uri="{BB962C8B-B14F-4D97-AF65-F5344CB8AC3E}">
        <p14:creationId xmlns:p14="http://schemas.microsoft.com/office/powerpoint/2010/main" val="403808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C. </a:t>
            </a:r>
            <a:r>
              <a:rPr lang="en-US" altLang="en-US" sz="3100" dirty="0">
                <a:solidFill>
                  <a:srgbClr val="CCECFF"/>
                </a:solidFill>
              </a:rPr>
              <a:t>“I’m bitter”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685800"/>
            <a:ext cx="8610599" cy="57912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Job 27:2</a:t>
            </a:r>
            <a:endParaRPr lang="en-US" altLang="en-US" sz="3000" dirty="0">
              <a:solidFill>
                <a:srgbClr val="FFFFCC"/>
              </a:solidFill>
            </a:endParaRPr>
          </a:p>
          <a:p>
            <a:pPr marL="744538" lvl="1" indent="-404813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FFFFCC"/>
                </a:solidFill>
              </a:rPr>
              <a:t>1.  </a:t>
            </a:r>
            <a:r>
              <a:rPr lang="en-US" altLang="en-US" sz="3000" dirty="0">
                <a:solidFill>
                  <a:srgbClr val="CCFFFF"/>
                </a:solidFill>
              </a:rPr>
              <a:t>Persecuted Christians were not bitter.  </a:t>
            </a:r>
            <a:r>
              <a:rPr lang="en-US" altLang="en-US" sz="3000" dirty="0">
                <a:solidFill>
                  <a:schemeClr val="bg1"/>
                </a:solidFill>
              </a:rPr>
              <a:t>Mk.10:28-30</a:t>
            </a:r>
          </a:p>
          <a:p>
            <a:pPr marL="744538" lvl="1" indent="-404813">
              <a:spcAft>
                <a:spcPts val="90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rgbClr val="FFFFCC"/>
                </a:solidFill>
              </a:rPr>
              <a:t>2.  </a:t>
            </a:r>
            <a:r>
              <a:rPr lang="en-US" altLang="en-US" sz="3000" dirty="0">
                <a:solidFill>
                  <a:schemeClr val="bg1"/>
                </a:solidFill>
              </a:rPr>
              <a:t>2 Chr.25:9, </a:t>
            </a:r>
            <a:r>
              <a:rPr lang="en-US" altLang="en-US" sz="3000" dirty="0">
                <a:solidFill>
                  <a:srgbClr val="CCFFFF"/>
                </a:solidFill>
              </a:rPr>
              <a:t>one hundred talents is a fortune, but Lord’s blessings are beyond measure</a:t>
            </a:r>
          </a:p>
        </p:txBody>
      </p:sp>
    </p:spTree>
    <p:extLst>
      <p:ext uri="{BB962C8B-B14F-4D97-AF65-F5344CB8AC3E}">
        <p14:creationId xmlns:p14="http://schemas.microsoft.com/office/powerpoint/2010/main" val="180993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1964</TotalTime>
  <Words>749</Words>
  <Application>Microsoft Office PowerPoint</Application>
  <PresentationFormat>On-screen Show (4:3)</PresentationFormat>
  <Paragraphs>87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Verdana</vt:lpstr>
      <vt:lpstr>Wingdings</vt:lpstr>
      <vt:lpstr>Default Design</vt:lpstr>
      <vt:lpstr>PowerPoint Presentation</vt:lpstr>
      <vt:lpstr>Should I become a millionaire? </vt:lpstr>
      <vt:lpstr>“Good” usually enters this discussion</vt:lpstr>
      <vt:lpstr>“Good” usually enters this discussion</vt:lpstr>
      <vt:lpstr>Many false views on becoming a Christian</vt:lpstr>
      <vt:lpstr>PowerPoint Presentation</vt:lpstr>
      <vt:lpstr>A. “I’m satisfied”</vt:lpstr>
      <vt:lpstr>B. “I can’t afford it.”    Lv.14:21</vt:lpstr>
      <vt:lpstr>C. “I’m bitter”</vt:lpstr>
      <vt:lpstr>D. “I’m afraid”</vt:lpstr>
      <vt:lpstr>PowerPoint Presentation</vt:lpstr>
      <vt:lpstr>A. Satisfaction</vt:lpstr>
      <vt:lpstr>B. Cannot afford not to</vt:lpstr>
      <vt:lpstr>C. Gratitude</vt:lpstr>
      <vt:lpstr>D. Fear (in proper context)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23</cp:revision>
  <dcterms:created xsi:type="dcterms:W3CDTF">2011-08-18T15:42:19Z</dcterms:created>
  <dcterms:modified xsi:type="dcterms:W3CDTF">2024-01-06T03:10:30Z</dcterms:modified>
</cp:coreProperties>
</file>