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20"/>
  </p:notesMasterIdLst>
  <p:sldIdLst>
    <p:sldId id="501" r:id="rId2"/>
    <p:sldId id="598" r:id="rId3"/>
    <p:sldId id="597" r:id="rId4"/>
    <p:sldId id="589" r:id="rId5"/>
    <p:sldId id="605" r:id="rId6"/>
    <p:sldId id="590" r:id="rId7"/>
    <p:sldId id="606" r:id="rId8"/>
    <p:sldId id="591" r:id="rId9"/>
    <p:sldId id="607" r:id="rId10"/>
    <p:sldId id="592" r:id="rId11"/>
    <p:sldId id="608" r:id="rId12"/>
    <p:sldId id="602" r:id="rId13"/>
    <p:sldId id="609" r:id="rId14"/>
    <p:sldId id="565" r:id="rId15"/>
    <p:sldId id="610" r:id="rId16"/>
    <p:sldId id="604" r:id="rId17"/>
    <p:sldId id="611" r:id="rId18"/>
    <p:sldId id="594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66FFFF"/>
    <a:srgbClr val="CCFFFF"/>
    <a:srgbClr val="A50021"/>
    <a:srgbClr val="CCFFCC"/>
    <a:srgbClr val="FFFFCC"/>
    <a:srgbClr val="99FFCC"/>
    <a:srgbClr val="CCECFF"/>
    <a:srgbClr val="CC006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B97B64-03E6-44C5-AC61-F4C56ACE2313}" v="214" dt="2024-01-06T16:48:07.0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1884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85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60330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92834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9730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49441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64029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3668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06795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5200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1014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1319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0871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707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9562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14610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0808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4782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890485" y="556181"/>
            <a:ext cx="5374259" cy="1168923"/>
          </a:xfrm>
          <a:prstGeom prst="roundRect">
            <a:avLst/>
          </a:prstGeom>
          <a:solidFill>
            <a:schemeClr val="tx2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i="1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What Am I Seeking?</a:t>
            </a:r>
            <a:endParaRPr kumimoji="0" lang="en-US" sz="3600" b="0" i="1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293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chemeClr val="bg1"/>
                </a:solidFill>
              </a:rPr>
              <a:t>3 Jn.9-10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Diotrephes would not recognize John’s authority </a:t>
            </a:r>
          </a:p>
          <a:p>
            <a:pPr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He ‘loves to have the preeminence’  </a:t>
            </a:r>
            <a:r>
              <a:rPr lang="en-US" altLang="en-US" sz="3000" dirty="0">
                <a:solidFill>
                  <a:schemeClr val="bg1"/>
                </a:solidFill>
              </a:rPr>
              <a:t>[have a special interest in being in the lead; like to be a leader – even above apostles] 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King Saul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6DC875A-D98E-BFD1-7C89-E0D10EF74E1B}"/>
              </a:ext>
            </a:extLst>
          </p:cNvPr>
          <p:cNvSpPr/>
          <p:nvPr/>
        </p:nvSpPr>
        <p:spPr>
          <a:xfrm>
            <a:off x="603316" y="3431359"/>
            <a:ext cx="7937370" cy="118777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6350"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3000" dirty="0">
                <a:solidFill>
                  <a:srgbClr val="CCFFFF"/>
                </a:solidFill>
              </a:rPr>
              <a:t>‘Most men can stand adversity. If you want</a:t>
            </a:r>
            <a:br>
              <a:rPr lang="en-US" altLang="en-US" sz="3000" dirty="0">
                <a:solidFill>
                  <a:srgbClr val="CCFFFF"/>
                </a:solidFill>
              </a:rPr>
            </a:br>
            <a:r>
              <a:rPr lang="en-US" altLang="en-US" sz="3000" dirty="0">
                <a:solidFill>
                  <a:srgbClr val="CCFFFF"/>
                </a:solidFill>
              </a:rPr>
              <a:t>to test a man’s character, give him power’ </a:t>
            </a:r>
            <a:endParaRPr lang="en-US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3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2360884" y="556182"/>
            <a:ext cx="4423878" cy="452486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Some Pass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840F26D0-3D8E-D56E-9568-29122BAB8068}"/>
              </a:ext>
            </a:extLst>
          </p:cNvPr>
          <p:cNvSpPr/>
          <p:nvPr/>
        </p:nvSpPr>
        <p:spPr bwMode="auto">
          <a:xfrm>
            <a:off x="1012041" y="3008712"/>
            <a:ext cx="7124700" cy="1168923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Some Seek Possessions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ECF14E36-910D-24BD-A669-686FFFF1BFAF}"/>
              </a:ext>
            </a:extLst>
          </p:cNvPr>
          <p:cNvSpPr/>
          <p:nvPr/>
        </p:nvSpPr>
        <p:spPr bwMode="auto">
          <a:xfrm>
            <a:off x="2362453" y="1161067"/>
            <a:ext cx="4423878" cy="452486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Some Seek Pleasure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C282F73A-D773-DF4E-6750-4A011D7ADA02}"/>
              </a:ext>
            </a:extLst>
          </p:cNvPr>
          <p:cNvSpPr/>
          <p:nvPr/>
        </p:nvSpPr>
        <p:spPr bwMode="auto">
          <a:xfrm>
            <a:off x="2364021" y="1775380"/>
            <a:ext cx="4423878" cy="452486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Some Seek Popularity</a:t>
            </a: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B63DE1AA-1EA9-F8CB-1206-3C098216226B}"/>
              </a:ext>
            </a:extLst>
          </p:cNvPr>
          <p:cNvSpPr/>
          <p:nvPr/>
        </p:nvSpPr>
        <p:spPr bwMode="auto">
          <a:xfrm>
            <a:off x="2365592" y="2389693"/>
            <a:ext cx="4423878" cy="452486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Some Seek Power</a:t>
            </a:r>
          </a:p>
        </p:txBody>
      </p:sp>
    </p:spTree>
    <p:extLst>
      <p:ext uri="{BB962C8B-B14F-4D97-AF65-F5344CB8AC3E}">
        <p14:creationId xmlns:p14="http://schemas.microsoft.com/office/powerpoint/2010/main" val="1519956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chemeClr val="bg1"/>
                </a:solidFill>
              </a:rPr>
              <a:t>Mt.6:19-21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1 K.2, </a:t>
            </a:r>
            <a:r>
              <a:rPr lang="en-US" altLang="en-US" sz="3000" dirty="0">
                <a:solidFill>
                  <a:schemeClr val="bg1">
                    <a:lumMod val="85000"/>
                  </a:schemeClr>
                </a:solidFill>
              </a:rPr>
              <a:t>Shimei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2 K.5, </a:t>
            </a:r>
            <a:r>
              <a:rPr lang="en-US" altLang="en-US" sz="3000" dirty="0">
                <a:solidFill>
                  <a:schemeClr val="bg1">
                    <a:lumMod val="85000"/>
                  </a:schemeClr>
                </a:solidFill>
              </a:rPr>
              <a:t>Gehazi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Lk.12:15, </a:t>
            </a:r>
            <a:r>
              <a:rPr lang="en-US" altLang="en-US" sz="3000" dirty="0">
                <a:solidFill>
                  <a:schemeClr val="bg1">
                    <a:lumMod val="85000"/>
                  </a:schemeClr>
                </a:solidFill>
              </a:rPr>
              <a:t>rich</a:t>
            </a:r>
          </a:p>
          <a:p>
            <a:pPr marL="631825" lvl="1" indent="-2921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Saul did not pursue money, power, and possessions until he received them as king. . .</a:t>
            </a:r>
          </a:p>
          <a:p>
            <a:pPr marL="1031875" lvl="2" indent="-2921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>
                    <a:lumMod val="95000"/>
                  </a:schemeClr>
                </a:solidFill>
              </a:rPr>
              <a:t>For the rest of his life, </a:t>
            </a:r>
            <a:r>
              <a:rPr lang="en-US" altLang="en-US" sz="3000" u="sng" dirty="0">
                <a:solidFill>
                  <a:schemeClr val="bg1">
                    <a:lumMod val="95000"/>
                  </a:schemeClr>
                </a:solidFill>
              </a:rPr>
              <a:t>they</a:t>
            </a:r>
            <a:r>
              <a:rPr lang="en-US" altLang="en-US" sz="30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altLang="en-US" sz="3000" u="sng" dirty="0">
                <a:solidFill>
                  <a:schemeClr val="bg1">
                    <a:lumMod val="95000"/>
                  </a:schemeClr>
                </a:solidFill>
              </a:rPr>
              <a:t>possessed</a:t>
            </a:r>
            <a:r>
              <a:rPr lang="en-US" altLang="en-US" sz="30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altLang="en-US" sz="3000" u="sng" dirty="0">
                <a:solidFill>
                  <a:schemeClr val="bg1">
                    <a:lumMod val="95000"/>
                  </a:schemeClr>
                </a:solidFill>
              </a:rPr>
              <a:t>him</a:t>
            </a:r>
          </a:p>
          <a:p>
            <a:pPr marL="631825" lvl="1" indent="-2921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Judas saw Lord’s miracles, heard His preach-</a:t>
            </a:r>
            <a:r>
              <a:rPr lang="en-US" altLang="en-US" sz="3000" dirty="0" err="1">
                <a:solidFill>
                  <a:srgbClr val="FFFFCC"/>
                </a:solidFill>
              </a:rPr>
              <a:t>ing</a:t>
            </a:r>
            <a:r>
              <a:rPr lang="en-US" altLang="en-US" sz="3000" dirty="0">
                <a:solidFill>
                  <a:srgbClr val="FFFFCC"/>
                </a:solidFill>
              </a:rPr>
              <a:t>, watched Him save people. . .then betrayed Him for 30 pieces of silver</a:t>
            </a:r>
          </a:p>
        </p:txBody>
      </p:sp>
    </p:spTree>
    <p:extLst>
      <p:ext uri="{BB962C8B-B14F-4D97-AF65-F5344CB8AC3E}">
        <p14:creationId xmlns:p14="http://schemas.microsoft.com/office/powerpoint/2010/main" val="132899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2360884" y="519259"/>
            <a:ext cx="4423878" cy="452486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Some Pass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840F26D0-3D8E-D56E-9568-29122BAB8068}"/>
              </a:ext>
            </a:extLst>
          </p:cNvPr>
          <p:cNvSpPr/>
          <p:nvPr/>
        </p:nvSpPr>
        <p:spPr bwMode="auto">
          <a:xfrm>
            <a:off x="1012041" y="3630880"/>
            <a:ext cx="7124700" cy="1168923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Some Seek Pardon…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ECF14E36-910D-24BD-A669-686FFFF1BFAF}"/>
              </a:ext>
            </a:extLst>
          </p:cNvPr>
          <p:cNvSpPr/>
          <p:nvPr/>
        </p:nvSpPr>
        <p:spPr bwMode="auto">
          <a:xfrm>
            <a:off x="2362453" y="1124144"/>
            <a:ext cx="4423878" cy="452486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Some Seek Pleasure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C282F73A-D773-DF4E-6750-4A011D7ADA02}"/>
              </a:ext>
            </a:extLst>
          </p:cNvPr>
          <p:cNvSpPr/>
          <p:nvPr/>
        </p:nvSpPr>
        <p:spPr bwMode="auto">
          <a:xfrm>
            <a:off x="2364021" y="1738457"/>
            <a:ext cx="4423878" cy="452486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Some Seek Popularity</a:t>
            </a: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B63DE1AA-1EA9-F8CB-1206-3C098216226B}"/>
              </a:ext>
            </a:extLst>
          </p:cNvPr>
          <p:cNvSpPr/>
          <p:nvPr/>
        </p:nvSpPr>
        <p:spPr bwMode="auto">
          <a:xfrm>
            <a:off x="2365592" y="2352770"/>
            <a:ext cx="4423878" cy="452486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Some Seek Power</a:t>
            </a:r>
          </a:p>
        </p:txBody>
      </p:sp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9A0F783C-DFB5-F22E-C246-E114C2DEC4D6}"/>
              </a:ext>
            </a:extLst>
          </p:cNvPr>
          <p:cNvSpPr/>
          <p:nvPr/>
        </p:nvSpPr>
        <p:spPr bwMode="auto">
          <a:xfrm>
            <a:off x="2367160" y="2976514"/>
            <a:ext cx="4423878" cy="452486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Some Seek Possessions</a:t>
            </a:r>
          </a:p>
        </p:txBody>
      </p:sp>
    </p:spTree>
    <p:extLst>
      <p:ext uri="{BB962C8B-B14F-4D97-AF65-F5344CB8AC3E}">
        <p14:creationId xmlns:p14="http://schemas.microsoft.com/office/powerpoint/2010/main" val="2365322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CCFFFF"/>
                </a:solidFill>
              </a:rPr>
              <a:t>Some seek pardon…in the wrong way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48091"/>
            <a:ext cx="8610599" cy="5912965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Jn.5:39, </a:t>
            </a:r>
            <a:r>
              <a:rPr lang="en-US" altLang="en-US" sz="3000" dirty="0">
                <a:solidFill>
                  <a:srgbClr val="FFFFCC"/>
                </a:solidFill>
              </a:rPr>
              <a:t>You search the Scriptures, for in them you think you have eternal life; and these are they which testify of Me</a:t>
            </a:r>
          </a:p>
          <a:p>
            <a:pPr lvl="1"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Jews searched diligently, but still lost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Jn.6:26, </a:t>
            </a:r>
            <a:r>
              <a:rPr lang="en-US" altLang="en-US" sz="3000" dirty="0">
                <a:solidFill>
                  <a:srgbClr val="FFFFCC"/>
                </a:solidFill>
              </a:rPr>
              <a:t>Jesus answered them and said, “Most assuredly, I say to you, you seek Me, not because you saw the signs, but because you ate of the loaves and were filled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Sought right One…with wrong motive</a:t>
            </a:r>
          </a:p>
        </p:txBody>
      </p:sp>
    </p:spTree>
    <p:extLst>
      <p:ext uri="{BB962C8B-B14F-4D97-AF65-F5344CB8AC3E}">
        <p14:creationId xmlns:p14="http://schemas.microsoft.com/office/powerpoint/2010/main" val="49666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2360884" y="556182"/>
            <a:ext cx="4423878" cy="452486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Some Pass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840F26D0-3D8E-D56E-9568-29122BAB8068}"/>
              </a:ext>
            </a:extLst>
          </p:cNvPr>
          <p:cNvSpPr/>
          <p:nvPr/>
        </p:nvSpPr>
        <p:spPr bwMode="auto">
          <a:xfrm>
            <a:off x="1012041" y="4290756"/>
            <a:ext cx="7124700" cy="1168923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Some Seek Peace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ECF14E36-910D-24BD-A669-686FFFF1BFAF}"/>
              </a:ext>
            </a:extLst>
          </p:cNvPr>
          <p:cNvSpPr/>
          <p:nvPr/>
        </p:nvSpPr>
        <p:spPr bwMode="auto">
          <a:xfrm>
            <a:off x="2362453" y="1161067"/>
            <a:ext cx="4423878" cy="452486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Some Seek Pleasure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C282F73A-D773-DF4E-6750-4A011D7ADA02}"/>
              </a:ext>
            </a:extLst>
          </p:cNvPr>
          <p:cNvSpPr/>
          <p:nvPr/>
        </p:nvSpPr>
        <p:spPr bwMode="auto">
          <a:xfrm>
            <a:off x="2364021" y="1775380"/>
            <a:ext cx="4423878" cy="452486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Some Seek Popularity</a:t>
            </a: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B63DE1AA-1EA9-F8CB-1206-3C098216226B}"/>
              </a:ext>
            </a:extLst>
          </p:cNvPr>
          <p:cNvSpPr/>
          <p:nvPr/>
        </p:nvSpPr>
        <p:spPr bwMode="auto">
          <a:xfrm>
            <a:off x="2365592" y="2389693"/>
            <a:ext cx="4423878" cy="452486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Some Seek Power</a:t>
            </a:r>
          </a:p>
        </p:txBody>
      </p:sp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9A0F783C-DFB5-F22E-C246-E114C2DEC4D6}"/>
              </a:ext>
            </a:extLst>
          </p:cNvPr>
          <p:cNvSpPr/>
          <p:nvPr/>
        </p:nvSpPr>
        <p:spPr bwMode="auto">
          <a:xfrm>
            <a:off x="2367160" y="3013437"/>
            <a:ext cx="4423878" cy="452486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Some Seek Possessions</a:t>
            </a:r>
          </a:p>
        </p:txBody>
      </p:sp>
      <p:sp>
        <p:nvSpPr>
          <p:cNvPr id="8" name="Rounded Rectangle 3">
            <a:extLst>
              <a:ext uri="{FF2B5EF4-FFF2-40B4-BE49-F238E27FC236}">
                <a16:creationId xmlns:a16="http://schemas.microsoft.com/office/drawing/2014/main" id="{D6F4F843-7789-55B7-7E9F-6267958CEDCD}"/>
              </a:ext>
            </a:extLst>
          </p:cNvPr>
          <p:cNvSpPr/>
          <p:nvPr/>
        </p:nvSpPr>
        <p:spPr bwMode="auto">
          <a:xfrm>
            <a:off x="2368730" y="3646607"/>
            <a:ext cx="4423878" cy="452486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Some Seek Pardon</a:t>
            </a:r>
          </a:p>
        </p:txBody>
      </p:sp>
    </p:spTree>
    <p:extLst>
      <p:ext uri="{BB962C8B-B14F-4D97-AF65-F5344CB8AC3E}">
        <p14:creationId xmlns:p14="http://schemas.microsoft.com/office/powerpoint/2010/main" val="2578172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CCFFCC"/>
                </a:solidFill>
              </a:rPr>
              <a:t>Cannot sleep because of conscience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48091"/>
            <a:ext cx="8610599" cy="5912965"/>
          </a:xfrm>
        </p:spPr>
        <p:txBody>
          <a:bodyPr/>
          <a:lstStyle/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Bumper sticker: “I found it!”    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Ep.2:1…11-14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“He is our Peace”</a:t>
            </a:r>
          </a:p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Sectarian conclusions – </a:t>
            </a:r>
          </a:p>
          <a:p>
            <a:pPr marL="574675" lvl="1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C000"/>
                </a:solidFill>
              </a:rPr>
              <a:t>‘Jesus is the answer, so don’t preach baptism’</a:t>
            </a:r>
          </a:p>
          <a:p>
            <a:pPr marL="974725" lvl="2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bg1"/>
                </a:solidFill>
              </a:rPr>
              <a:t>Cf.: Jesus is the answer, so don’t preach faith?</a:t>
            </a:r>
            <a:endParaRPr lang="en-US" altLang="en-US" sz="3000" dirty="0">
              <a:solidFill>
                <a:schemeClr val="bg1"/>
              </a:solidFill>
            </a:endParaRPr>
          </a:p>
          <a:p>
            <a:pPr marL="974725" lvl="2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Jn.12:48</a:t>
            </a:r>
          </a:p>
          <a:p>
            <a:pPr marL="574675" lvl="1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C000"/>
                </a:solidFill>
              </a:rPr>
              <a:t>‘We can have peace without being in church’</a:t>
            </a:r>
          </a:p>
          <a:p>
            <a:pPr marL="974725" lvl="2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Ep.2:16f., in one body  (1:22-23)</a:t>
            </a:r>
          </a:p>
          <a:p>
            <a:pPr marL="0" indent="0">
              <a:spcAft>
                <a:spcPts val="4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42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CCFFCC"/>
                </a:solidFill>
              </a:rPr>
              <a:t>True peace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48091"/>
            <a:ext cx="8610599" cy="5912965"/>
          </a:xfrm>
        </p:spPr>
        <p:txBody>
          <a:bodyPr/>
          <a:lstStyle/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Ph.4</a:t>
            </a:r>
            <a:r>
              <a:rPr lang="en-US" altLang="en-US" sz="3000" baseline="30000" dirty="0">
                <a:solidFill>
                  <a:srgbClr val="99FFCC"/>
                </a:solidFill>
              </a:rPr>
              <a:t>6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Be anxious for nothing, but in everything by prayer and supplication, with thanksgiving, let your requests be made known to God; </a:t>
            </a:r>
            <a:br>
              <a:rPr lang="en-US" altLang="en-US" sz="3000" dirty="0">
                <a:solidFill>
                  <a:schemeClr val="bg1"/>
                </a:solidFill>
              </a:rPr>
            </a:br>
            <a:r>
              <a:rPr lang="en-US" altLang="en-US" sz="3000" baseline="30000" dirty="0">
                <a:solidFill>
                  <a:srgbClr val="99FFCC"/>
                </a:solidFill>
              </a:rPr>
              <a:t>7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and the peace of God, which surpasses all understanding, will guard your hearts and minds through </a:t>
            </a:r>
            <a:r>
              <a:rPr lang="en-US" altLang="en-US" sz="3000">
                <a:solidFill>
                  <a:srgbClr val="FFFFCC"/>
                </a:solidFill>
              </a:rPr>
              <a:t>Christ Jesus </a:t>
            </a:r>
            <a:endParaRPr lang="en-US" altLang="en-US" sz="3000" dirty="0">
              <a:solidFill>
                <a:srgbClr val="FFFFCC"/>
              </a:solidFill>
            </a:endParaRP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How?  V.4: </a:t>
            </a:r>
            <a:r>
              <a:rPr lang="en-US" altLang="en-US" sz="3000" u="sng" dirty="0">
                <a:solidFill>
                  <a:srgbClr val="FFFFCC"/>
                </a:solidFill>
              </a:rPr>
              <a:t>rejoice</a:t>
            </a:r>
            <a:r>
              <a:rPr lang="en-US" altLang="en-US" sz="3000" dirty="0">
                <a:solidFill>
                  <a:srgbClr val="FFFFCC"/>
                </a:solidFill>
              </a:rPr>
              <a:t> </a:t>
            </a:r>
            <a:r>
              <a:rPr lang="en-US" altLang="en-US" sz="3000" u="sng" dirty="0">
                <a:solidFill>
                  <a:srgbClr val="FFFFCC"/>
                </a:solidFill>
              </a:rPr>
              <a:t>in</a:t>
            </a:r>
            <a:r>
              <a:rPr lang="en-US" altLang="en-US" sz="3000" dirty="0">
                <a:solidFill>
                  <a:srgbClr val="FFFFCC"/>
                </a:solidFill>
              </a:rPr>
              <a:t> </a:t>
            </a:r>
            <a:r>
              <a:rPr lang="en-US" altLang="en-US" sz="3000" u="sng" dirty="0">
                <a:solidFill>
                  <a:srgbClr val="FFFFCC"/>
                </a:solidFill>
              </a:rPr>
              <a:t>the Lord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If past sins hang over us . . . No peace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1 Pt.3:21 </a:t>
            </a:r>
            <a:r>
              <a:rPr lang="en-US" altLang="en-US" sz="3000" dirty="0">
                <a:solidFill>
                  <a:srgbClr val="CCFFCC"/>
                </a:solidFill>
              </a:rPr>
              <a:t>– baptism is the request to God for a good conscience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59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FFCC"/>
                </a:solidFill>
              </a:rPr>
              <a:t>Conclusion: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48091"/>
            <a:ext cx="8610599" cy="5912965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Mt.6:31, </a:t>
            </a:r>
            <a:r>
              <a:rPr lang="en-US" altLang="en-US" sz="3000" dirty="0">
                <a:solidFill>
                  <a:srgbClr val="FFFFCC"/>
                </a:solidFill>
              </a:rPr>
              <a:t>do not worry…  [minor matters]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Mt.6:32, </a:t>
            </a:r>
            <a:r>
              <a:rPr lang="en-US" altLang="en-US" sz="3000" dirty="0">
                <a:solidFill>
                  <a:srgbClr val="FFFFCC"/>
                </a:solidFill>
              </a:rPr>
              <a:t>Gentiles seek after all these things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Mt.6:33, </a:t>
            </a:r>
            <a:r>
              <a:rPr lang="en-US" altLang="en-US" sz="3000" dirty="0">
                <a:solidFill>
                  <a:srgbClr val="FFFFCC"/>
                </a:solidFill>
              </a:rPr>
              <a:t>disciples seek first the kingdom . . .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Lk.2:49, </a:t>
            </a:r>
            <a:r>
              <a:rPr lang="en-US" altLang="en-US" sz="3000" dirty="0">
                <a:solidFill>
                  <a:srgbClr val="CCFFFF"/>
                </a:solidFill>
              </a:rPr>
              <a:t>‘…did you not know…?’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Jn.1:35-36, John:  </a:t>
            </a:r>
            <a:r>
              <a:rPr lang="en-US" altLang="en-US" sz="3000" dirty="0">
                <a:solidFill>
                  <a:srgbClr val="CCFFFF"/>
                </a:solidFill>
              </a:rPr>
              <a:t>‘Behold the Lamb of God!’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Jn.1:37, </a:t>
            </a:r>
            <a:r>
              <a:rPr lang="en-US" altLang="en-US" sz="3000" dirty="0">
                <a:solidFill>
                  <a:srgbClr val="CCFFFF"/>
                </a:solidFill>
              </a:rPr>
              <a:t>two disciples heard … followed Jesus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‘What are you seeking?’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Jn.20:30-31</a:t>
            </a:r>
          </a:p>
          <a:p>
            <a:pPr lvl="1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Mt.13:45-46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5337858-065E-DAE5-CAED-B102E37CB34B}"/>
              </a:ext>
            </a:extLst>
          </p:cNvPr>
          <p:cNvSpPr/>
          <p:nvPr/>
        </p:nvSpPr>
        <p:spPr>
          <a:xfrm>
            <a:off x="3346516" y="4986780"/>
            <a:ext cx="5392132" cy="111236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dirty="0">
                <a:solidFill>
                  <a:srgbClr val="CCFFCC"/>
                </a:solidFill>
              </a:rPr>
              <a:t>What will a man give in exchange for his soul? </a:t>
            </a:r>
            <a:r>
              <a:rPr lang="en-US" sz="2400" dirty="0"/>
              <a:t>- Mt.16:26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48935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-1"/>
            <a:ext cx="8610600" cy="1112363"/>
          </a:xfrm>
        </p:spPr>
        <p:txBody>
          <a:bodyPr/>
          <a:lstStyle/>
          <a:p>
            <a:r>
              <a:rPr lang="en-US" altLang="en-US" sz="3200" dirty="0">
                <a:solidFill>
                  <a:srgbClr val="CCFFFF"/>
                </a:solidFill>
              </a:rPr>
              <a:t>Hide and Seek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8498" y="1197203"/>
            <a:ext cx="8339580" cy="5392915"/>
          </a:xfrm>
        </p:spPr>
        <p:txBody>
          <a:bodyPr/>
          <a:lstStyle/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CC"/>
                </a:solidFill>
              </a:rPr>
              <a:t>God:  </a:t>
            </a:r>
            <a:r>
              <a:rPr lang="en-US" altLang="en-US" dirty="0">
                <a:solidFill>
                  <a:schemeClr val="bg1"/>
                </a:solidFill>
              </a:rPr>
              <a:t>Lk.13:6-9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CC"/>
                </a:solidFill>
              </a:rPr>
              <a:t>Satan:  </a:t>
            </a:r>
            <a:r>
              <a:rPr lang="en-US" altLang="en-US" dirty="0">
                <a:solidFill>
                  <a:schemeClr val="bg1"/>
                </a:solidFill>
              </a:rPr>
              <a:t>1 Pt.5:8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CC"/>
                </a:solidFill>
              </a:rPr>
              <a:t>People:  </a:t>
            </a:r>
            <a:r>
              <a:rPr lang="en-US" altLang="en-US" dirty="0">
                <a:solidFill>
                  <a:schemeClr val="bg1"/>
                </a:solidFill>
              </a:rPr>
              <a:t>Jn.6:24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CC"/>
                </a:solidFill>
              </a:rPr>
              <a:t>Evil:  </a:t>
            </a:r>
            <a:r>
              <a:rPr lang="en-US" altLang="en-US" dirty="0">
                <a:solidFill>
                  <a:schemeClr val="bg1"/>
                </a:solidFill>
              </a:rPr>
              <a:t>Mt.2:13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CC"/>
                </a:solidFill>
              </a:rPr>
              <a:t>Good:  </a:t>
            </a:r>
            <a:r>
              <a:rPr lang="en-US" altLang="en-US" dirty="0">
                <a:solidFill>
                  <a:schemeClr val="bg1"/>
                </a:solidFill>
              </a:rPr>
              <a:t>Ac.17:27</a:t>
            </a:r>
          </a:p>
          <a:p>
            <a:pPr marL="339725" indent="-339725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053E1EA-B92D-28C8-A0CB-12A3A00A1B75}"/>
              </a:ext>
            </a:extLst>
          </p:cNvPr>
          <p:cNvSpPr/>
          <p:nvPr/>
        </p:nvSpPr>
        <p:spPr>
          <a:xfrm>
            <a:off x="4571997" y="2266057"/>
            <a:ext cx="3912123" cy="130670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What am I seeking?</a:t>
            </a:r>
          </a:p>
        </p:txBody>
      </p:sp>
    </p:spTree>
    <p:extLst>
      <p:ext uri="{BB962C8B-B14F-4D97-AF65-F5344CB8AC3E}">
        <p14:creationId xmlns:p14="http://schemas.microsoft.com/office/powerpoint/2010/main" val="311336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010473" y="556181"/>
            <a:ext cx="7124700" cy="1168923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Some Pass</a:t>
            </a:r>
          </a:p>
        </p:txBody>
      </p:sp>
    </p:spTree>
    <p:extLst>
      <p:ext uri="{BB962C8B-B14F-4D97-AF65-F5344CB8AC3E}">
        <p14:creationId xmlns:p14="http://schemas.microsoft.com/office/powerpoint/2010/main" val="1128368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820132"/>
          </a:xfrm>
        </p:spPr>
        <p:txBody>
          <a:bodyPr/>
          <a:lstStyle/>
          <a:p>
            <a:r>
              <a:rPr lang="en-US" altLang="en-US" sz="3100" dirty="0">
                <a:solidFill>
                  <a:srgbClr val="CCFFFF"/>
                </a:solidFill>
              </a:rPr>
              <a:t>Man is looking…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820132"/>
            <a:ext cx="8610599" cy="5656868"/>
          </a:xfrm>
        </p:spPr>
        <p:txBody>
          <a:bodyPr/>
          <a:lstStyle/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Jn.4:23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Some seek wrong things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Some seek nothing.    Lk.18:35-42</a:t>
            </a:r>
          </a:p>
          <a:p>
            <a:pPr marL="339725" indent="-339725" algn="ctr">
              <a:spcAft>
                <a:spcPts val="600"/>
              </a:spcAft>
              <a:buNone/>
            </a:pPr>
            <a:endParaRPr lang="en-US" altLang="en-US" sz="30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38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2139690" y="556182"/>
            <a:ext cx="4866266" cy="452486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Some Pass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840F26D0-3D8E-D56E-9568-29122BAB8068}"/>
              </a:ext>
            </a:extLst>
          </p:cNvPr>
          <p:cNvSpPr/>
          <p:nvPr/>
        </p:nvSpPr>
        <p:spPr bwMode="auto">
          <a:xfrm>
            <a:off x="1012041" y="1161060"/>
            <a:ext cx="7124700" cy="1168923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Some Seek Pleasure</a:t>
            </a:r>
          </a:p>
        </p:txBody>
      </p:sp>
    </p:spTree>
    <p:extLst>
      <p:ext uri="{BB962C8B-B14F-4D97-AF65-F5344CB8AC3E}">
        <p14:creationId xmlns:p14="http://schemas.microsoft.com/office/powerpoint/2010/main" val="4119340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CCECFF"/>
                </a:solidFill>
              </a:rPr>
              <a:t>U.S.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Eccl.2:1-10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2 Tim.3:4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Ro.1:16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Hb.11:25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1FE8A41-CFE2-EA10-AB12-90C330D7B24D}"/>
              </a:ext>
            </a:extLst>
          </p:cNvPr>
          <p:cNvSpPr/>
          <p:nvPr/>
        </p:nvSpPr>
        <p:spPr>
          <a:xfrm>
            <a:off x="1499368" y="2667785"/>
            <a:ext cx="6154690" cy="1084082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CC"/>
                </a:solidFill>
              </a:rPr>
              <a:t>When pleasure dominates life,</a:t>
            </a:r>
            <a:br>
              <a:rPr lang="en-US" sz="3000" dirty="0">
                <a:solidFill>
                  <a:srgbClr val="FFFFCC"/>
                </a:solidFill>
              </a:rPr>
            </a:br>
            <a:r>
              <a:rPr lang="en-US" sz="3000" dirty="0">
                <a:solidFill>
                  <a:srgbClr val="FFFFCC"/>
                </a:solidFill>
              </a:rPr>
              <a:t>people compromise morals   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403808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2139690" y="556182"/>
            <a:ext cx="4866266" cy="452486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Some Pass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840F26D0-3D8E-D56E-9568-29122BAB8068}"/>
              </a:ext>
            </a:extLst>
          </p:cNvPr>
          <p:cNvSpPr/>
          <p:nvPr/>
        </p:nvSpPr>
        <p:spPr bwMode="auto">
          <a:xfrm>
            <a:off x="1012041" y="1773802"/>
            <a:ext cx="7124700" cy="1168923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Some Seek Popularity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ECF14E36-910D-24BD-A669-686FFFF1BFAF}"/>
              </a:ext>
            </a:extLst>
          </p:cNvPr>
          <p:cNvSpPr/>
          <p:nvPr/>
        </p:nvSpPr>
        <p:spPr bwMode="auto">
          <a:xfrm>
            <a:off x="2141259" y="1161067"/>
            <a:ext cx="4866266" cy="452486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Some Seek Pleasure</a:t>
            </a:r>
          </a:p>
        </p:txBody>
      </p:sp>
    </p:spTree>
    <p:extLst>
      <p:ext uri="{BB962C8B-B14F-4D97-AF65-F5344CB8AC3E}">
        <p14:creationId xmlns:p14="http://schemas.microsoft.com/office/powerpoint/2010/main" val="2118268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CCFFCC"/>
                </a:solidFill>
              </a:rPr>
              <a:t>Popularity leads to compromise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Ph.2:21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</a:rPr>
              <a:t>‘Can’t be popular </a:t>
            </a:r>
            <a:r>
              <a:rPr lang="en-US" altLang="en-US" sz="3100" u="sng" dirty="0">
                <a:solidFill>
                  <a:srgbClr val="FFFF99"/>
                </a:solidFill>
              </a:rPr>
              <a:t>without</a:t>
            </a:r>
            <a:r>
              <a:rPr lang="en-US" altLang="en-US" sz="3100" dirty="0">
                <a:solidFill>
                  <a:srgbClr val="FFFF99"/>
                </a:solidFill>
              </a:rPr>
              <a:t> going along.’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Mt.27:24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</a:rPr>
              <a:t>Can’t be popular </a:t>
            </a:r>
            <a:r>
              <a:rPr lang="en-US" altLang="en-US" sz="3100" u="sng" dirty="0">
                <a:solidFill>
                  <a:srgbClr val="FFFF99"/>
                </a:solidFill>
              </a:rPr>
              <a:t>by</a:t>
            </a:r>
            <a:r>
              <a:rPr lang="en-US" altLang="en-US" sz="3100" dirty="0">
                <a:solidFill>
                  <a:srgbClr val="FFFF99"/>
                </a:solidFill>
              </a:rPr>
              <a:t> going along.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Preachers are tempted/threatened to go along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‘Join us: think where you’ll be in few years?’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‘Most brethren disagree with you.’  </a:t>
            </a:r>
            <a:r>
              <a:rPr lang="en-US" altLang="en-US" sz="3100" dirty="0">
                <a:solidFill>
                  <a:schemeClr val="bg1"/>
                </a:solidFill>
              </a:rPr>
              <a:t>2 Tim.4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‘You don’t care what people think?’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93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2139690" y="556182"/>
            <a:ext cx="4866266" cy="452486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Some Pass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840F26D0-3D8E-D56E-9568-29122BAB8068}"/>
              </a:ext>
            </a:extLst>
          </p:cNvPr>
          <p:cNvSpPr/>
          <p:nvPr/>
        </p:nvSpPr>
        <p:spPr bwMode="auto">
          <a:xfrm>
            <a:off x="1012041" y="2405396"/>
            <a:ext cx="7124700" cy="1168923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Some Seek Power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ECF14E36-910D-24BD-A669-686FFFF1BFAF}"/>
              </a:ext>
            </a:extLst>
          </p:cNvPr>
          <p:cNvSpPr/>
          <p:nvPr/>
        </p:nvSpPr>
        <p:spPr bwMode="auto">
          <a:xfrm>
            <a:off x="2141259" y="1161067"/>
            <a:ext cx="4866266" cy="452486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Some Seek Pleasure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C282F73A-D773-DF4E-6750-4A011D7ADA02}"/>
              </a:ext>
            </a:extLst>
          </p:cNvPr>
          <p:cNvSpPr/>
          <p:nvPr/>
        </p:nvSpPr>
        <p:spPr bwMode="auto">
          <a:xfrm>
            <a:off x="2142827" y="1775380"/>
            <a:ext cx="4866266" cy="452486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Some Seek Popularity</a:t>
            </a:r>
          </a:p>
        </p:txBody>
      </p:sp>
    </p:spTree>
    <p:extLst>
      <p:ext uri="{BB962C8B-B14F-4D97-AF65-F5344CB8AC3E}">
        <p14:creationId xmlns:p14="http://schemas.microsoft.com/office/powerpoint/2010/main" val="153275974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2328</TotalTime>
  <Words>778</Words>
  <Application>Microsoft Office PowerPoint</Application>
  <PresentationFormat>On-screen Show (4:3)</PresentationFormat>
  <Paragraphs>120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Verdana</vt:lpstr>
      <vt:lpstr>Wingdings</vt:lpstr>
      <vt:lpstr>Default Design</vt:lpstr>
      <vt:lpstr>PowerPoint Presentation</vt:lpstr>
      <vt:lpstr>Hide and Seek</vt:lpstr>
      <vt:lpstr>PowerPoint Presentation</vt:lpstr>
      <vt:lpstr>Man is looking…</vt:lpstr>
      <vt:lpstr>PowerPoint Presentation</vt:lpstr>
      <vt:lpstr>U.S.</vt:lpstr>
      <vt:lpstr>PowerPoint Presentation</vt:lpstr>
      <vt:lpstr>Popularity leads to compromise</vt:lpstr>
      <vt:lpstr>PowerPoint Presentation</vt:lpstr>
      <vt:lpstr>3 Jn.9-10</vt:lpstr>
      <vt:lpstr>PowerPoint Presentation</vt:lpstr>
      <vt:lpstr>Mt.6:19-21</vt:lpstr>
      <vt:lpstr>PowerPoint Presentation</vt:lpstr>
      <vt:lpstr>Some seek pardon…in the wrong way</vt:lpstr>
      <vt:lpstr>PowerPoint Presentation</vt:lpstr>
      <vt:lpstr>Cannot sleep because of conscience</vt:lpstr>
      <vt:lpstr>True peace</vt:lpstr>
      <vt:lpstr>Conclusion: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26</cp:revision>
  <dcterms:created xsi:type="dcterms:W3CDTF">2011-08-18T15:42:19Z</dcterms:created>
  <dcterms:modified xsi:type="dcterms:W3CDTF">2024-02-03T04:01:07Z</dcterms:modified>
</cp:coreProperties>
</file>