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3"/>
  </p:notesMasterIdLst>
  <p:sldIdLst>
    <p:sldId id="501" r:id="rId2"/>
    <p:sldId id="598" r:id="rId3"/>
    <p:sldId id="624" r:id="rId4"/>
    <p:sldId id="625" r:id="rId5"/>
    <p:sldId id="597" r:id="rId6"/>
    <p:sldId id="589" r:id="rId7"/>
    <p:sldId id="626" r:id="rId8"/>
    <p:sldId id="627" r:id="rId9"/>
    <p:sldId id="628" r:id="rId10"/>
    <p:sldId id="629" r:id="rId11"/>
    <p:sldId id="630" r:id="rId12"/>
    <p:sldId id="605" r:id="rId13"/>
    <p:sldId id="631" r:id="rId14"/>
    <p:sldId id="632" r:id="rId15"/>
    <p:sldId id="633" r:id="rId16"/>
    <p:sldId id="634" r:id="rId17"/>
    <p:sldId id="635" r:id="rId18"/>
    <p:sldId id="636" r:id="rId19"/>
    <p:sldId id="606" r:id="rId20"/>
    <p:sldId id="637" r:id="rId21"/>
    <p:sldId id="63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FFFFCC"/>
    <a:srgbClr val="CCECFF"/>
    <a:srgbClr val="CCFFFF"/>
    <a:srgbClr val="A50021"/>
    <a:srgbClr val="99FFCC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5CC9C7-95A6-43C1-9BEE-0FCAE2B611DB}" v="37" dt="2024-03-03T20:28:34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D45CC9C7-95A6-43C1-9BEE-0FCAE2B611DB}"/>
    <pc:docChg chg="modSld">
      <pc:chgData name="rick duggin" userId="0b05f36c4f69b508" providerId="LiveId" clId="{D45CC9C7-95A6-43C1-9BEE-0FCAE2B611DB}" dt="2024-03-03T20:28:34.323" v="329" actId="404"/>
      <pc:docMkLst>
        <pc:docMk/>
      </pc:docMkLst>
      <pc:sldChg chg="modSp mod">
        <pc:chgData name="rick duggin" userId="0b05f36c4f69b508" providerId="LiveId" clId="{D45CC9C7-95A6-43C1-9BEE-0FCAE2B611DB}" dt="2024-03-02T18:56:28.564" v="4" actId="404"/>
        <pc:sldMkLst>
          <pc:docMk/>
          <pc:sldMk cId="916293677" sldId="501"/>
        </pc:sldMkLst>
        <pc:spChg chg="mod">
          <ac:chgData name="rick duggin" userId="0b05f36c4f69b508" providerId="LiveId" clId="{D45CC9C7-95A6-43C1-9BEE-0FCAE2B611DB}" dt="2024-03-02T18:56:28.564" v="4" actId="404"/>
          <ac:spMkLst>
            <pc:docMk/>
            <pc:sldMk cId="916293677" sldId="501"/>
            <ac:spMk id="2" creationId="{89FED7B1-F121-1215-FF36-A7CB9F400B6F}"/>
          </ac:spMkLst>
        </pc:spChg>
      </pc:sldChg>
      <pc:sldChg chg="modSp mod modAnim">
        <pc:chgData name="rick duggin" userId="0b05f36c4f69b508" providerId="LiveId" clId="{D45CC9C7-95A6-43C1-9BEE-0FCAE2B611DB}" dt="2024-03-03T20:13:21.929" v="305" actId="1036"/>
        <pc:sldMkLst>
          <pc:docMk/>
          <pc:sldMk cId="1558915620" sldId="606"/>
        </pc:sldMkLst>
        <pc:spChg chg="mod">
          <ac:chgData name="rick duggin" userId="0b05f36c4f69b508" providerId="LiveId" clId="{D45CC9C7-95A6-43C1-9BEE-0FCAE2B611DB}" dt="2024-03-03T20:13:21.929" v="305" actId="1036"/>
          <ac:spMkLst>
            <pc:docMk/>
            <pc:sldMk cId="1558915620" sldId="606"/>
            <ac:spMk id="2" creationId="{84A41364-1BB3-8BCD-BF81-DB38489AA5C0}"/>
          </ac:spMkLst>
        </pc:spChg>
      </pc:sldChg>
      <pc:sldChg chg="modSp modAnim">
        <pc:chgData name="rick duggin" userId="0b05f36c4f69b508" providerId="LiveId" clId="{D45CC9C7-95A6-43C1-9BEE-0FCAE2B611DB}" dt="2024-03-03T20:27:24.469" v="328" actId="5793"/>
        <pc:sldMkLst>
          <pc:docMk/>
          <pc:sldMk cId="1372318610" sldId="625"/>
        </pc:sldMkLst>
        <pc:spChg chg="mod">
          <ac:chgData name="rick duggin" userId="0b05f36c4f69b508" providerId="LiveId" clId="{D45CC9C7-95A6-43C1-9BEE-0FCAE2B611DB}" dt="2024-03-03T20:27:24.469" v="328" actId="5793"/>
          <ac:spMkLst>
            <pc:docMk/>
            <pc:sldMk cId="1372318610" sldId="625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D45CC9C7-95A6-43C1-9BEE-0FCAE2B611DB}" dt="2024-03-03T20:28:34.323" v="329" actId="404"/>
        <pc:sldMkLst>
          <pc:docMk/>
          <pc:sldMk cId="2918786219" sldId="627"/>
        </pc:sldMkLst>
        <pc:spChg chg="mod">
          <ac:chgData name="rick duggin" userId="0b05f36c4f69b508" providerId="LiveId" clId="{D45CC9C7-95A6-43C1-9BEE-0FCAE2B611DB}" dt="2024-03-03T20:28:34.323" v="329" actId="404"/>
          <ac:spMkLst>
            <pc:docMk/>
            <pc:sldMk cId="2918786219" sldId="627"/>
            <ac:spMk id="3075" creationId="{00000000-0000-0000-0000-000000000000}"/>
          </ac:spMkLst>
        </pc:spChg>
      </pc:sldChg>
      <pc:sldChg chg="modSp">
        <pc:chgData name="rick duggin" userId="0b05f36c4f69b508" providerId="LiveId" clId="{D45CC9C7-95A6-43C1-9BEE-0FCAE2B611DB}" dt="2024-03-03T20:16:13.643" v="315" actId="115"/>
        <pc:sldMkLst>
          <pc:docMk/>
          <pc:sldMk cId="2197729171" sldId="628"/>
        </pc:sldMkLst>
        <pc:spChg chg="mod">
          <ac:chgData name="rick duggin" userId="0b05f36c4f69b508" providerId="LiveId" clId="{D45CC9C7-95A6-43C1-9BEE-0FCAE2B611DB}" dt="2024-03-03T20:16:13.643" v="315" actId="115"/>
          <ac:spMkLst>
            <pc:docMk/>
            <pc:sldMk cId="2197729171" sldId="628"/>
            <ac:spMk id="3075" creationId="{00000000-0000-0000-0000-000000000000}"/>
          </ac:spMkLst>
        </pc:spChg>
      </pc:sldChg>
      <pc:sldChg chg="modAnim">
        <pc:chgData name="rick duggin" userId="0b05f36c4f69b508" providerId="LiveId" clId="{D45CC9C7-95A6-43C1-9BEE-0FCAE2B611DB}" dt="2024-03-02T19:39:52.012" v="292"/>
        <pc:sldMkLst>
          <pc:docMk/>
          <pc:sldMk cId="1812419787" sldId="629"/>
        </pc:sldMkLst>
      </pc:sldChg>
      <pc:sldChg chg="modSp">
        <pc:chgData name="rick duggin" userId="0b05f36c4f69b508" providerId="LiveId" clId="{D45CC9C7-95A6-43C1-9BEE-0FCAE2B611DB}" dt="2024-03-03T20:19:10.943" v="319" actId="20577"/>
        <pc:sldMkLst>
          <pc:docMk/>
          <pc:sldMk cId="1212154191" sldId="632"/>
        </pc:sldMkLst>
        <pc:spChg chg="mod">
          <ac:chgData name="rick duggin" userId="0b05f36c4f69b508" providerId="LiveId" clId="{D45CC9C7-95A6-43C1-9BEE-0FCAE2B611DB}" dt="2024-03-03T20:19:10.943" v="319" actId="20577"/>
          <ac:spMkLst>
            <pc:docMk/>
            <pc:sldMk cId="1212154191" sldId="632"/>
            <ac:spMk id="2" creationId="{44B88797-8D55-70DF-CB03-8837082C3F80}"/>
          </ac:spMkLst>
        </pc:spChg>
      </pc:sldChg>
      <pc:sldChg chg="modSp">
        <pc:chgData name="rick duggin" userId="0b05f36c4f69b508" providerId="LiveId" clId="{D45CC9C7-95A6-43C1-9BEE-0FCAE2B611DB}" dt="2024-03-03T20:20:18.965" v="321" actId="207"/>
        <pc:sldMkLst>
          <pc:docMk/>
          <pc:sldMk cId="3998344371" sldId="634"/>
        </pc:sldMkLst>
        <pc:spChg chg="mod">
          <ac:chgData name="rick duggin" userId="0b05f36c4f69b508" providerId="LiveId" clId="{D45CC9C7-95A6-43C1-9BEE-0FCAE2B611DB}" dt="2024-03-03T20:20:18.965" v="321" actId="207"/>
          <ac:spMkLst>
            <pc:docMk/>
            <pc:sldMk cId="3998344371" sldId="634"/>
            <ac:spMk id="3075" creationId="{00000000-0000-0000-0000-000000000000}"/>
          </ac:spMkLst>
        </pc:spChg>
      </pc:sldChg>
      <pc:sldChg chg="modSp">
        <pc:chgData name="rick duggin" userId="0b05f36c4f69b508" providerId="LiveId" clId="{D45CC9C7-95A6-43C1-9BEE-0FCAE2B611DB}" dt="2024-03-03T20:21:55.410" v="322" actId="20577"/>
        <pc:sldMkLst>
          <pc:docMk/>
          <pc:sldMk cId="2326121234" sldId="635"/>
        </pc:sldMkLst>
        <pc:spChg chg="mod">
          <ac:chgData name="rick duggin" userId="0b05f36c4f69b508" providerId="LiveId" clId="{D45CC9C7-95A6-43C1-9BEE-0FCAE2B611DB}" dt="2024-03-03T20:21:55.410" v="322" actId="20577"/>
          <ac:spMkLst>
            <pc:docMk/>
            <pc:sldMk cId="2326121234" sldId="635"/>
            <ac:spMk id="3075" creationId="{00000000-0000-0000-0000-000000000000}"/>
          </ac:spMkLst>
        </pc:spChg>
      </pc:sldChg>
    </pc:docChg>
  </pc:docChgLst>
  <pc:docChgLst>
    <pc:chgData name="rick duggin" userId="0b05f36c4f69b508" providerId="LiveId" clId="{632FDF62-CAB6-B84B-A73D-9E17775C30DA}"/>
    <pc:docChg chg="modSld">
      <pc:chgData name="rick duggin" userId="0b05f36c4f69b508" providerId="LiveId" clId="{632FDF62-CAB6-B84B-A73D-9E17775C30DA}" dt="2024-03-03T20:00:36.798" v="14" actId="20577"/>
      <pc:docMkLst>
        <pc:docMk/>
      </pc:docMkLst>
      <pc:sldChg chg="modSp">
        <pc:chgData name="rick duggin" userId="0b05f36c4f69b508" providerId="LiveId" clId="{632FDF62-CAB6-B84B-A73D-9E17775C30DA}" dt="2024-03-03T19:58:05.960" v="13" actId="20577"/>
        <pc:sldMkLst>
          <pc:docMk/>
          <pc:sldMk cId="1662749328" sldId="633"/>
        </pc:sldMkLst>
        <pc:spChg chg="mod">
          <ac:chgData name="rick duggin" userId="0b05f36c4f69b508" providerId="LiveId" clId="{632FDF62-CAB6-B84B-A73D-9E17775C30DA}" dt="2024-03-03T19:58:05.960" v="13" actId="20577"/>
          <ac:spMkLst>
            <pc:docMk/>
            <pc:sldMk cId="1662749328" sldId="633"/>
            <ac:spMk id="3075" creationId="{00000000-0000-0000-0000-000000000000}"/>
          </ac:spMkLst>
        </pc:spChg>
      </pc:sldChg>
      <pc:sldChg chg="modSp">
        <pc:chgData name="rick duggin" userId="0b05f36c4f69b508" providerId="LiveId" clId="{632FDF62-CAB6-B84B-A73D-9E17775C30DA}" dt="2024-03-03T20:00:36.798" v="14" actId="20577"/>
        <pc:sldMkLst>
          <pc:docMk/>
          <pc:sldMk cId="2326121234" sldId="635"/>
        </pc:sldMkLst>
        <pc:spChg chg="mod">
          <ac:chgData name="rick duggin" userId="0b05f36c4f69b508" providerId="LiveId" clId="{632FDF62-CAB6-B84B-A73D-9E17775C30DA}" dt="2024-03-03T20:00:36.798" v="14" actId="20577"/>
          <ac:spMkLst>
            <pc:docMk/>
            <pc:sldMk cId="2326121234" sldId="635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713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761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369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389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638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345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780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0350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931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58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0145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2382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50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532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836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871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45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686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03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21772" y="556181"/>
            <a:ext cx="5911685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or Consequences?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(Galatians 5:1-15)  </a:t>
            </a:r>
            <a:r>
              <a:rPr lang="en-US" sz="20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(IX)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6: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339725" indent="-339725" algn="ctr">
              <a:spcAft>
                <a:spcPts val="0"/>
              </a:spcAft>
              <a:buNone/>
            </a:pPr>
            <a:r>
              <a:rPr lang="en-US" altLang="en-US" sz="2900">
                <a:solidFill>
                  <a:schemeClr val="bg1"/>
                </a:solidFill>
              </a:rPr>
              <a:t>Gal.5-6 focus on hope, faith, and love</a:t>
            </a:r>
          </a:p>
          <a:p>
            <a:pPr marL="339725" indent="-339725" algn="ctr">
              <a:spcAft>
                <a:spcPts val="0"/>
              </a:spcAft>
              <a:buNone/>
            </a:pPr>
            <a:r>
              <a:rPr lang="en-US" altLang="en-US" sz="2900">
                <a:solidFill>
                  <a:srgbClr val="CCECFF"/>
                </a:solidFill>
              </a:rPr>
              <a:t>Faith is child-like, hope is saint-like, love is God-like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1. </a:t>
            </a:r>
            <a:r>
              <a:rPr lang="en-US" altLang="en-US" sz="3000">
                <a:solidFill>
                  <a:srgbClr val="CCFFCC"/>
                </a:solidFill>
              </a:rPr>
              <a:t>Circumcision amounts to nothing</a:t>
            </a:r>
            <a:endParaRPr lang="en-US" altLang="en-US" sz="3000">
              <a:solidFill>
                <a:schemeClr val="bg1"/>
              </a:solidFill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2. </a:t>
            </a:r>
            <a:r>
              <a:rPr lang="en-US" altLang="en-US" sz="3000">
                <a:solidFill>
                  <a:srgbClr val="CCFFCC"/>
                </a:solidFill>
              </a:rPr>
              <a:t>Judgment is based on working faith</a:t>
            </a:r>
            <a:endParaRPr lang="en-US" altLang="en-US" sz="3000">
              <a:solidFill>
                <a:schemeClr val="bg1"/>
              </a:solidFill>
            </a:endParaRPr>
          </a:p>
          <a:p>
            <a:pPr marL="339725" indent="-339725">
              <a:spcAft>
                <a:spcPts val="50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3.</a:t>
            </a:r>
            <a:r>
              <a:rPr lang="en-US" altLang="en-US" sz="3000">
                <a:solidFill>
                  <a:srgbClr val="CCFFCC"/>
                </a:solidFill>
              </a:rPr>
              <a:t> Without love, we are nothing.  </a:t>
            </a:r>
            <a:r>
              <a:rPr lang="en-US" altLang="en-US" sz="3000">
                <a:solidFill>
                  <a:schemeClr val="bg1"/>
                </a:solidFill>
              </a:rPr>
              <a:t>1 Co.13:2</a:t>
            </a:r>
          </a:p>
          <a:p>
            <a:pPr marL="339725" indent="-339725">
              <a:spcAft>
                <a:spcPts val="5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334322" y="578421"/>
            <a:ext cx="6477000" cy="505661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Those Who Pursue These Things,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5:2-6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AFE4FB7-D457-1814-7374-D8286FA4DD2F}"/>
              </a:ext>
            </a:extLst>
          </p:cNvPr>
          <p:cNvSpPr/>
          <p:nvPr/>
        </p:nvSpPr>
        <p:spPr bwMode="auto">
          <a:xfrm>
            <a:off x="1012040" y="1230442"/>
            <a:ext cx="7124700" cy="124698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Those Who Preach</a:t>
            </a:r>
            <a:b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These Things,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5:7-12</a:t>
            </a:r>
          </a:p>
        </p:txBody>
      </p:sp>
    </p:spTree>
    <p:extLst>
      <p:ext uri="{BB962C8B-B14F-4D97-AF65-F5344CB8AC3E}">
        <p14:creationId xmlns:p14="http://schemas.microsoft.com/office/powerpoint/2010/main" val="3715728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7: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ECFF"/>
                </a:solidFill>
              </a:rPr>
              <a:t>You ran well.  Who hindered you . . .  </a:t>
            </a:r>
            <a:r>
              <a:rPr lang="en-US" altLang="en-US" sz="3000">
                <a:solidFill>
                  <a:srgbClr val="CCFFCC"/>
                </a:solidFill>
              </a:rPr>
              <a:t>  </a:t>
            </a:r>
            <a:r>
              <a:rPr lang="en-US" altLang="en-US" sz="3000">
                <a:solidFill>
                  <a:schemeClr val="bg1"/>
                </a:solidFill>
              </a:rPr>
              <a:t>Ph.3:14</a:t>
            </a:r>
          </a:p>
          <a:p>
            <a:pPr marL="687388" lvl="1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u="sng">
                <a:solidFill>
                  <a:srgbClr val="FFFFCC"/>
                </a:solidFill>
              </a:rPr>
              <a:t>Galatians</a:t>
            </a:r>
            <a:r>
              <a:rPr lang="en-US" altLang="en-US" sz="3000">
                <a:solidFill>
                  <a:srgbClr val="FFFFCC"/>
                </a:solidFill>
              </a:rPr>
              <a:t>: runners in race for prize; someone cut in on them.</a:t>
            </a: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CC"/>
                </a:solidFill>
              </a:rPr>
              <a:t>Runner gets off course: disqualified.  </a:t>
            </a:r>
            <a:br>
              <a:rPr lang="en-US" altLang="en-US" sz="3000">
                <a:solidFill>
                  <a:srgbClr val="CCFFCC"/>
                </a:solidFill>
              </a:rPr>
            </a:br>
            <a:r>
              <a:rPr lang="en-US" altLang="en-US" sz="3000">
                <a:solidFill>
                  <a:schemeClr val="bg1"/>
                </a:solidFill>
              </a:rPr>
              <a:t>2 Tim.4:7</a:t>
            </a: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CC"/>
                </a:solidFill>
              </a:rPr>
              <a:t>Course is narrow, not broad:</a:t>
            </a:r>
            <a:r>
              <a:rPr lang="en-US" altLang="en-US" sz="3000">
                <a:solidFill>
                  <a:schemeClr val="bg1"/>
                </a:solidFill>
              </a:rPr>
              <a:t>  2:2.</a:t>
            </a:r>
          </a:p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ECFF"/>
                </a:solidFill>
              </a:rPr>
              <a:t>Hindered.  Make progress slow or difficult, thwart, obstruct, hinder.   </a:t>
            </a:r>
            <a:r>
              <a:rPr lang="en-US" altLang="en-US" sz="3000">
                <a:solidFill>
                  <a:schemeClr val="bg1"/>
                </a:solidFill>
              </a:rPr>
              <a:t>1 Th.2:18.  1 Pt.3:7</a:t>
            </a:r>
          </a:p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ECFF"/>
                </a:solidFill>
              </a:rPr>
              <a:t>From obeying truth.  </a:t>
            </a:r>
            <a:r>
              <a:rPr lang="en-US" altLang="en-US" sz="3000">
                <a:solidFill>
                  <a:schemeClr val="bg1"/>
                </a:solidFill>
              </a:rPr>
              <a:t>Gospel – 2:5, 14.</a:t>
            </a: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>
              <a:solidFill>
                <a:srgbClr val="CCFFCC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8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8: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99"/>
                </a:solidFill>
              </a:rPr>
              <a:t>Judaizers possess a strange voice – </a:t>
            </a:r>
            <a:r>
              <a:rPr lang="en-US" altLang="en-US" sz="3000">
                <a:solidFill>
                  <a:schemeClr val="bg1"/>
                </a:solidFill>
              </a:rPr>
              <a:t>Jn.10:4-5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99"/>
                </a:solidFill>
              </a:rPr>
              <a:t>Calls you –</a:t>
            </a:r>
            <a:r>
              <a:rPr lang="en-US" altLang="en-US" sz="3000">
                <a:solidFill>
                  <a:srgbClr val="CCECFF"/>
                </a:solidFill>
              </a:rPr>
              <a:t> </a:t>
            </a:r>
            <a:r>
              <a:rPr lang="en-US" altLang="en-US" sz="3000">
                <a:solidFill>
                  <a:schemeClr val="bg1"/>
                </a:solidFill>
              </a:rPr>
              <a:t>1:6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Persuaded to take a wrong turn</a:t>
            </a: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>
              <a:solidFill>
                <a:srgbClr val="CCFFCC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8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9: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A little leaven – yeast – spreads…</a:t>
            </a:r>
            <a:r>
              <a:rPr lang="en-US" altLang="en-US" sz="3000">
                <a:solidFill>
                  <a:srgbClr val="FFFF99"/>
                </a:solidFill>
              </a:rPr>
              <a:t>  </a:t>
            </a:r>
            <a:r>
              <a:rPr lang="en-US" altLang="en-US" sz="3000">
                <a:solidFill>
                  <a:schemeClr val="bg1"/>
                </a:solidFill>
              </a:rPr>
              <a:t>2 K.4:38-41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99"/>
                </a:solidFill>
              </a:rPr>
              <a:t>Yeast will penetrate entire dough</a:t>
            </a:r>
            <a:endParaRPr lang="en-US" altLang="en-US" sz="300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False doctrine can spread…   1 Co.5:6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Resist beginnings, 4:10.  Mt.16:11-12.  1 Co.5:6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One bad apple…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>
              <a:solidFill>
                <a:srgbClr val="CCFFCC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B88797-8D55-70DF-CB03-8837082C3F80}"/>
              </a:ext>
            </a:extLst>
          </p:cNvPr>
          <p:cNvSpPr/>
          <p:nvPr/>
        </p:nvSpPr>
        <p:spPr>
          <a:xfrm>
            <a:off x="320511" y="3629320"/>
            <a:ext cx="8520237" cy="240383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/>
              <a:t>‘For want of a nail the shoe was lost; for want of a shoe the horse was lost; for want of a horse the rider was lost; for want of a rider the battle was lost; and for want of a battle the kingdom was lost.  All this for want of a horseshoe nail’</a:t>
            </a:r>
            <a:r>
              <a:rPr lang="en-US"/>
              <a:t> – B. Franklin </a:t>
            </a:r>
          </a:p>
        </p:txBody>
      </p:sp>
    </p:spTree>
    <p:extLst>
      <p:ext uri="{BB962C8B-B14F-4D97-AF65-F5344CB8AC3E}">
        <p14:creationId xmlns:p14="http://schemas.microsoft.com/office/powerpoint/2010/main" val="121215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10: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Confidence in you:  not wishful thinking, or optimism, but confidence in what Lord can do – if people are willing to listen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“Troubler” (Judaizer) will bear his judgment, but it’s little solace if Galatians lose their own souls, spend eternity with deceivers</a:t>
            </a: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11: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Paul’s persecution shows that he and Judaizers did not agree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He did not “preach circumcision” (condition for salvation).   </a:t>
            </a:r>
            <a:r>
              <a:rPr lang="en-US" altLang="en-US" sz="3000">
                <a:solidFill>
                  <a:schemeClr val="bg1"/>
                </a:solidFill>
              </a:rPr>
              <a:t>Contrast Titus 2:3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Paul circumcised Timothy </a:t>
            </a:r>
            <a:r>
              <a:rPr lang="en-US" altLang="en-US" sz="2800">
                <a:solidFill>
                  <a:schemeClr val="bg1"/>
                </a:solidFill>
              </a:rPr>
              <a:t>(Ac.16:1-3)</a:t>
            </a:r>
            <a:r>
              <a:rPr lang="en-US" altLang="en-US" sz="3000">
                <a:solidFill>
                  <a:srgbClr val="FFFFCC"/>
                </a:solidFill>
              </a:rPr>
              <a:t> . . . but not for his salvation.  </a:t>
            </a:r>
            <a:r>
              <a:rPr lang="en-US" altLang="en-US" sz="2800">
                <a:solidFill>
                  <a:schemeClr val="bg1"/>
                </a:solidFill>
              </a:rPr>
              <a:t>1 Co.9:19-22</a:t>
            </a:r>
            <a:endParaRPr lang="en-US" altLang="en-US" sz="300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Offense of cross: Jews persecuted Paul </a:t>
            </a:r>
            <a:r>
              <a:rPr lang="en-US" altLang="en-US" sz="3000">
                <a:solidFill>
                  <a:schemeClr val="bg1"/>
                </a:solidFill>
              </a:rPr>
              <a:t>(6:12)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Narrow-minded preaching is offensive to them</a:t>
            </a: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4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12: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Mk.9</a:t>
            </a:r>
            <a:r>
              <a:rPr lang="en-US" altLang="en-US" sz="3000" baseline="30000">
                <a:solidFill>
                  <a:schemeClr val="bg1"/>
                </a:solidFill>
              </a:rPr>
              <a:t>43</a:t>
            </a:r>
            <a:r>
              <a:rPr lang="en-US" altLang="en-US" sz="3000">
                <a:solidFill>
                  <a:schemeClr val="bg1"/>
                </a:solidFill>
              </a:rPr>
              <a:t> </a:t>
            </a:r>
            <a:r>
              <a:rPr lang="en-US" altLang="en-US" sz="3000">
                <a:solidFill>
                  <a:srgbClr val="FFFFCC"/>
                </a:solidFill>
              </a:rPr>
              <a:t>if your hand causes you to sin, cut it off.  It is better for you to enter life crippled than with two hands to go to hell, to the unquenchable fire. …</a:t>
            </a:r>
            <a:r>
              <a:rPr lang="en-US" altLang="en-US" sz="3000" baseline="30000">
                <a:solidFill>
                  <a:schemeClr val="bg1"/>
                </a:solidFill>
              </a:rPr>
              <a:t>45</a:t>
            </a:r>
            <a:r>
              <a:rPr lang="en-US" altLang="en-US" sz="3000">
                <a:solidFill>
                  <a:srgbClr val="FFFFCC"/>
                </a:solidFill>
              </a:rPr>
              <a:t> And if your foot causes you to sin, cut it off. It is better for you to enter life lame than with two feet to be thrown into hell.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Galatians: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Make eunuchs of themselves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Emasculate themselves </a:t>
            </a:r>
            <a:r>
              <a:rPr lang="en-US" altLang="en-US" sz="2600">
                <a:solidFill>
                  <a:schemeClr val="bg1"/>
                </a:solidFill>
              </a:rPr>
              <a:t>(ESV)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Mutilate themselves </a:t>
            </a:r>
            <a:r>
              <a:rPr lang="en-US" altLang="en-US" sz="2600">
                <a:solidFill>
                  <a:schemeClr val="bg1"/>
                </a:solidFill>
              </a:rPr>
              <a:t>(NASB)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Ph.3:2, mutilation.   1 K.18:28</a:t>
            </a: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2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334322" y="578421"/>
            <a:ext cx="6477000" cy="505661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Those Who Pursue These Things,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5:2-6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AFE4FB7-D457-1814-7374-D8286FA4DD2F}"/>
              </a:ext>
            </a:extLst>
          </p:cNvPr>
          <p:cNvSpPr/>
          <p:nvPr/>
        </p:nvSpPr>
        <p:spPr bwMode="auto">
          <a:xfrm>
            <a:off x="1012040" y="1909172"/>
            <a:ext cx="7124700" cy="124698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Those Who Pervert</a:t>
            </a:r>
            <a:b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True Liberty,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5:13-15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504E9C0-0B89-4189-EFB4-24CCF30109F1}"/>
              </a:ext>
            </a:extLst>
          </p:cNvPr>
          <p:cNvSpPr/>
          <p:nvPr/>
        </p:nvSpPr>
        <p:spPr bwMode="auto">
          <a:xfrm>
            <a:off x="1335890" y="1230441"/>
            <a:ext cx="6477000" cy="505661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Those Who Preach These Things,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5:7-12</a:t>
            </a:r>
          </a:p>
        </p:txBody>
      </p:sp>
    </p:spTree>
    <p:extLst>
      <p:ext uri="{BB962C8B-B14F-4D97-AF65-F5344CB8AC3E}">
        <p14:creationId xmlns:p14="http://schemas.microsoft.com/office/powerpoint/2010/main" val="3132669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13: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Liberty: freedom; always must be controlled.</a:t>
            </a:r>
            <a:endParaRPr lang="en-US" altLang="en-US" sz="3000">
              <a:solidFill>
                <a:schemeClr val="bg1"/>
              </a:solidFill>
            </a:endParaRPr>
          </a:p>
          <a:p>
            <a:pPr lvl="1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FFFFCC"/>
                </a:solidFill>
              </a:rPr>
              <a:t>Liberty is </a:t>
            </a:r>
            <a:r>
              <a:rPr lang="en-US" altLang="en-US" sz="3000" u="sng">
                <a:solidFill>
                  <a:srgbClr val="FFFFCC"/>
                </a:solidFill>
              </a:rPr>
              <a:t>controlled</a:t>
            </a:r>
            <a:r>
              <a:rPr lang="en-US" altLang="en-US" sz="3000">
                <a:solidFill>
                  <a:srgbClr val="FFFFCC"/>
                </a:solidFill>
              </a:rPr>
              <a:t> in self </a:t>
            </a:r>
            <a:r>
              <a:rPr lang="en-US" altLang="en-US" sz="3000">
                <a:solidFill>
                  <a:srgbClr val="CCFFCC"/>
                </a:solidFill>
              </a:rPr>
              <a:t>(flesh)</a:t>
            </a:r>
            <a:r>
              <a:rPr lang="en-US" altLang="en-US" sz="3000">
                <a:solidFill>
                  <a:srgbClr val="FFFFCC"/>
                </a:solidFill>
              </a:rPr>
              <a:t>   </a:t>
            </a:r>
            <a:r>
              <a:rPr lang="en-US" altLang="en-US" sz="3000">
                <a:solidFill>
                  <a:schemeClr val="bg1"/>
                </a:solidFill>
              </a:rPr>
              <a:t>Lv.19:18.  Gal.5:1, 13</a:t>
            </a:r>
          </a:p>
          <a:p>
            <a:pPr lvl="1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FFFFCC"/>
                </a:solidFill>
              </a:rPr>
              <a:t>Liberty is </a:t>
            </a:r>
            <a:r>
              <a:rPr lang="en-US" altLang="en-US" sz="3000" u="sng">
                <a:solidFill>
                  <a:srgbClr val="FFFFCC"/>
                </a:solidFill>
              </a:rPr>
              <a:t>concerned</a:t>
            </a:r>
            <a:r>
              <a:rPr lang="en-US" altLang="en-US" sz="3000">
                <a:solidFill>
                  <a:srgbClr val="FFFFCC"/>
                </a:solidFill>
              </a:rPr>
              <a:t> for others </a:t>
            </a:r>
            <a:r>
              <a:rPr lang="en-US" altLang="en-US" sz="3000">
                <a:solidFill>
                  <a:srgbClr val="CCFFCC"/>
                </a:solidFill>
              </a:rPr>
              <a:t>(service)</a:t>
            </a:r>
            <a:r>
              <a:rPr lang="en-US" altLang="en-US" sz="3000">
                <a:solidFill>
                  <a:srgbClr val="FFFFCC"/>
                </a:solidFill>
              </a:rPr>
              <a:t>  </a:t>
            </a:r>
            <a:r>
              <a:rPr lang="en-US" altLang="en-US" sz="3000">
                <a:solidFill>
                  <a:schemeClr val="bg1"/>
                </a:solidFill>
              </a:rPr>
              <a:t> Mt.20:20-28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Liberty perverted:</a:t>
            </a:r>
            <a:r>
              <a:rPr lang="en-US" altLang="en-US" sz="3000">
                <a:solidFill>
                  <a:srgbClr val="FFFFCC"/>
                </a:solidFill>
              </a:rPr>
              <a:t> </a:t>
            </a:r>
            <a:r>
              <a:rPr lang="en-US" altLang="en-US" sz="3000">
                <a:solidFill>
                  <a:srgbClr val="CCFFCC"/>
                </a:solidFill>
              </a:rPr>
              <a:t>opportunity for the flesh.   </a:t>
            </a:r>
            <a:r>
              <a:rPr lang="en-US" altLang="en-US" sz="3000">
                <a:solidFill>
                  <a:schemeClr val="bg1"/>
                </a:solidFill>
              </a:rPr>
              <a:t>2:4; 5:2.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Freedom is not unlimited license…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00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A41364-1BB3-8BCD-BF81-DB38489AA5C0}"/>
              </a:ext>
            </a:extLst>
          </p:cNvPr>
          <p:cNvSpPr/>
          <p:nvPr/>
        </p:nvSpPr>
        <p:spPr>
          <a:xfrm>
            <a:off x="1154315" y="4417920"/>
            <a:ext cx="6863648" cy="101517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/>
              <a:t>“If the devil cannot stop the coach,</a:t>
            </a:r>
            <a:br>
              <a:rPr lang="en-US" sz="3000"/>
            </a:br>
            <a:r>
              <a:rPr lang="en-US" sz="3000"/>
              <a:t>he mounts the box and drives” </a:t>
            </a:r>
          </a:p>
        </p:txBody>
      </p:sp>
    </p:spTree>
    <p:extLst>
      <p:ext uri="{BB962C8B-B14F-4D97-AF65-F5344CB8AC3E}">
        <p14:creationId xmlns:p14="http://schemas.microsoft.com/office/powerpoint/2010/main" val="155891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498" y="386499"/>
            <a:ext cx="8339580" cy="6165911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>
                <a:solidFill>
                  <a:srgbClr val="CCFFCC"/>
                </a:solidFill>
              </a:rPr>
              <a:t>“We are in bondage to the law in order that we may be free” </a:t>
            </a:r>
            <a:r>
              <a:rPr lang="en-US" altLang="en-US" sz="2800">
                <a:solidFill>
                  <a:schemeClr val="bg1"/>
                </a:solidFill>
              </a:rPr>
              <a:t>– Cicero</a:t>
            </a:r>
            <a:endParaRPr lang="en-US" altLang="en-US" sz="3100">
              <a:solidFill>
                <a:schemeClr val="bg1"/>
              </a:solidFill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>
                <a:solidFill>
                  <a:srgbClr val="CCFFCC"/>
                </a:solidFill>
              </a:rPr>
              <a:t>1 Co.9:1, four questions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Am I not free?   (v.12)</a:t>
            </a:r>
          </a:p>
        </p:txBody>
      </p:sp>
    </p:spTree>
    <p:extLst>
      <p:ext uri="{BB962C8B-B14F-4D97-AF65-F5344CB8AC3E}">
        <p14:creationId xmlns:p14="http://schemas.microsoft.com/office/powerpoint/2010/main" val="31133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14: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Leviticus 19:18</a:t>
            </a:r>
            <a:endParaRPr lang="en-US" altLang="en-US" sz="300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Neighbor:  Lk.10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Paradox: freed by Lord from bondage, yet slave of Lord for love’s sake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00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7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15: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Bite . . . Devour one another . . . Consumed </a:t>
            </a:r>
            <a:endParaRPr lang="en-US" altLang="en-US" sz="300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Animal first bites, then devours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Worldly brawling and contention destroy souls</a:t>
            </a:r>
          </a:p>
          <a:p>
            <a:pPr marL="457200" lvl="1" indent="-457200" algn="ctr">
              <a:spcAft>
                <a:spcPts val="3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Summary words:</a:t>
            </a:r>
          </a:p>
          <a:p>
            <a:pPr marL="457200" lvl="1" indent="-457200" algn="ctr">
              <a:spcAft>
                <a:spcPts val="300"/>
              </a:spcAft>
              <a:buNone/>
            </a:pPr>
            <a:r>
              <a:rPr lang="en-US" altLang="en-US" sz="3000">
                <a:solidFill>
                  <a:srgbClr val="FFFF99"/>
                </a:solidFill>
              </a:rPr>
              <a:t>Stand, grace, faith, hope, love, confidence, Christ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1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498" y="386499"/>
            <a:ext cx="8339580" cy="616591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>
                <a:solidFill>
                  <a:srgbClr val="FFFFCC"/>
                </a:solidFill>
              </a:rPr>
              <a:t>Gal.5:1, Stand fast therefore in the liberty by which Christ has made us free, and do not be entangled again with a yoke of bondage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Therefore: </a:t>
            </a:r>
            <a:r>
              <a:rPr lang="en-US" altLang="en-US" sz="3000">
                <a:solidFill>
                  <a:srgbClr val="CCFFFF"/>
                </a:solidFill>
              </a:rPr>
              <a:t>Summary and exhortation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Stand fast:</a:t>
            </a:r>
            <a:r>
              <a:rPr lang="en-US" altLang="en-US" sz="3000">
                <a:solidFill>
                  <a:srgbClr val="CCFFFF"/>
                </a:solidFill>
              </a:rPr>
              <a:t> present imperative: ‘This is an order!’  Stand firm…   Tree.   Soldier.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C000"/>
                </a:solidFill>
              </a:rPr>
              <a:t>NOT in Judaism.   Stop it!</a:t>
            </a:r>
          </a:p>
          <a:p>
            <a:pPr lvl="2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C000"/>
                </a:solidFill>
              </a:rPr>
              <a:t>NOT in paganism.  Stop it!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724222-CE60-11B3-E580-C2BB4FEDA927}"/>
              </a:ext>
            </a:extLst>
          </p:cNvPr>
          <p:cNvSpPr/>
          <p:nvPr/>
        </p:nvSpPr>
        <p:spPr>
          <a:xfrm>
            <a:off x="1206629" y="4713400"/>
            <a:ext cx="6749592" cy="14988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/>
              <a:t>Ramsay speaks of a highly elaborate system of burdensome stipulations in Galatian in pagan religion.</a:t>
            </a:r>
          </a:p>
        </p:txBody>
      </p:sp>
    </p:spTree>
    <p:extLst>
      <p:ext uri="{BB962C8B-B14F-4D97-AF65-F5344CB8AC3E}">
        <p14:creationId xmlns:p14="http://schemas.microsoft.com/office/powerpoint/2010/main" val="282463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498" y="386499"/>
            <a:ext cx="8339580" cy="616591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>
                <a:solidFill>
                  <a:srgbClr val="FFFFCC"/>
                </a:solidFill>
              </a:rPr>
              <a:t>Gal.5:1, Stand fast therefore </a:t>
            </a:r>
            <a:r>
              <a:rPr lang="en-US" altLang="en-US" sz="3100" u="sng">
                <a:solidFill>
                  <a:srgbClr val="FFFFCC"/>
                </a:solidFill>
              </a:rPr>
              <a:t>in the liberty by which Christ has made us free</a:t>
            </a:r>
            <a:r>
              <a:rPr lang="en-US" altLang="en-US" sz="3100">
                <a:solidFill>
                  <a:srgbClr val="FFFFCC"/>
                </a:solidFill>
              </a:rPr>
              <a:t>, and do not be entangled again with a yoke of bondage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In the liberty…free:  </a:t>
            </a:r>
            <a:r>
              <a:rPr lang="en-US" altLang="en-US" sz="3000">
                <a:solidFill>
                  <a:srgbClr val="CCFFCC"/>
                </a:solidFill>
              </a:rPr>
              <a:t>4:26. 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All that Paul said about Abraham, Isaac, new covenant … consummates in Christ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Greatest joy:  </a:t>
            </a:r>
            <a:r>
              <a:rPr lang="en-US" altLang="en-US" sz="3000">
                <a:solidFill>
                  <a:schemeClr val="bg1"/>
                </a:solidFill>
              </a:rPr>
              <a:t>Ph.3:4-9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Do not be entangled again…   Ac.15:10f.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Yoke … bondage.  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Yoke of Christ, Mt.11:29-30</a:t>
            </a:r>
          </a:p>
        </p:txBody>
      </p:sp>
    </p:spTree>
    <p:extLst>
      <p:ext uri="{BB962C8B-B14F-4D97-AF65-F5344CB8AC3E}">
        <p14:creationId xmlns:p14="http://schemas.microsoft.com/office/powerpoint/2010/main" val="137231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2" y="578421"/>
            <a:ext cx="7124700" cy="124698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Those Who Pursue</a:t>
            </a:r>
            <a:b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These Things,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5:2-6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2: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339725" indent="-339725">
              <a:spcAft>
                <a:spcPts val="50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1. </a:t>
            </a:r>
            <a:r>
              <a:rPr lang="en-US" altLang="en-US" sz="3000">
                <a:solidFill>
                  <a:srgbClr val="CCFFCC"/>
                </a:solidFill>
              </a:rPr>
              <a:t>New line of thought.  Paul appeals to Gentile Galatians.</a:t>
            </a:r>
          </a:p>
          <a:p>
            <a:pPr marL="339725" indent="-339725">
              <a:spcAft>
                <a:spcPts val="5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	</a:t>
            </a:r>
            <a:r>
              <a:rPr lang="en-US" altLang="en-US" sz="2400">
                <a:solidFill>
                  <a:schemeClr val="bg1"/>
                </a:solidFill>
              </a:rPr>
              <a:t>a.</a:t>
            </a:r>
            <a:r>
              <a:rPr lang="en-US" altLang="en-US" sz="3000">
                <a:solidFill>
                  <a:schemeClr val="bg1"/>
                </a:solidFill>
              </a:rPr>
              <a:t> Jewish Galatians already circumcised</a:t>
            </a:r>
          </a:p>
          <a:p>
            <a:pPr marL="687388" indent="-687388">
              <a:spcAft>
                <a:spcPts val="5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   </a:t>
            </a:r>
            <a:r>
              <a:rPr lang="en-US" altLang="en-US" sz="2400">
                <a:solidFill>
                  <a:schemeClr val="bg1"/>
                </a:solidFill>
              </a:rPr>
              <a:t>b.</a:t>
            </a:r>
            <a:r>
              <a:rPr lang="en-US" altLang="en-US" sz="3000">
                <a:solidFill>
                  <a:schemeClr val="bg1"/>
                </a:solidFill>
              </a:rPr>
              <a:t> Christians were to disregard their circumcision (v.6).   Ac.15:1, 5.   Ro.2:28</a:t>
            </a:r>
          </a:p>
          <a:p>
            <a:pPr marL="339725" indent="-339725">
              <a:spcAft>
                <a:spcPts val="50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2. </a:t>
            </a:r>
            <a:r>
              <a:rPr lang="en-US" altLang="en-US" sz="3000">
                <a:solidFill>
                  <a:srgbClr val="CCFFCC"/>
                </a:solidFill>
              </a:rPr>
              <a:t>“Paul”: apostle with authority of Lord.  </a:t>
            </a:r>
          </a:p>
          <a:p>
            <a:pPr marL="687388" indent="-687388">
              <a:spcAft>
                <a:spcPts val="500"/>
              </a:spcAft>
              <a:buNone/>
            </a:pPr>
            <a:r>
              <a:rPr lang="en-US" altLang="en-US" sz="2800">
                <a:solidFill>
                  <a:schemeClr val="bg1"/>
                </a:solidFill>
              </a:rPr>
              <a:t>   a.</a:t>
            </a:r>
            <a:r>
              <a:rPr lang="en-US" altLang="en-US" sz="3000">
                <a:solidFill>
                  <a:srgbClr val="CCFFCC"/>
                </a:solidFill>
              </a:rPr>
              <a:t> Turn to OT (circumcision) = no profit from Christ. </a:t>
            </a:r>
          </a:p>
          <a:p>
            <a:pPr marL="687388" indent="-687388">
              <a:spcAft>
                <a:spcPts val="500"/>
              </a:spcAft>
              <a:buNone/>
            </a:pPr>
            <a:r>
              <a:rPr lang="en-US" altLang="en-US" sz="3000">
                <a:solidFill>
                  <a:srgbClr val="CCFFCC"/>
                </a:solidFill>
              </a:rPr>
              <a:t>   </a:t>
            </a:r>
            <a:r>
              <a:rPr lang="en-US" altLang="en-US" sz="3000">
                <a:solidFill>
                  <a:schemeClr val="bg1"/>
                </a:solidFill>
              </a:rPr>
              <a:t>b. </a:t>
            </a:r>
            <a:r>
              <a:rPr lang="en-US" altLang="en-US" sz="3000">
                <a:solidFill>
                  <a:srgbClr val="CCFFCC"/>
                </a:solidFill>
              </a:rPr>
              <a:t>Do not mix laws</a:t>
            </a:r>
          </a:p>
          <a:p>
            <a:pPr marL="339725" indent="-339725">
              <a:spcAft>
                <a:spcPts val="5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00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3: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339725" indent="-339725">
              <a:spcAft>
                <a:spcPts val="50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1. </a:t>
            </a:r>
            <a:r>
              <a:rPr lang="en-US" altLang="en-US" sz="3000">
                <a:solidFill>
                  <a:srgbClr val="FFFF99"/>
                </a:solidFill>
              </a:rPr>
              <a:t>Testify: witness must tell truth.  </a:t>
            </a:r>
          </a:p>
          <a:p>
            <a:pPr marL="339725" indent="-339725">
              <a:spcAft>
                <a:spcPts val="50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2.</a:t>
            </a:r>
            <a:r>
              <a:rPr lang="en-US" altLang="en-US" sz="3000">
                <a:solidFill>
                  <a:srgbClr val="CCFFCC"/>
                </a:solidFill>
              </a:rPr>
              <a:t> </a:t>
            </a:r>
            <a:r>
              <a:rPr lang="en-US" altLang="en-US" sz="3000">
                <a:solidFill>
                  <a:srgbClr val="FFFF99"/>
                </a:solidFill>
              </a:rPr>
              <a:t>Again: after one or two trips to Galatia?</a:t>
            </a:r>
          </a:p>
          <a:p>
            <a:pPr marL="339725" indent="-339725">
              <a:spcAft>
                <a:spcPts val="50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3.</a:t>
            </a:r>
            <a:r>
              <a:rPr lang="en-US" altLang="en-US" sz="3000">
                <a:solidFill>
                  <a:srgbClr val="CCFFCC"/>
                </a:solidFill>
              </a:rPr>
              <a:t> </a:t>
            </a:r>
            <a:r>
              <a:rPr lang="en-US" altLang="en-US" sz="3000">
                <a:solidFill>
                  <a:srgbClr val="FFFF99"/>
                </a:solidFill>
              </a:rPr>
              <a:t>Circumcised:  it’s either whole law or no law</a:t>
            </a:r>
          </a:p>
          <a:p>
            <a:pPr marL="687388" indent="-687388">
              <a:spcAft>
                <a:spcPts val="5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   </a:t>
            </a:r>
            <a:r>
              <a:rPr lang="en-US" altLang="en-US" sz="2400">
                <a:solidFill>
                  <a:schemeClr val="bg1"/>
                </a:solidFill>
              </a:rPr>
              <a:t>a.</a:t>
            </a:r>
            <a:r>
              <a:rPr lang="en-US" altLang="en-US" sz="3000">
                <a:solidFill>
                  <a:schemeClr val="bg1"/>
                </a:solidFill>
              </a:rPr>
              <a:t> Circumcision made person a full Jew – exchanges Isaac for Ishmael</a:t>
            </a:r>
          </a:p>
          <a:p>
            <a:pPr marL="687388" indent="-687388">
              <a:spcAft>
                <a:spcPts val="5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   </a:t>
            </a:r>
            <a:r>
              <a:rPr lang="en-US" altLang="en-US" sz="2400">
                <a:solidFill>
                  <a:schemeClr val="bg1"/>
                </a:solidFill>
              </a:rPr>
              <a:t>b.</a:t>
            </a:r>
            <a:r>
              <a:rPr lang="en-US" altLang="en-US" sz="3000">
                <a:solidFill>
                  <a:schemeClr val="bg1"/>
                </a:solidFill>
              </a:rPr>
              <a:t> Can Moses finish what Christ started?   Was His death not enough?</a:t>
            </a: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4: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1. </a:t>
            </a:r>
            <a:r>
              <a:rPr lang="en-US" altLang="en-US" sz="3000">
                <a:solidFill>
                  <a:srgbClr val="CCFFCC"/>
                </a:solidFill>
              </a:rPr>
              <a:t>Justification by law is by debt: earn salvation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2. </a:t>
            </a:r>
            <a:r>
              <a:rPr lang="en-US" altLang="en-US" sz="3000">
                <a:solidFill>
                  <a:srgbClr val="CCFFCC"/>
                </a:solidFill>
              </a:rPr>
              <a:t>Estranged from Christ…if seek justification by law.  No profit </a:t>
            </a:r>
            <a:r>
              <a:rPr lang="en-US" altLang="en-US" sz="2800">
                <a:solidFill>
                  <a:schemeClr val="bg1"/>
                </a:solidFill>
              </a:rPr>
              <a:t>(2)</a:t>
            </a:r>
            <a:r>
              <a:rPr lang="en-US" altLang="en-US" sz="3000">
                <a:solidFill>
                  <a:srgbClr val="CCFFCC"/>
                </a:solidFill>
              </a:rPr>
              <a:t>.  </a:t>
            </a:r>
            <a:r>
              <a:rPr lang="en-US" altLang="en-US" sz="3000">
                <a:solidFill>
                  <a:schemeClr val="bg1"/>
                </a:solidFill>
              </a:rPr>
              <a:t>Lk.13:7.  Ro.7:2, 6.</a:t>
            </a:r>
            <a:endParaRPr lang="en-US" altLang="en-US" sz="3000">
              <a:solidFill>
                <a:srgbClr val="CCFFCC"/>
              </a:solidFill>
            </a:endParaRPr>
          </a:p>
          <a:p>
            <a:pPr marL="339725" indent="-339725">
              <a:spcAft>
                <a:spcPts val="50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3.</a:t>
            </a:r>
            <a:r>
              <a:rPr lang="en-US" altLang="en-US" sz="3000">
                <a:solidFill>
                  <a:srgbClr val="CCFFCC"/>
                </a:solidFill>
              </a:rPr>
              <a:t> Fallen from grace.  </a:t>
            </a:r>
          </a:p>
          <a:p>
            <a:pPr marL="687388" indent="-687388">
              <a:spcAft>
                <a:spcPts val="5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   </a:t>
            </a:r>
            <a:r>
              <a:rPr lang="en-US" altLang="en-US" sz="2400">
                <a:solidFill>
                  <a:schemeClr val="bg1"/>
                </a:solidFill>
              </a:rPr>
              <a:t>a.</a:t>
            </a:r>
            <a:r>
              <a:rPr lang="en-US" altLang="en-US" sz="3000">
                <a:solidFill>
                  <a:schemeClr val="bg1"/>
                </a:solidFill>
              </a:rPr>
              <a:t> To change for the worse from a favorable condition, lose, </a:t>
            </a:r>
            <a:r>
              <a:rPr lang="en-US" altLang="en-US" sz="2000">
                <a:solidFill>
                  <a:schemeClr val="bg1"/>
                </a:solidFill>
              </a:rPr>
              <a:t>BDAG</a:t>
            </a:r>
            <a:r>
              <a:rPr lang="en-US" altLang="en-US" sz="2400">
                <a:solidFill>
                  <a:schemeClr val="bg1"/>
                </a:solidFill>
              </a:rPr>
              <a:t>.    </a:t>
            </a:r>
            <a:r>
              <a:rPr lang="en-US" altLang="en-US" sz="3000">
                <a:solidFill>
                  <a:schemeClr val="bg1"/>
                </a:solidFill>
              </a:rPr>
              <a:t>2:21, nullify grace…</a:t>
            </a:r>
          </a:p>
          <a:p>
            <a:pPr marL="687388" indent="-687388">
              <a:spcAft>
                <a:spcPts val="5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   b.  </a:t>
            </a:r>
            <a:r>
              <a:rPr lang="en-US" altLang="en-US" sz="3000">
                <a:solidFill>
                  <a:schemeClr val="bg1"/>
                </a:solidFill>
              </a:rPr>
              <a:t>Some say: ‘if he falls, he never was saved’</a:t>
            </a:r>
            <a:r>
              <a:rPr lang="en-US" altLang="en-US" sz="2400">
                <a:solidFill>
                  <a:schemeClr val="bg1"/>
                </a:solidFill>
              </a:rPr>
              <a:t> </a:t>
            </a:r>
          </a:p>
          <a:p>
            <a:pPr marL="687388" indent="-687388">
              <a:spcAft>
                <a:spcPts val="5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   c.  </a:t>
            </a:r>
            <a:r>
              <a:rPr lang="en-US" altLang="en-US" sz="3000">
                <a:solidFill>
                  <a:schemeClr val="bg1"/>
                </a:solidFill>
              </a:rPr>
              <a:t>If never saved, how could he fall?</a:t>
            </a: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8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rgbClr val="FFC000"/>
                </a:solidFill>
              </a:rPr>
              <a:t>5: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1. </a:t>
            </a:r>
            <a:r>
              <a:rPr lang="en-US" altLang="en-US" sz="3000">
                <a:solidFill>
                  <a:srgbClr val="CCFFCC"/>
                </a:solidFill>
              </a:rPr>
              <a:t>“We” are opposite of “you” </a:t>
            </a:r>
            <a:r>
              <a:rPr lang="en-US" altLang="en-US" sz="3000">
                <a:solidFill>
                  <a:schemeClr val="bg1"/>
                </a:solidFill>
              </a:rPr>
              <a:t>(v.2, 4)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2. </a:t>
            </a:r>
            <a:r>
              <a:rPr lang="en-US" altLang="en-US" sz="3000">
                <a:solidFill>
                  <a:srgbClr val="CCFFCC"/>
                </a:solidFill>
              </a:rPr>
              <a:t>To </a:t>
            </a:r>
            <a:r>
              <a:rPr lang="en-US" altLang="en-US" sz="3000" u="sng">
                <a:solidFill>
                  <a:srgbClr val="CCFFCC"/>
                </a:solidFill>
              </a:rPr>
              <a:t>wait</a:t>
            </a:r>
            <a:r>
              <a:rPr lang="en-US" altLang="en-US" sz="3000">
                <a:solidFill>
                  <a:srgbClr val="CCFFCC"/>
                </a:solidFill>
              </a:rPr>
              <a:t> for a hope is to </a:t>
            </a:r>
            <a:r>
              <a:rPr lang="en-US" altLang="en-US" sz="3000" u="sng">
                <a:solidFill>
                  <a:srgbClr val="CCFFCC"/>
                </a:solidFill>
              </a:rPr>
              <a:t>wait</a:t>
            </a:r>
            <a:r>
              <a:rPr lang="en-US" altLang="en-US" sz="3000">
                <a:solidFill>
                  <a:srgbClr val="CCFFCC"/>
                </a:solidFill>
              </a:rPr>
              <a:t> for its fulfillment, </a:t>
            </a:r>
            <a:r>
              <a:rPr lang="en-US" altLang="en-US" sz="3000">
                <a:solidFill>
                  <a:schemeClr val="bg1"/>
                </a:solidFill>
              </a:rPr>
              <a:t>Ro.8:25</a:t>
            </a:r>
          </a:p>
          <a:p>
            <a:pPr marL="339725" indent="-339725">
              <a:spcAft>
                <a:spcPts val="500"/>
              </a:spcAft>
              <a:buNone/>
            </a:pPr>
            <a:r>
              <a:rPr lang="en-US" altLang="en-US" sz="2400">
                <a:solidFill>
                  <a:srgbClr val="00B0F0"/>
                </a:solidFill>
              </a:rPr>
              <a:t>3.</a:t>
            </a:r>
            <a:r>
              <a:rPr lang="en-US" altLang="en-US" sz="3000">
                <a:solidFill>
                  <a:srgbClr val="CCFFCC"/>
                </a:solidFill>
              </a:rPr>
              <a:t> Hope of righteousness by faith – the state that righteousness makes us hope for.  </a:t>
            </a:r>
            <a:r>
              <a:rPr lang="en-US" altLang="en-US" sz="3000">
                <a:solidFill>
                  <a:schemeClr val="bg1"/>
                </a:solidFill>
              </a:rPr>
              <a:t> 3:26-27</a:t>
            </a:r>
          </a:p>
          <a:p>
            <a:pPr marL="339725" indent="-339725">
              <a:spcAft>
                <a:spcPts val="5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2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1200</Words>
  <Application>Microsoft Office PowerPoint</Application>
  <PresentationFormat>On-screen Show (4:3)</PresentationFormat>
  <Paragraphs>133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2:</vt:lpstr>
      <vt:lpstr>3:</vt:lpstr>
      <vt:lpstr>4:</vt:lpstr>
      <vt:lpstr>5:</vt:lpstr>
      <vt:lpstr>6:</vt:lpstr>
      <vt:lpstr>PowerPoint Presentation</vt:lpstr>
      <vt:lpstr>7: </vt:lpstr>
      <vt:lpstr>8: </vt:lpstr>
      <vt:lpstr>9: </vt:lpstr>
      <vt:lpstr>10: </vt:lpstr>
      <vt:lpstr>11: </vt:lpstr>
      <vt:lpstr>12: </vt:lpstr>
      <vt:lpstr>PowerPoint Presentation</vt:lpstr>
      <vt:lpstr>13:</vt:lpstr>
      <vt:lpstr>14:</vt:lpstr>
      <vt:lpstr>15: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</cp:revision>
  <dcterms:created xsi:type="dcterms:W3CDTF">2011-08-18T15:42:19Z</dcterms:created>
  <dcterms:modified xsi:type="dcterms:W3CDTF">2024-03-15T03:46:48Z</dcterms:modified>
</cp:coreProperties>
</file>