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9"/>
  </p:notesMasterIdLst>
  <p:sldIdLst>
    <p:sldId id="501" r:id="rId2"/>
    <p:sldId id="598" r:id="rId3"/>
    <p:sldId id="597" r:id="rId4"/>
    <p:sldId id="589" r:id="rId5"/>
    <p:sldId id="651" r:id="rId6"/>
    <p:sldId id="652" r:id="rId7"/>
    <p:sldId id="653" r:id="rId8"/>
    <p:sldId id="654" r:id="rId9"/>
    <p:sldId id="655" r:id="rId10"/>
    <p:sldId id="656" r:id="rId11"/>
    <p:sldId id="657" r:id="rId12"/>
    <p:sldId id="658" r:id="rId13"/>
    <p:sldId id="659" r:id="rId14"/>
    <p:sldId id="660" r:id="rId15"/>
    <p:sldId id="661" r:id="rId16"/>
    <p:sldId id="662" r:id="rId17"/>
    <p:sldId id="626" r:id="rId18"/>
    <p:sldId id="663" r:id="rId19"/>
    <p:sldId id="664" r:id="rId20"/>
    <p:sldId id="665" r:id="rId21"/>
    <p:sldId id="672" r:id="rId22"/>
    <p:sldId id="666" r:id="rId23"/>
    <p:sldId id="667" r:id="rId24"/>
    <p:sldId id="668" r:id="rId25"/>
    <p:sldId id="669" r:id="rId26"/>
    <p:sldId id="670" r:id="rId27"/>
    <p:sldId id="67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CCFFCC"/>
    <a:srgbClr val="FFFF99"/>
    <a:srgbClr val="CCECFF"/>
    <a:srgbClr val="A50021"/>
    <a:srgbClr val="99FFCC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042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378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289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10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6456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7825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64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452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88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294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0145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4984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09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1566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0630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2552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1779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28857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317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871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2552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328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509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464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98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621772" y="556181"/>
            <a:ext cx="5911685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Paul’s Closing Arguments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(Galatians 6:1-18)</a:t>
            </a:r>
            <a:r>
              <a:rPr lang="en-US" sz="28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0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(XI)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5: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For each one shall bear his own </a:t>
            </a:r>
            <a:r>
              <a:rPr lang="en-US" altLang="en-US" sz="3000" u="sng" dirty="0">
                <a:solidFill>
                  <a:srgbClr val="CCFFFF"/>
                </a:solidFill>
              </a:rPr>
              <a:t>load</a:t>
            </a:r>
            <a:r>
              <a:rPr lang="en-US" altLang="en-US" sz="3000" dirty="0">
                <a:solidFill>
                  <a:schemeClr val="bg1"/>
                </a:solidFill>
              </a:rPr>
              <a:t>: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Contrast v.2, 4, 5.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Ac.27:10, ‘Men, I perceive that this voyage will end with disaster and much loss, not only of the </a:t>
            </a:r>
            <a:r>
              <a:rPr lang="en-US" altLang="en-US" sz="3000" u="sng" dirty="0">
                <a:solidFill>
                  <a:srgbClr val="CCFFFF"/>
                </a:solidFill>
              </a:rPr>
              <a:t>cargo</a:t>
            </a:r>
            <a:r>
              <a:rPr lang="en-US" altLang="en-US" sz="3000" dirty="0">
                <a:solidFill>
                  <a:schemeClr val="bg1"/>
                </a:solidFill>
              </a:rPr>
              <a:t> and ship, but also of our lives.</a:t>
            </a:r>
          </a:p>
        </p:txBody>
      </p:sp>
    </p:spTree>
    <p:extLst>
      <p:ext uri="{BB962C8B-B14F-4D97-AF65-F5344CB8AC3E}">
        <p14:creationId xmlns:p14="http://schemas.microsoft.com/office/powerpoint/2010/main" val="153435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6: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Let him who is taught the word share in all good things with him who teaches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Instructor has good things; student receives them.  The teacher has good things; the student participates in them and is enriched.</a:t>
            </a:r>
          </a:p>
          <a:p>
            <a:pPr marL="1084263" lvl="2" indent="-339725">
              <a:spcAft>
                <a:spcPts val="500"/>
              </a:spcAft>
              <a:buNone/>
            </a:pPr>
            <a:r>
              <a:rPr lang="en-US" altLang="en-US" sz="2600" dirty="0">
                <a:solidFill>
                  <a:srgbClr val="FFFFCC"/>
                </a:solidFill>
              </a:rPr>
              <a:t>1. </a:t>
            </a:r>
            <a:r>
              <a:rPr lang="en-US" altLang="en-US" sz="3000" dirty="0">
                <a:solidFill>
                  <a:srgbClr val="FFFF99"/>
                </a:solidFill>
              </a:rPr>
              <a:t>Does Paul expect the Galatians to support him financially…?</a:t>
            </a:r>
          </a:p>
          <a:p>
            <a:pPr marL="1084263" lvl="1" indent="-627063">
              <a:spcAft>
                <a:spcPts val="50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   </a:t>
            </a:r>
            <a:r>
              <a:rPr lang="en-US" altLang="en-US" sz="2600" dirty="0">
                <a:solidFill>
                  <a:srgbClr val="FFFFCC"/>
                </a:solidFill>
              </a:rPr>
              <a:t>2. </a:t>
            </a:r>
            <a:r>
              <a:rPr lang="en-US" altLang="en-US" sz="3000" dirty="0">
                <a:solidFill>
                  <a:srgbClr val="FFFF99"/>
                </a:solidFill>
              </a:rPr>
              <a:t>Does he expect them to support their Judaizing charlatans? </a:t>
            </a:r>
          </a:p>
        </p:txBody>
      </p:sp>
    </p:spTree>
    <p:extLst>
      <p:ext uri="{BB962C8B-B14F-4D97-AF65-F5344CB8AC3E}">
        <p14:creationId xmlns:p14="http://schemas.microsoft.com/office/powerpoint/2010/main" val="414377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7: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Do not </a:t>
            </a:r>
            <a:r>
              <a:rPr lang="en-US" sz="3000" dirty="0">
                <a:solidFill>
                  <a:srgbClr val="CCFFCC"/>
                </a:solidFill>
              </a:rPr>
              <a:t>be deceived, God is not mocked; for whatever a man sows, that he will also reap</a:t>
            </a:r>
            <a:endParaRPr lang="en-US" altLang="en-US" sz="3000" dirty="0">
              <a:solidFill>
                <a:srgbClr val="CCFFCC"/>
              </a:solidFill>
            </a:endParaRP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Deceived:</a:t>
            </a:r>
            <a:r>
              <a:rPr lang="en-US" altLang="en-US" sz="3000" dirty="0">
                <a:solidFill>
                  <a:srgbClr val="FFFF99"/>
                </a:solidFill>
              </a:rPr>
              <a:t> go astray, be deluged, mistaken.  </a:t>
            </a:r>
            <a:r>
              <a:rPr lang="en-US" altLang="en-US" sz="3000" dirty="0">
                <a:solidFill>
                  <a:schemeClr val="bg1"/>
                </a:solidFill>
              </a:rPr>
              <a:t>Mt.22:29</a:t>
            </a:r>
            <a:endParaRPr lang="en-US" altLang="en-US" sz="3000" dirty="0">
              <a:solidFill>
                <a:srgbClr val="FFFF99"/>
              </a:solidFill>
            </a:endParaRP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Mocked:</a:t>
            </a:r>
            <a:r>
              <a:rPr lang="en-US" altLang="en-US" sz="3000" dirty="0">
                <a:solidFill>
                  <a:srgbClr val="FFFF99"/>
                </a:solidFill>
              </a:rPr>
              <a:t> turn up the nose at, treat with contempt.    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Whatever a man sows…:</a:t>
            </a:r>
            <a:r>
              <a:rPr lang="en-US" altLang="en-US" sz="3000" dirty="0">
                <a:solidFill>
                  <a:srgbClr val="FFFF99"/>
                </a:solidFill>
              </a:rPr>
              <a:t>  </a:t>
            </a:r>
            <a:r>
              <a:rPr lang="en-US" altLang="en-US" sz="3000" dirty="0">
                <a:solidFill>
                  <a:schemeClr val="bg1"/>
                </a:solidFill>
              </a:rPr>
              <a:t>Gn.8:22</a:t>
            </a:r>
          </a:p>
        </p:txBody>
      </p:sp>
    </p:spTree>
    <p:extLst>
      <p:ext uri="{BB962C8B-B14F-4D97-AF65-F5344CB8AC3E}">
        <p14:creationId xmlns:p14="http://schemas.microsoft.com/office/powerpoint/2010/main" val="191673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8: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For he who sows to his flesh will of the flesh reap corruption, but he who sows to the Spirit will of the Spirit reap everlasting life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V.8 is the application to the law (v.7)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Mt.13:3ff., different </a:t>
            </a:r>
            <a:r>
              <a:rPr lang="en-US" altLang="en-US" sz="3000" dirty="0" err="1">
                <a:solidFill>
                  <a:srgbClr val="CCFFFF"/>
                </a:solidFill>
              </a:rPr>
              <a:t>sowers</a:t>
            </a:r>
            <a:r>
              <a:rPr lang="en-US" altLang="en-US" sz="3000" dirty="0">
                <a:solidFill>
                  <a:srgbClr val="CCFFFF"/>
                </a:solidFill>
              </a:rPr>
              <a:t> … different soils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Ro.8:12-13</a:t>
            </a:r>
          </a:p>
          <a:p>
            <a:pPr lvl="2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Sow to flesh:</a:t>
            </a:r>
            <a:r>
              <a:rPr lang="en-US" altLang="en-US" sz="26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pander to it; ct. Ph.3:19</a:t>
            </a:r>
          </a:p>
          <a:p>
            <a:pPr lvl="2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We reap </a:t>
            </a:r>
            <a:r>
              <a:rPr lang="en-US" altLang="en-US" sz="3000" dirty="0">
                <a:solidFill>
                  <a:schemeClr val="bg1"/>
                </a:solidFill>
              </a:rPr>
              <a:t>– either from harvest field of flesh, or of Spirit</a:t>
            </a:r>
          </a:p>
          <a:p>
            <a:pPr lvl="2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Life</a:t>
            </a:r>
            <a:r>
              <a:rPr lang="en-US" altLang="en-US" sz="3000" dirty="0">
                <a:solidFill>
                  <a:schemeClr val="bg1"/>
                </a:solidFill>
              </a:rPr>
              <a:t> – either quantity (Mt.25:46) or quality</a:t>
            </a:r>
          </a:p>
        </p:txBody>
      </p:sp>
    </p:spTree>
    <p:extLst>
      <p:ext uri="{BB962C8B-B14F-4D97-AF65-F5344CB8AC3E}">
        <p14:creationId xmlns:p14="http://schemas.microsoft.com/office/powerpoint/2010/main" val="17163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9: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And let us not grow weary while doing good –For in due season we shall reap if we do not lose heart 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Do not grow weary: lose enthusiasm, be discouraged.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Do not lose heart:   </a:t>
            </a:r>
            <a:r>
              <a:rPr lang="en-US" altLang="en-US" sz="3000" dirty="0">
                <a:solidFill>
                  <a:schemeClr val="bg1"/>
                </a:solidFill>
              </a:rPr>
              <a:t>2 Th.3:13.  Ja.5:7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Do not quit.</a:t>
            </a:r>
          </a:p>
        </p:txBody>
      </p:sp>
    </p:spTree>
    <p:extLst>
      <p:ext uri="{BB962C8B-B14F-4D97-AF65-F5344CB8AC3E}">
        <p14:creationId xmlns:p14="http://schemas.microsoft.com/office/powerpoint/2010/main" val="167891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10: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0" indent="0" algn="ctr">
              <a:spcAft>
                <a:spcPts val="5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9: </a:t>
            </a:r>
            <a:r>
              <a:rPr lang="en-US" altLang="en-US" sz="3000" dirty="0">
                <a:solidFill>
                  <a:srgbClr val="CCFFFF"/>
                </a:solidFill>
              </a:rPr>
              <a:t>negative</a:t>
            </a:r>
            <a:r>
              <a:rPr lang="en-US" altLang="en-US" sz="3000" dirty="0">
                <a:solidFill>
                  <a:schemeClr val="bg1"/>
                </a:solidFill>
              </a:rPr>
              <a:t> . . . 10: </a:t>
            </a:r>
            <a:r>
              <a:rPr lang="en-US" altLang="en-US" sz="3000" dirty="0">
                <a:solidFill>
                  <a:srgbClr val="CCFFFF"/>
                </a:solidFill>
              </a:rPr>
              <a:t>positive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Therefore – </a:t>
            </a:r>
            <a:r>
              <a:rPr lang="en-US" altLang="en-US" sz="3000" dirty="0">
                <a:solidFill>
                  <a:schemeClr val="bg1"/>
                </a:solidFill>
              </a:rPr>
              <a:t>sums up 6-9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Opportunity – </a:t>
            </a:r>
            <a:r>
              <a:rPr lang="en-US" altLang="en-US" sz="3000" dirty="0">
                <a:solidFill>
                  <a:schemeClr val="bg1"/>
                </a:solidFill>
              </a:rPr>
              <a:t>after reaping spiritually good things from our teachers, we share it with others </a:t>
            </a:r>
            <a:endParaRPr lang="en-US" altLang="en-US" sz="3000" dirty="0">
              <a:solidFill>
                <a:srgbClr val="CCFFCC"/>
              </a:solidFill>
            </a:endParaRP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Especially – </a:t>
            </a:r>
            <a:r>
              <a:rPr lang="en-US" altLang="en-US" sz="3000" dirty="0">
                <a:solidFill>
                  <a:schemeClr val="bg1"/>
                </a:solidFill>
              </a:rPr>
              <a:t>the Christian wants to teach everyone, but his special concern is for fellow Christians </a:t>
            </a:r>
            <a:r>
              <a:rPr lang="en-US" altLang="en-US" sz="3000" dirty="0">
                <a:solidFill>
                  <a:srgbClr val="FFFFCC"/>
                </a:solidFill>
              </a:rPr>
              <a:t>(household of faith)</a:t>
            </a:r>
            <a:r>
              <a:rPr lang="en-US" altLang="en-US" sz="3000" dirty="0">
                <a:solidFill>
                  <a:schemeClr val="bg1"/>
                </a:solidFill>
              </a:rPr>
              <a:t>. 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Paragraph: v.1, restore fallen.   2, bear others’ burdens.   10, summary admonition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51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139689" y="578421"/>
            <a:ext cx="4866266" cy="57164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Restore the Fallen, 1-10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34070D4A-930B-80F2-E3B7-85BF06029177}"/>
              </a:ext>
            </a:extLst>
          </p:cNvPr>
          <p:cNvSpPr/>
          <p:nvPr/>
        </p:nvSpPr>
        <p:spPr bwMode="auto">
          <a:xfrm>
            <a:off x="1012041" y="1277574"/>
            <a:ext cx="7124700" cy="124698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Remember the Cross,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11-18</a:t>
            </a:r>
          </a:p>
        </p:txBody>
      </p:sp>
    </p:spTree>
    <p:extLst>
      <p:ext uri="{BB962C8B-B14F-4D97-AF65-F5344CB8AC3E}">
        <p14:creationId xmlns:p14="http://schemas.microsoft.com/office/powerpoint/2010/main" val="786153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11: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See with what large letters I have written to you with my own hand!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Because of age, injury, or emphasis </a:t>
            </a:r>
            <a:r>
              <a:rPr lang="en-US" altLang="en-US" sz="2700" dirty="0">
                <a:solidFill>
                  <a:srgbClr val="CCFFCC"/>
                </a:solidFill>
              </a:rPr>
              <a:t>(?)</a:t>
            </a:r>
            <a:r>
              <a:rPr lang="en-US" altLang="en-US" sz="3000" dirty="0">
                <a:solidFill>
                  <a:srgbClr val="CCFFCC"/>
                </a:solidFill>
              </a:rPr>
              <a:t> Paul writes this closing section in large letters.   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We show emphasis with capitals, underlining, bold…  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Common to employ a secretary, then conclude in own hand.   </a:t>
            </a:r>
            <a:r>
              <a:rPr lang="en-US" altLang="en-US" sz="3000" dirty="0">
                <a:solidFill>
                  <a:schemeClr val="bg1"/>
                </a:solidFill>
              </a:rPr>
              <a:t>2 Th.3:17 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12: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As many as desire to make a good showing in the flesh, these would compel you to be circumcised, only that they may not suffer persecution for the cross of Christ. 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“We are doing more to spread Judaism than the most rigid Jews”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i="1" dirty="0">
                <a:solidFill>
                  <a:srgbClr val="CCFFCC"/>
                </a:solidFill>
              </a:rPr>
              <a:t>Cross</a:t>
            </a:r>
            <a:r>
              <a:rPr lang="en-US" altLang="en-US" sz="3000" dirty="0">
                <a:solidFill>
                  <a:srgbClr val="CCFFCC"/>
                </a:solidFill>
              </a:rPr>
              <a:t>: </a:t>
            </a:r>
            <a:r>
              <a:rPr lang="en-US" altLang="en-US" sz="3000" dirty="0">
                <a:solidFill>
                  <a:schemeClr val="bg1"/>
                </a:solidFill>
              </a:rPr>
              <a:t>5:11, 6:12, 14  (</a:t>
            </a:r>
            <a:r>
              <a:rPr lang="en-US" altLang="en-US" sz="3000" i="1" dirty="0">
                <a:solidFill>
                  <a:srgbClr val="CCFFCC"/>
                </a:solidFill>
              </a:rPr>
              <a:t>crucified</a:t>
            </a:r>
            <a:r>
              <a:rPr lang="en-US" altLang="en-US" sz="3000" dirty="0">
                <a:solidFill>
                  <a:srgbClr val="CCFFCC"/>
                </a:solidFill>
              </a:rPr>
              <a:t>:</a:t>
            </a:r>
            <a:r>
              <a:rPr lang="en-US" altLang="en-US" sz="3000" dirty="0">
                <a:solidFill>
                  <a:schemeClr val="bg1"/>
                </a:solidFill>
              </a:rPr>
              <a:t> 6:14)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Galatians are influenced by Judaizers who want them to be circumcised so that they can avoid persecution </a:t>
            </a:r>
          </a:p>
        </p:txBody>
      </p:sp>
    </p:spTree>
    <p:extLst>
      <p:ext uri="{BB962C8B-B14F-4D97-AF65-F5344CB8AC3E}">
        <p14:creationId xmlns:p14="http://schemas.microsoft.com/office/powerpoint/2010/main" val="137420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13: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For not even those who are circumcised keep the law, but they desire to have you circumcised that they may boast in your flesh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They do </a:t>
            </a:r>
            <a:r>
              <a:rPr lang="en-US" altLang="en-US" sz="3000" dirty="0">
                <a:solidFill>
                  <a:srgbClr val="FFFF00"/>
                </a:solidFill>
              </a:rPr>
              <a:t>not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keep the Law.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They use Galatians like notches on pistol…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They care nothing for the Galatians. 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Mt.23:4</a:t>
            </a:r>
          </a:p>
          <a:p>
            <a:pPr marL="45720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57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498" y="386499"/>
            <a:ext cx="8339580" cy="6165911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Paul’s differences with Judaizers and concern for the Galatians was not a minor matter.   </a:t>
            </a:r>
            <a:r>
              <a:rPr lang="en-US" altLang="en-US" sz="3100" dirty="0">
                <a:solidFill>
                  <a:schemeClr val="bg1"/>
                </a:solidFill>
              </a:rPr>
              <a:t>Eternal salvation was at stake.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Has Paul said enough that he can close with a sweet appeal?  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No – he must use another sword thrust…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Paul makes a final point for their own good.  </a:t>
            </a:r>
            <a:r>
              <a:rPr lang="en-US" altLang="en-US" sz="3000" dirty="0">
                <a:solidFill>
                  <a:schemeClr val="bg1"/>
                </a:solidFill>
              </a:rPr>
              <a:t>(cf. 13)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14: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But God forbid that I should boast except in the cross of our Lord Jesus Christ, by whom the world has been crucified to me, and I to the world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There are three crosses in this chapter – Paul boasts about the . . . </a:t>
            </a:r>
          </a:p>
          <a:p>
            <a:pPr marL="457200" lvl="1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000" dirty="0">
                <a:solidFill>
                  <a:srgbClr val="FFFF99"/>
                </a:solidFill>
              </a:rPr>
              <a:t>Cross on which Christ died</a:t>
            </a:r>
            <a:r>
              <a:rPr lang="en-US" altLang="en-US" sz="3000" dirty="0">
                <a:solidFill>
                  <a:schemeClr val="bg1"/>
                </a:solidFill>
              </a:rPr>
              <a:t> (6:12)</a:t>
            </a:r>
          </a:p>
          <a:p>
            <a:pPr marL="801688" lvl="1" indent="-344488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000" dirty="0">
                <a:solidFill>
                  <a:srgbClr val="FFFF99"/>
                </a:solidFill>
              </a:rPr>
              <a:t>Cross by which the world was crucified to Paul </a:t>
            </a:r>
            <a:r>
              <a:rPr lang="en-US" altLang="en-US" sz="3000" dirty="0">
                <a:solidFill>
                  <a:schemeClr val="bg1"/>
                </a:solidFill>
              </a:rPr>
              <a:t>(6:14a)</a:t>
            </a:r>
          </a:p>
          <a:p>
            <a:pPr marL="801688" lvl="1" indent="-344488">
              <a:spcBef>
                <a:spcPts val="3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000" dirty="0">
                <a:solidFill>
                  <a:srgbClr val="FFFF99"/>
                </a:solidFill>
              </a:rPr>
              <a:t>Cross by which Paul was crucified to the world </a:t>
            </a:r>
            <a:r>
              <a:rPr lang="en-US" altLang="en-US" sz="3000" dirty="0">
                <a:solidFill>
                  <a:schemeClr val="bg1"/>
                </a:solidFill>
              </a:rPr>
              <a:t>(6:14b) </a:t>
            </a:r>
          </a:p>
          <a:p>
            <a:pPr marL="45720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3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14: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 marL="45720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3200" dirty="0">
                <a:solidFill>
                  <a:srgbClr val="CCFFCC"/>
                </a:solidFill>
              </a:rPr>
              <a:t>This cross was the . . .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a. </a:t>
            </a:r>
            <a:r>
              <a:rPr lang="en-US" altLang="en-US" sz="3000" dirty="0">
                <a:solidFill>
                  <a:srgbClr val="FFFFCC"/>
                </a:solidFill>
              </a:rPr>
              <a:t>Manifestation of divine love, </a:t>
            </a:r>
            <a:r>
              <a:rPr lang="en-US" altLang="en-US" sz="3000" dirty="0">
                <a:solidFill>
                  <a:schemeClr val="bg1"/>
                </a:solidFill>
              </a:rPr>
              <a:t>Jn.3:16</a:t>
            </a:r>
          </a:p>
          <a:p>
            <a:pPr marL="801688" lvl="1" indent="-3444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b. </a:t>
            </a:r>
            <a:r>
              <a:rPr lang="en-US" altLang="en-US" sz="3000" dirty="0">
                <a:solidFill>
                  <a:srgbClr val="FFFFCC"/>
                </a:solidFill>
              </a:rPr>
              <a:t>Magnet that attracted him, </a:t>
            </a:r>
            <a:r>
              <a:rPr lang="en-US" altLang="en-US" sz="3000" dirty="0">
                <a:solidFill>
                  <a:schemeClr val="bg1"/>
                </a:solidFill>
              </a:rPr>
              <a:t>Jn.12:32</a:t>
            </a:r>
          </a:p>
          <a:p>
            <a:pPr marL="801688" lvl="1" indent="-3444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c. </a:t>
            </a:r>
            <a:r>
              <a:rPr lang="en-US" altLang="en-US" sz="3000" dirty="0">
                <a:solidFill>
                  <a:srgbClr val="FFFFCC"/>
                </a:solidFill>
              </a:rPr>
              <a:t>Means of his salvation, </a:t>
            </a:r>
            <a:r>
              <a:rPr lang="en-US" altLang="en-US" sz="3000" dirty="0">
                <a:solidFill>
                  <a:schemeClr val="bg1"/>
                </a:solidFill>
              </a:rPr>
              <a:t>Jn.3:16</a:t>
            </a:r>
          </a:p>
          <a:p>
            <a:pPr marL="801688" lvl="1" indent="-344488">
              <a:spcBef>
                <a:spcPts val="3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d. </a:t>
            </a:r>
            <a:r>
              <a:rPr lang="en-US" altLang="en-US" sz="3000" dirty="0">
                <a:solidFill>
                  <a:srgbClr val="FFFFCC"/>
                </a:solidFill>
              </a:rPr>
              <a:t>Model for him to imitate, </a:t>
            </a:r>
            <a:r>
              <a:rPr lang="en-US" altLang="en-US" sz="3000" dirty="0">
                <a:solidFill>
                  <a:schemeClr val="bg1"/>
                </a:solidFill>
              </a:rPr>
              <a:t>Ph.2:5-8</a:t>
            </a:r>
          </a:p>
          <a:p>
            <a:pPr marL="45720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15: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For in Christ Jesus neither circumcision nor uncircumcision avails anything, but a new creation </a:t>
            </a:r>
            <a:r>
              <a:rPr lang="en-US" altLang="en-US" sz="3000" dirty="0">
                <a:solidFill>
                  <a:schemeClr val="bg1"/>
                </a:solidFill>
              </a:rPr>
              <a:t>(2 Cor.5:17) 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Parallels 5:6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Judaizers cannot offer anything that will save</a:t>
            </a:r>
          </a:p>
          <a:p>
            <a:pPr marL="45720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68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16: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And as many as walk according to this rule, peace and mercy be upon them, and upon the Israel of God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rgbClr val="CCFFCC"/>
                </a:solidFill>
              </a:rPr>
              <a:t>Walk</a:t>
            </a:r>
            <a:r>
              <a:rPr lang="en-US" altLang="en-US" sz="3000" dirty="0">
                <a:solidFill>
                  <a:srgbClr val="CCFFCC"/>
                </a:solidFill>
              </a:rPr>
              <a:t>:</a:t>
            </a:r>
            <a:r>
              <a:rPr lang="en-US" altLang="en-US" sz="3000" dirty="0">
                <a:solidFill>
                  <a:schemeClr val="bg1"/>
                </a:solidFill>
              </a:rPr>
              <a:t> be in line with a person or thing </a:t>
            </a:r>
            <a:r>
              <a:rPr lang="en-US" altLang="en-US" sz="3000" dirty="0" err="1">
                <a:solidFill>
                  <a:schemeClr val="bg1"/>
                </a:solidFill>
              </a:rPr>
              <a:t>consid-ered</a:t>
            </a:r>
            <a:r>
              <a:rPr lang="en-US" altLang="en-US" sz="3000" dirty="0">
                <a:solidFill>
                  <a:schemeClr val="bg1"/>
                </a:solidFill>
              </a:rPr>
              <a:t> as standard for one’s conduct, </a:t>
            </a:r>
            <a:r>
              <a:rPr lang="en-US" altLang="en-US" sz="3000" i="1" dirty="0">
                <a:solidFill>
                  <a:schemeClr val="bg1"/>
                </a:solidFill>
              </a:rPr>
              <a:t>hold to, agree with, follow, conform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rgbClr val="CCFFCC"/>
                </a:solidFill>
              </a:rPr>
              <a:t>Rule</a:t>
            </a:r>
            <a:r>
              <a:rPr lang="en-US" altLang="en-US" sz="3000" dirty="0">
                <a:solidFill>
                  <a:srgbClr val="CCFFCC"/>
                </a:solidFill>
              </a:rPr>
              <a:t>:</a:t>
            </a:r>
            <a:r>
              <a:rPr lang="en-US" altLang="en-US" sz="3000" dirty="0">
                <a:solidFill>
                  <a:schemeClr val="bg1"/>
                </a:solidFill>
              </a:rPr>
              <a:t> standard; measuring rod.  </a:t>
            </a:r>
          </a:p>
          <a:p>
            <a:pPr lvl="2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We measure doctrine and life by Scripture.</a:t>
            </a:r>
          </a:p>
          <a:p>
            <a:pPr lvl="2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Canon of NT – God’s standard</a:t>
            </a:r>
          </a:p>
          <a:p>
            <a:pPr marL="45720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1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16: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And as many as walk according to this rule, peace and mercy be upon them, and upon the Israel of God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Peace be on them </a:t>
            </a:r>
            <a:r>
              <a:rPr lang="en-US" altLang="en-US" sz="3000" dirty="0">
                <a:solidFill>
                  <a:schemeClr val="bg1"/>
                </a:solidFill>
              </a:rPr>
              <a:t>– no longer living in fear of God’s wrath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Mercy</a:t>
            </a:r>
            <a:r>
              <a:rPr lang="en-US" altLang="en-US" sz="3000" dirty="0">
                <a:solidFill>
                  <a:schemeClr val="bg1"/>
                </a:solidFill>
              </a:rPr>
              <a:t> – God’s compassion…desire to help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And upon Israel of God </a:t>
            </a:r>
            <a:r>
              <a:rPr lang="en-US" altLang="en-US" sz="3000" dirty="0">
                <a:solidFill>
                  <a:schemeClr val="bg1"/>
                </a:solidFill>
              </a:rPr>
              <a:t>– Ro.9:6</a:t>
            </a:r>
            <a:endParaRPr lang="en-US" altLang="en-US" sz="26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5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16: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And as many as walk according to this rule, peace and mercy be upon them, and upon the Israel of God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Church is </a:t>
            </a:r>
            <a:r>
              <a:rPr lang="en-US" altLang="en-US" sz="3000" u="sng" dirty="0">
                <a:solidFill>
                  <a:srgbClr val="CCFFCC"/>
                </a:solidFill>
              </a:rPr>
              <a:t>Israel</a:t>
            </a:r>
            <a:r>
              <a:rPr lang="en-US" altLang="en-US" sz="3000" dirty="0">
                <a:solidFill>
                  <a:srgbClr val="CCFFCC"/>
                </a:solidFill>
              </a:rPr>
              <a:t> of God (Jews / Gentiles who obey Him).   </a:t>
            </a:r>
            <a:r>
              <a:rPr lang="en-US" altLang="en-US" sz="3000" dirty="0">
                <a:solidFill>
                  <a:schemeClr val="bg1"/>
                </a:solidFill>
              </a:rPr>
              <a:t>3:29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Church has a ‘</a:t>
            </a:r>
            <a:r>
              <a:rPr lang="en-US" altLang="en-US" sz="3000" u="sng" dirty="0">
                <a:solidFill>
                  <a:srgbClr val="CCFFCC"/>
                </a:solidFill>
              </a:rPr>
              <a:t>rule</a:t>
            </a:r>
            <a:r>
              <a:rPr lang="en-US" altLang="en-US" sz="3000" dirty="0">
                <a:solidFill>
                  <a:srgbClr val="CCFFCC"/>
                </a:solidFill>
              </a:rPr>
              <a:t>’ (standard) to give it direction.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Church enjoys </a:t>
            </a:r>
            <a:r>
              <a:rPr lang="en-US" altLang="en-US" sz="3000" u="sng" dirty="0">
                <a:solidFill>
                  <a:srgbClr val="CCFFCC"/>
                </a:solidFill>
              </a:rPr>
              <a:t>peace</a:t>
            </a:r>
            <a:r>
              <a:rPr lang="en-US" altLang="en-US" sz="3000" dirty="0">
                <a:solidFill>
                  <a:srgbClr val="CCFFCC"/>
                </a:solidFill>
              </a:rPr>
              <a:t> and </a:t>
            </a:r>
            <a:r>
              <a:rPr lang="en-US" altLang="en-US" sz="3000" u="sng" dirty="0">
                <a:solidFill>
                  <a:srgbClr val="CCFFCC"/>
                </a:solidFill>
              </a:rPr>
              <a:t>mercy</a:t>
            </a:r>
            <a:r>
              <a:rPr lang="en-US" altLang="en-US" sz="3000" dirty="0">
                <a:solidFill>
                  <a:srgbClr val="CCFFCC"/>
                </a:solidFill>
              </a:rPr>
              <a:t> if it walks by this rule</a:t>
            </a:r>
            <a:endParaRPr lang="en-US" altLang="en-US" sz="26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41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17: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From now on let no one trouble me, for I bear in my body the marks of the Lord Jesus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Three groups were branded: soldiers, slaves, devotees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Paul is Lord’s </a:t>
            </a:r>
            <a:r>
              <a:rPr lang="en-US" altLang="en-US" sz="3000" dirty="0">
                <a:solidFill>
                  <a:srgbClr val="CCFFFF"/>
                </a:solidFill>
              </a:rPr>
              <a:t>soldier</a:t>
            </a:r>
            <a:r>
              <a:rPr lang="en-US" altLang="en-US" sz="2600" dirty="0">
                <a:solidFill>
                  <a:srgbClr val="CCFFFF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/ slave / devotee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Galatians who see his marks (battle scars for Lord) should stand firm for truth as he does.   </a:t>
            </a:r>
            <a:r>
              <a:rPr lang="en-US" altLang="en-US" sz="3000" dirty="0">
                <a:solidFill>
                  <a:schemeClr val="bg1"/>
                </a:solidFill>
              </a:rPr>
              <a:t>2 Co.11:25</a:t>
            </a:r>
          </a:p>
        </p:txBody>
      </p:sp>
    </p:spTree>
    <p:extLst>
      <p:ext uri="{BB962C8B-B14F-4D97-AF65-F5344CB8AC3E}">
        <p14:creationId xmlns:p14="http://schemas.microsoft.com/office/powerpoint/2010/main" val="413719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18: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Brethren, the grace of our Lord Jesus Christ be with your spirit.  Amen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Brethren:</a:t>
            </a:r>
            <a:r>
              <a:rPr lang="en-US" altLang="en-US" sz="3000" dirty="0">
                <a:solidFill>
                  <a:srgbClr val="FFFFCC"/>
                </a:solidFill>
              </a:rPr>
              <a:t> members of Father’s family (Ep.3:14-15).  Parting dig.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Exalted names – </a:t>
            </a:r>
          </a:p>
          <a:p>
            <a:pPr lvl="2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Lord:  </a:t>
            </a:r>
            <a:r>
              <a:rPr lang="en-US" altLang="en-US" sz="3000" dirty="0">
                <a:solidFill>
                  <a:srgbClr val="FFFFCC"/>
                </a:solidFill>
              </a:rPr>
              <a:t>(Title of God in OT) - </a:t>
            </a:r>
            <a:r>
              <a:rPr lang="en-US" altLang="en-US" sz="3000" dirty="0">
                <a:solidFill>
                  <a:schemeClr val="bg1"/>
                </a:solidFill>
              </a:rPr>
              <a:t>Rule  </a:t>
            </a:r>
          </a:p>
          <a:p>
            <a:pPr lvl="2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Jesus:</a:t>
            </a:r>
            <a:r>
              <a:rPr lang="en-US" altLang="en-US" sz="3000" dirty="0">
                <a:solidFill>
                  <a:srgbClr val="FFFFCC"/>
                </a:solidFill>
              </a:rPr>
              <a:t>  (Joshua of OT) - </a:t>
            </a:r>
            <a:r>
              <a:rPr lang="en-US" altLang="en-US" sz="3000" dirty="0">
                <a:solidFill>
                  <a:schemeClr val="bg1"/>
                </a:solidFill>
              </a:rPr>
              <a:t>Savior  </a:t>
            </a:r>
          </a:p>
          <a:p>
            <a:pPr lvl="2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Christ:</a:t>
            </a:r>
            <a:r>
              <a:rPr lang="en-US" altLang="en-US" sz="3000" dirty="0">
                <a:solidFill>
                  <a:srgbClr val="FFFFCC"/>
                </a:solidFill>
              </a:rPr>
              <a:t>  (anointed one) - </a:t>
            </a:r>
            <a:r>
              <a:rPr lang="en-US" altLang="en-US" sz="3000" dirty="0">
                <a:solidFill>
                  <a:schemeClr val="bg1"/>
                </a:solidFill>
              </a:rPr>
              <a:t>Mediator, High Priest, Eternal king   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Grace:</a:t>
            </a:r>
            <a:r>
              <a:rPr lang="en-US" altLang="en-US" sz="3000" dirty="0">
                <a:solidFill>
                  <a:srgbClr val="FFFFCC"/>
                </a:solidFill>
              </a:rPr>
              <a:t> don’t part with it.  [Ct. 3:10, cursed]   Make your choice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18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2" y="578421"/>
            <a:ext cx="7124700" cy="124698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Restore the Fallen,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1-10</a:t>
            </a: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Brethren: </a:t>
            </a:r>
            <a:r>
              <a:rPr lang="en-US" altLang="en-US" sz="3000" dirty="0">
                <a:solidFill>
                  <a:schemeClr val="bg1">
                    <a:lumMod val="95000"/>
                  </a:schemeClr>
                </a:solidFill>
              </a:rPr>
              <a:t>nine times in this epistle.   </a:t>
            </a:r>
            <a:r>
              <a:rPr lang="en-US" altLang="en-US" sz="3000" dirty="0">
                <a:solidFill>
                  <a:schemeClr val="bg1"/>
                </a:solidFill>
              </a:rPr>
              <a:t>Ro.16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If a man is overtaken</a:t>
            </a:r>
            <a:r>
              <a:rPr lang="en-US" altLang="en-US" sz="3000" dirty="0">
                <a:solidFill>
                  <a:srgbClr val="FFFFCC"/>
                </a:solidFill>
              </a:rPr>
              <a:t> (caught)…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Overpowered by </a:t>
            </a:r>
            <a:r>
              <a:rPr lang="en-US" altLang="en-US" sz="3000" dirty="0" err="1">
                <a:solidFill>
                  <a:schemeClr val="bg1"/>
                </a:solidFill>
              </a:rPr>
              <a:t>satan</a:t>
            </a:r>
            <a:r>
              <a:rPr lang="en-US" altLang="en-US" sz="3000" dirty="0">
                <a:solidFill>
                  <a:schemeClr val="bg1"/>
                </a:solidFill>
              </a:rPr>
              <a:t> before he knows what hit him.   </a:t>
            </a:r>
            <a:r>
              <a:rPr lang="en-US" altLang="en-US" sz="3000" dirty="0">
                <a:solidFill>
                  <a:srgbClr val="FFFFCC"/>
                </a:solidFill>
              </a:rPr>
              <a:t>Noah, Gn.9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Christian can be overtaken by sin; caught up without warning.   1 Tim.6:9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In any trespass </a:t>
            </a:r>
            <a:r>
              <a:rPr lang="en-US" altLang="en-US" sz="3000" dirty="0">
                <a:solidFill>
                  <a:schemeClr val="bg1"/>
                </a:solidFill>
              </a:rPr>
              <a:t>(sin).   Mt.6:14.   2 Sm.12.   Gal.2:11-13</a:t>
            </a:r>
          </a:p>
        </p:txBody>
      </p:sp>
    </p:spTree>
    <p:extLst>
      <p:ext uri="{BB962C8B-B14F-4D97-AF65-F5344CB8AC3E}">
        <p14:creationId xmlns:p14="http://schemas.microsoft.com/office/powerpoint/2010/main" val="20043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You who are spiritual:  </a:t>
            </a:r>
            <a:r>
              <a:rPr lang="en-US" altLang="en-US" sz="3000" dirty="0">
                <a:solidFill>
                  <a:schemeClr val="bg1"/>
                </a:solidFill>
              </a:rPr>
              <a:t>5:25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Restore such a one: </a:t>
            </a:r>
            <a:r>
              <a:rPr lang="en-US" altLang="en-US" sz="3000" dirty="0">
                <a:solidFill>
                  <a:schemeClr val="bg1"/>
                </a:solidFill>
              </a:rPr>
              <a:t>put in order, mend your ways.  Restore to former condition.   Mt.4:21.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In spirit of gentleness </a:t>
            </a:r>
            <a:r>
              <a:rPr lang="en-US" altLang="en-US" sz="3000" dirty="0">
                <a:solidFill>
                  <a:schemeClr val="bg1"/>
                </a:solidFill>
              </a:rPr>
              <a:t>(5:22):  </a:t>
            </a:r>
            <a:r>
              <a:rPr lang="en-US" altLang="en-US" sz="2900" dirty="0">
                <a:solidFill>
                  <a:schemeClr val="bg1"/>
                </a:solidFill>
              </a:rPr>
              <a:t>Not overly impressed by sense of one’s self-importance. </a:t>
            </a:r>
            <a:r>
              <a:rPr lang="en-US" altLang="en-US" sz="2900" i="1" dirty="0">
                <a:solidFill>
                  <a:schemeClr val="bg1"/>
                </a:solidFill>
              </a:rPr>
              <a:t>Humility</a:t>
            </a:r>
            <a:r>
              <a:rPr lang="en-US" altLang="en-US" sz="2900" dirty="0">
                <a:solidFill>
                  <a:schemeClr val="bg1"/>
                </a:solidFill>
              </a:rPr>
              <a:t>. 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One who accepts God’s dealings without disputing – opposite of </a:t>
            </a:r>
            <a:r>
              <a:rPr lang="en-US" altLang="en-US" sz="3000" baseline="30000" dirty="0">
                <a:solidFill>
                  <a:srgbClr val="FFC000"/>
                </a:solidFill>
              </a:rPr>
              <a:t>1</a:t>
            </a:r>
            <a:r>
              <a:rPr lang="en-US" altLang="en-US" sz="3000" dirty="0">
                <a:solidFill>
                  <a:schemeClr val="bg1"/>
                </a:solidFill>
              </a:rPr>
              <a:t>arrogance, or </a:t>
            </a:r>
            <a:r>
              <a:rPr lang="en-US" altLang="en-US" sz="3000" baseline="30000" dirty="0">
                <a:solidFill>
                  <a:srgbClr val="FFC000"/>
                </a:solidFill>
              </a:rPr>
              <a:t>2</a:t>
            </a:r>
            <a:r>
              <a:rPr lang="en-US" altLang="en-US" sz="3000" dirty="0">
                <a:solidFill>
                  <a:schemeClr val="bg1"/>
                </a:solidFill>
              </a:rPr>
              <a:t>harshness.  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Lk.10, pour in oil / wine. 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Gn.4:9, brother’s keeper…?   Gal.4:19-20</a:t>
            </a:r>
          </a:p>
        </p:txBody>
      </p:sp>
    </p:spTree>
    <p:extLst>
      <p:ext uri="{BB962C8B-B14F-4D97-AF65-F5344CB8AC3E}">
        <p14:creationId xmlns:p14="http://schemas.microsoft.com/office/powerpoint/2010/main" val="196707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Considering yourself:  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May get caught up in same sin.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Paul answered Galatians’ issues item by item without compromise.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Lest you also be tempted.   </a:t>
            </a:r>
            <a:r>
              <a:rPr lang="en-US" altLang="en-US" sz="3000" dirty="0">
                <a:solidFill>
                  <a:schemeClr val="bg1"/>
                </a:solidFill>
              </a:rPr>
              <a:t>Ac.20:28</a:t>
            </a:r>
          </a:p>
        </p:txBody>
      </p:sp>
    </p:spTree>
    <p:extLst>
      <p:ext uri="{BB962C8B-B14F-4D97-AF65-F5344CB8AC3E}">
        <p14:creationId xmlns:p14="http://schemas.microsoft.com/office/powerpoint/2010/main" val="117180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2: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Bear: </a:t>
            </a:r>
            <a:r>
              <a:rPr lang="en-US" altLang="en-US" sz="3000" dirty="0">
                <a:solidFill>
                  <a:schemeClr val="bg1"/>
                </a:solidFill>
              </a:rPr>
              <a:t>v.5.  Mt.22:12.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One another’s burdens:  </a:t>
            </a:r>
            <a:r>
              <a:rPr lang="en-US" altLang="en-US" sz="3000" dirty="0">
                <a:solidFill>
                  <a:schemeClr val="bg1"/>
                </a:solidFill>
              </a:rPr>
              <a:t>2 Co.5:4.  Ro.12:15.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Fulfill law of Christ:  </a:t>
            </a:r>
            <a:r>
              <a:rPr lang="en-US" altLang="en-US" sz="3000" dirty="0">
                <a:solidFill>
                  <a:schemeClr val="bg1"/>
                </a:solidFill>
              </a:rPr>
              <a:t>5:13-14.  Ja.2:8.</a:t>
            </a:r>
          </a:p>
        </p:txBody>
      </p:sp>
    </p:spTree>
    <p:extLst>
      <p:ext uri="{BB962C8B-B14F-4D97-AF65-F5344CB8AC3E}">
        <p14:creationId xmlns:p14="http://schemas.microsoft.com/office/powerpoint/2010/main" val="333224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3: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If anyone thinks himself to be something, when he is nothing, he deceives himself…: 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Self-importance = self-ignorance.  Lethal.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“Too strong to fall. . .”  “Too high to help. . .”   “He needs no one . . .”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Ph.4:13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Lk.17:7-10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Lk.18:9-13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Dan.4:30</a:t>
            </a:r>
          </a:p>
        </p:txBody>
      </p:sp>
    </p:spTree>
    <p:extLst>
      <p:ext uri="{BB962C8B-B14F-4D97-AF65-F5344CB8AC3E}">
        <p14:creationId xmlns:p14="http://schemas.microsoft.com/office/powerpoint/2010/main" val="14271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4: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But let each one examine his own work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dirty="0">
                <a:solidFill>
                  <a:srgbClr val="CCFFCC"/>
                </a:solidFill>
              </a:rPr>
              <a:t>and then he will have rejoicing in himself alone, and not in another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Examine: prove; make a critical exam of something; put to the test.  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Lk.14:19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1 Co.11:28</a:t>
            </a:r>
          </a:p>
        </p:txBody>
      </p:sp>
    </p:spTree>
    <p:extLst>
      <p:ext uri="{BB962C8B-B14F-4D97-AF65-F5344CB8AC3E}">
        <p14:creationId xmlns:p14="http://schemas.microsoft.com/office/powerpoint/2010/main" val="274394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510</TotalTime>
  <Words>1546</Words>
  <Application>Microsoft Office PowerPoint</Application>
  <PresentationFormat>On-screen Show (4:3)</PresentationFormat>
  <Paragraphs>163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1:</vt:lpstr>
      <vt:lpstr>1:</vt:lpstr>
      <vt:lpstr>1:</vt:lpstr>
      <vt:lpstr>2:</vt:lpstr>
      <vt:lpstr>3:</vt:lpstr>
      <vt:lpstr>4:</vt:lpstr>
      <vt:lpstr>5:</vt:lpstr>
      <vt:lpstr>6:</vt:lpstr>
      <vt:lpstr>7:</vt:lpstr>
      <vt:lpstr>8:</vt:lpstr>
      <vt:lpstr>9:</vt:lpstr>
      <vt:lpstr>10:</vt:lpstr>
      <vt:lpstr>PowerPoint Presentation</vt:lpstr>
      <vt:lpstr>11:</vt:lpstr>
      <vt:lpstr>12:</vt:lpstr>
      <vt:lpstr>13:</vt:lpstr>
      <vt:lpstr>14:</vt:lpstr>
      <vt:lpstr>14:</vt:lpstr>
      <vt:lpstr>15:</vt:lpstr>
      <vt:lpstr>16:</vt:lpstr>
      <vt:lpstr>16:</vt:lpstr>
      <vt:lpstr>16:</vt:lpstr>
      <vt:lpstr>17:</vt:lpstr>
      <vt:lpstr>18: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</cp:revision>
  <dcterms:created xsi:type="dcterms:W3CDTF">2011-08-18T15:42:19Z</dcterms:created>
  <dcterms:modified xsi:type="dcterms:W3CDTF">2024-03-21T02:40:47Z</dcterms:modified>
</cp:coreProperties>
</file>